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7928-7079-4750-A090-45343A994C12}" type="datetimeFigureOut">
              <a:rPr lang="id-ID" smtClean="0"/>
              <a:pPr/>
              <a:t>04/04/2022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B4C76-A3F9-45CF-934A-BCF01867870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F276C-6FCD-4B14-AD22-A7E4C46EF83D}" type="datetimeFigureOut">
              <a:rPr lang="id-ID" smtClean="0"/>
              <a:pPr/>
              <a:t>04/04/2022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1F89B-3E50-4F41-8F53-9B468D0A5A6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25A-BBC4-43C9-AEBE-3A10136A7910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5195-05C5-4825-9D40-8EE0062B4F4A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E045-5DA2-4217-B13A-A2C641E68472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9A9A-DACB-49B6-BEA8-32BED5CFD49E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F818-224D-4DA8-821F-1D85A0325907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2A61-850D-47DB-8D4C-0C6B934513F4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D3C0-4587-4DDC-8266-F3143F883DE4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205-2786-4EA9-B1C6-7B0F711CBD3F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F3524-1836-4C64-B521-66F4A17B91D5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4241-F553-40BA-B873-E7966200B743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96EF-3848-446D-95BE-25FAF6DF4940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EFC7C-32B1-490D-B779-8002BFF42951}" type="datetime1">
              <a:rPr lang="id-ID" smtClean="0"/>
              <a:pPr/>
              <a:t>04/04/2022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8143932" cy="1470025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Initial Value Problems with 2nd Order ODE’s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92" y="3857628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id-ID" sz="3600" dirty="0">
                <a:solidFill>
                  <a:srgbClr val="FF0000"/>
                </a:solidFill>
              </a:rPr>
              <a:t>Sub-topics:</a:t>
            </a:r>
          </a:p>
          <a:p>
            <a:pPr algn="l"/>
            <a:r>
              <a:rPr lang="id-ID" dirty="0">
                <a:solidFill>
                  <a:srgbClr val="002060"/>
                </a:solidFill>
              </a:rPr>
              <a:t>    -   IVP’s with </a:t>
            </a:r>
            <a:r>
              <a:rPr lang="id-ID" dirty="0">
                <a:solidFill>
                  <a:srgbClr val="002060"/>
                </a:solidFill>
                <a:hlinkClick r:id="rId3" action="ppaction://hlinksldjump"/>
              </a:rPr>
              <a:t>2nd Order ODE’s</a:t>
            </a:r>
            <a:endParaRPr lang="id-ID" dirty="0">
              <a:solidFill>
                <a:srgbClr val="002060"/>
              </a:solidFill>
            </a:endParaRPr>
          </a:p>
          <a:p>
            <a:pPr algn="l"/>
            <a:r>
              <a:rPr lang="id-ID" dirty="0">
                <a:solidFill>
                  <a:srgbClr val="002060"/>
                </a:solidFill>
              </a:rPr>
              <a:t>    -   Some </a:t>
            </a:r>
            <a:r>
              <a:rPr lang="id-ID" dirty="0">
                <a:solidFill>
                  <a:srgbClr val="002060"/>
                </a:solidFill>
                <a:hlinkClick r:id="" action="ppaction://noaction"/>
              </a:rPr>
              <a:t>Applications</a:t>
            </a:r>
            <a:endParaRPr lang="id-ID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714488"/>
            <a:ext cx="2854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>
                <a:solidFill>
                  <a:srgbClr val="002060"/>
                </a:solidFill>
              </a:rPr>
              <a:t>Basic Competence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2258319"/>
            <a:ext cx="78581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800" dirty="0"/>
              <a:t>Explain the meaning of IVP’s with second-order ordinary differential equation and capable to apply it to solving real problems.</a:t>
            </a:r>
            <a:r>
              <a:rPr lang="id-ID" sz="24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1359274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Adapun solusi partikulir(</a:t>
            </a:r>
            <a:r>
              <a:rPr lang="id-ID" sz="2400" i="1" dirty="0">
                <a:latin typeface="Arial" pitchFamily="34" charset="0"/>
                <a:cs typeface="Arial" pitchFamily="34" charset="0"/>
              </a:rPr>
              <a:t>steady-state current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dari MNA (2.4) dapat diperoleh dengan metode </a:t>
            </a:r>
            <a:r>
              <a:rPr lang="id-ID" sz="2400" i="1" dirty="0">
                <a:latin typeface="Arial" pitchFamily="34" charset="0"/>
                <a:cs typeface="Arial" pitchFamily="34" charset="0"/>
              </a:rPr>
              <a:t>undetermined coefficients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, yaitu: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9" name="TextBox 28"/>
          <p:cNvSpPr txBox="1"/>
          <p:nvPr/>
        </p:nvSpPr>
        <p:spPr>
          <a:xfrm>
            <a:off x="642910" y="3214686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Substitusi                                        ke PD pada (2.4), 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4348" y="3929066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kemudian menyelesaikan SPLDV dalam M dan N, diperoleh:         </a:t>
            </a: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162298"/>
            <a:ext cx="3000396" cy="542929"/>
          </a:xfrm>
          <a:prstGeom prst="rect">
            <a:avLst/>
          </a:prstGeom>
          <a:noFill/>
        </p:spPr>
      </p:pic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2642446"/>
            <a:ext cx="3786214" cy="429364"/>
          </a:xfrm>
          <a:prstGeom prst="rect">
            <a:avLst/>
          </a:prstGeom>
          <a:noFill/>
        </p:spPr>
      </p:pic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52613" y="4872049"/>
            <a:ext cx="1476379" cy="559469"/>
          </a:xfrm>
          <a:prstGeom prst="rect">
            <a:avLst/>
          </a:prstGeom>
          <a:noFill/>
        </p:spPr>
      </p:pic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711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95818" y="4893481"/>
            <a:ext cx="1190628" cy="535783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3652830" y="4896161"/>
            <a:ext cx="776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dan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85786" y="5539103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dengan                  dan disebut  reaktansi (</a:t>
            </a:r>
            <a:r>
              <a:rPr lang="id-ID" sz="2400" i="1" dirty="0">
                <a:latin typeface="Arial" pitchFamily="34" charset="0"/>
                <a:cs typeface="Arial" pitchFamily="34" charset="0"/>
              </a:rPr>
              <a:t>reactance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). </a:t>
            </a: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711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62151" y="5500702"/>
            <a:ext cx="1152527" cy="571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1359274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Substitusi M dan N ke solusi partikulir (       ) diperoleh: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9" name="TextBox 28"/>
          <p:cNvSpPr txBox="1"/>
          <p:nvPr/>
        </p:nvSpPr>
        <p:spPr>
          <a:xfrm>
            <a:off x="714348" y="4071942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Dengan demikian, solusi umum MNA (2.4), yakni  </a:t>
            </a:r>
            <a:r>
              <a:rPr lang="id-ID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transient current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(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i(t)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):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7" name="TextBox 26"/>
          <p:cNvSpPr txBox="1"/>
          <p:nvPr/>
        </p:nvSpPr>
        <p:spPr>
          <a:xfrm>
            <a:off x="785786" y="2753021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Kemudian dalam bentuk satu mode,         sbb: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2663" y="2014529"/>
            <a:ext cx="4645045" cy="628653"/>
          </a:xfrm>
          <a:prstGeom prst="rect">
            <a:avLst/>
          </a:prstGeom>
          <a:noFill/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67436" y="1485887"/>
            <a:ext cx="526042" cy="385764"/>
          </a:xfrm>
          <a:prstGeom prst="rect">
            <a:avLst/>
          </a:prstGeom>
          <a:noFill/>
        </p:spPr>
      </p:pic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31908" y="2857496"/>
            <a:ext cx="526042" cy="385764"/>
          </a:xfrm>
          <a:prstGeom prst="rect">
            <a:avLst/>
          </a:prstGeom>
          <a:noFill/>
        </p:spPr>
      </p:pic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62219" y="5141782"/>
            <a:ext cx="2366971" cy="430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1359274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Mudah difahami bahwa                           sehingga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1481124"/>
            <a:ext cx="1928826" cy="428628"/>
          </a:xfrm>
          <a:prstGeom prst="rect">
            <a:avLst/>
          </a:prstGeom>
          <a:noFill/>
        </p:spPr>
      </p:pic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95472" y="2157163"/>
            <a:ext cx="4605354" cy="4860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MODELING: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71678"/>
            <a:ext cx="3857652" cy="280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2031" y="2143116"/>
            <a:ext cx="3829059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42910" y="4929198"/>
            <a:ext cx="8072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200" b="1" dirty="0">
                <a:latin typeface="Arial" pitchFamily="34" charset="0"/>
                <a:cs typeface="Arial" pitchFamily="34" charset="0"/>
              </a:rPr>
              <a:t>Gambar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 1: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Rangkaian Listrik: </a:t>
            </a:r>
            <a:r>
              <a:rPr lang="id-ID" sz="2000" b="1" dirty="0">
                <a:latin typeface="Arial" pitchFamily="34" charset="0"/>
                <a:cs typeface="Arial" pitchFamily="34" charset="0"/>
              </a:rPr>
              <a:t>Resistor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-</a:t>
            </a:r>
            <a:r>
              <a:rPr lang="id-ID" sz="2000" b="1" dirty="0">
                <a:latin typeface="Arial" pitchFamily="34" charset="0"/>
                <a:cs typeface="Arial" pitchFamily="34" charset="0"/>
              </a:rPr>
              <a:t>Induktor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dan </a:t>
            </a:r>
            <a:r>
              <a:rPr lang="id-ID" sz="2000" b="1" dirty="0">
                <a:latin typeface="Arial" pitchFamily="34" charset="0"/>
                <a:cs typeface="Arial" pitchFamily="34" charset="0"/>
              </a:rPr>
              <a:t>Resistor-</a:t>
            </a:r>
          </a:p>
          <a:p>
            <a:r>
              <a:rPr lang="id-ID" sz="2200" b="1" dirty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id-ID" sz="2000" b="1" dirty="0">
                <a:latin typeface="Arial" pitchFamily="34" charset="0"/>
                <a:cs typeface="Arial" pitchFamily="34" charset="0"/>
              </a:rPr>
              <a:t>Kapasistor 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id-ID" sz="2000" b="1" dirty="0">
                <a:latin typeface="Arial" pitchFamily="34" charset="0"/>
                <a:cs typeface="Arial" pitchFamily="34" charset="0"/>
              </a:rPr>
              <a:t>RL–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dan</a:t>
            </a:r>
            <a:r>
              <a:rPr lang="id-ID" sz="2000" b="1" dirty="0">
                <a:latin typeface="Arial" pitchFamily="34" charset="0"/>
                <a:cs typeface="Arial" pitchFamily="34" charset="0"/>
              </a:rPr>
              <a:t> RC – Circuit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785926"/>
            <a:ext cx="657229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7" name="Group 16"/>
          <p:cNvGrpSpPr/>
          <p:nvPr/>
        </p:nvGrpSpPr>
        <p:grpSpPr>
          <a:xfrm>
            <a:off x="4286248" y="3357562"/>
            <a:ext cx="1214446" cy="714380"/>
            <a:chOff x="4286248" y="3357562"/>
            <a:chExt cx="1214446" cy="714380"/>
          </a:xfrm>
        </p:grpSpPr>
        <p:sp>
          <p:nvSpPr>
            <p:cNvPr id="12" name="Arc 11"/>
            <p:cNvSpPr/>
            <p:nvPr/>
          </p:nvSpPr>
          <p:spPr>
            <a:xfrm>
              <a:off x="4286248" y="3357562"/>
              <a:ext cx="1214446" cy="714380"/>
            </a:xfrm>
            <a:prstGeom prst="arc">
              <a:avLst>
                <a:gd name="adj1" fmla="val 16200000"/>
                <a:gd name="adj2" fmla="val 1298684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d-ID">
                <a:ln w="38100">
                  <a:solidFill>
                    <a:schemeClr val="tx1"/>
                  </a:solidFill>
                </a:ln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4428000" y="3356438"/>
              <a:ext cx="108000" cy="1800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642910" y="5072075"/>
            <a:ext cx="79296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200" b="1" dirty="0">
                <a:latin typeface="Arial" pitchFamily="34" charset="0"/>
                <a:cs typeface="Arial" pitchFamily="34" charset="0"/>
              </a:rPr>
              <a:t>Gambar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 2: Rangkaian Listrik: </a:t>
            </a:r>
            <a:r>
              <a:rPr lang="id-ID" sz="2200" b="1" dirty="0">
                <a:latin typeface="Arial" pitchFamily="34" charset="0"/>
                <a:cs typeface="Arial" pitchFamily="34" charset="0"/>
              </a:rPr>
              <a:t>Resistor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-</a:t>
            </a:r>
            <a:r>
              <a:rPr lang="id-ID" sz="2200" b="1" dirty="0">
                <a:latin typeface="Arial" pitchFamily="34" charset="0"/>
                <a:cs typeface="Arial" pitchFamily="34" charset="0"/>
              </a:rPr>
              <a:t>Induktor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-</a:t>
            </a:r>
            <a:r>
              <a:rPr lang="id-ID" sz="2200" b="1" dirty="0">
                <a:latin typeface="Arial" pitchFamily="34" charset="0"/>
                <a:cs typeface="Arial" pitchFamily="34" charset="0"/>
              </a:rPr>
              <a:t>Kapasistor</a:t>
            </a:r>
          </a:p>
          <a:p>
            <a:r>
              <a:rPr lang="id-ID" sz="2200" b="1" dirty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(</a:t>
            </a:r>
            <a:r>
              <a:rPr lang="id-ID" sz="2200" b="1" dirty="0">
                <a:latin typeface="Arial" pitchFamily="34" charset="0"/>
                <a:cs typeface="Arial" pitchFamily="34" charset="0"/>
              </a:rPr>
              <a:t>RLC – Circuit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642910" y="1285860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Berdasarkan hasil eksperimen bahwa kuat arus (</a:t>
            </a:r>
            <a:r>
              <a:rPr lang="id-ID" sz="2400" i="1" dirty="0">
                <a:latin typeface="Arial" pitchFamily="34" charset="0"/>
                <a:cs typeface="Arial" pitchFamily="34" charset="0"/>
              </a:rPr>
              <a:t>current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pada waktu t ( i(t) ) mengalir melalui suatu resistor, induckor, atau kapasitor menyebabkan tegangan (</a:t>
            </a:r>
            <a:r>
              <a:rPr lang="id-ID" sz="2400" i="1" dirty="0">
                <a:latin typeface="Arial" pitchFamily="34" charset="0"/>
                <a:cs typeface="Arial" pitchFamily="34" charset="0"/>
              </a:rPr>
              <a:t>voltage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turun (dalam volts (V)); Besar tegangan turun: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429000"/>
            <a:ext cx="1095378" cy="500066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291022"/>
            <a:ext cx="1285884" cy="638176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129228"/>
            <a:ext cx="1643074" cy="728664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43439" y="2895897"/>
            <a:ext cx="1785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Arial" pitchFamily="34" charset="0"/>
                <a:cs typeface="Arial" pitchFamily="34" charset="0"/>
              </a:rPr>
              <a:t>Ohm’s law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57488" y="3383821"/>
            <a:ext cx="557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>
                <a:latin typeface="Arial" pitchFamily="34" charset="0"/>
                <a:cs typeface="Arial" pitchFamily="34" charset="0"/>
              </a:rPr>
              <a:t>Tegangan turun akibat resistor dengan resistensi R ohms (</a:t>
            </a:r>
            <a:r>
              <a:rPr lang="id-ID" sz="2400" dirty="0">
                <a:latin typeface="Arial" pitchFamily="34" charset="0"/>
                <a:cs typeface="Arial" pitchFamily="34" charset="0"/>
                <a:sym typeface="Symbol"/>
              </a:rPr>
              <a:t>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57488" y="4241077"/>
            <a:ext cx="557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Tegangan turun akibat induktor dengan induktansi L henrys (</a:t>
            </a:r>
            <a:r>
              <a:rPr lang="id-ID" sz="2400" dirty="0">
                <a:latin typeface="Arial" pitchFamily="34" charset="0"/>
                <a:cs typeface="Arial" pitchFamily="34" charset="0"/>
                <a:sym typeface="Symbol"/>
              </a:rPr>
              <a:t>H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57488" y="5169771"/>
            <a:ext cx="557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Tegangan turun akibat kapasitor de-ngan kapasitensi C farads (</a:t>
            </a:r>
            <a:r>
              <a:rPr lang="id-ID" sz="2400" dirty="0">
                <a:latin typeface="Arial" pitchFamily="34" charset="0"/>
                <a:cs typeface="Arial" pitchFamily="34" charset="0"/>
                <a:sym typeface="Symbol"/>
              </a:rPr>
              <a:t>F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1428736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24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dimana                ,  i(t) := kuat arus (dalam Ampere: A) and Q := muatan listrik (</a:t>
            </a:r>
            <a:r>
              <a:rPr lang="id-ID" sz="2400" i="1" dirty="0">
                <a:latin typeface="Arial" pitchFamily="34" charset="0"/>
                <a:cs typeface="Arial" pitchFamily="34" charset="0"/>
              </a:rPr>
              <a:t>charge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(dalam coulombs: C)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5786" y="2763750"/>
            <a:ext cx="76438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b="1" dirty="0">
                <a:latin typeface="Arial" pitchFamily="34" charset="0"/>
                <a:cs typeface="Arial" pitchFamily="34" charset="0"/>
              </a:rPr>
              <a:t>Kirchhoff’s Voltage Law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(KVL): Sumber tegangan (the electromotive force) impressed pada loop tertutup sama dengan jumlah tegangan turun melewati komponen-komponen yang lain pada loop. Oleh karena itu, model matematika dari rangkaian: RL –,   RC –, dan RLC – dengan variabel kuat arus (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i(t)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) berturut-turut: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66902" y="1395398"/>
            <a:ext cx="1319214" cy="785818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3643314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Persamaan di atas berturut-turut disebut persamaan diferensial, persamaan integral, dan persamaan integro-diferensial. Dengan menurunkan kedua ruas, pers. (2.2) dan (2.3) menjadi persamaan diferensial dalam i(t): 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285860"/>
            <a:ext cx="2500330" cy="625083"/>
          </a:xfrm>
          <a:prstGeom prst="rect">
            <a:avLst/>
          </a:prstGeom>
          <a:noFill/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071678"/>
            <a:ext cx="2786082" cy="500066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4071934" y="1928802"/>
            <a:ext cx="435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,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dan                                  (2.2)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86182" y="1285860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,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                                            (2.1)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305" y="2786058"/>
            <a:ext cx="4286265" cy="627382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5572132" y="2714620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.                      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(2.3)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2857496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Kemudian bentuk lain dari Pers. (2.1) – (2.3) dapat diperoleh dengan menggunakan relasi i(t) dan Q(t), yaitu persamaan diferensial dalam Q(t):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9" name="TextBox 18"/>
          <p:cNvSpPr txBox="1"/>
          <p:nvPr/>
        </p:nvSpPr>
        <p:spPr>
          <a:xfrm>
            <a:off x="4714876" y="2068289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.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                               (2.3*)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86182" y="1285860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  dan                                    (2.2*)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285859"/>
            <a:ext cx="2500330" cy="576999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138355"/>
            <a:ext cx="3357586" cy="572145"/>
          </a:xfrm>
          <a:prstGeom prst="rect">
            <a:avLst/>
          </a:prstGeom>
          <a:noFill/>
        </p:spPr>
      </p:pic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4041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2077" y="4143380"/>
            <a:ext cx="2466981" cy="554706"/>
          </a:xfrm>
          <a:prstGeom prst="rect">
            <a:avLst/>
          </a:prstGeom>
          <a:noFill/>
        </p:spPr>
      </p:pic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4043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786322"/>
            <a:ext cx="2357454" cy="547538"/>
          </a:xfrm>
          <a:prstGeom prst="rect">
            <a:avLst/>
          </a:prstGeom>
          <a:noFill/>
        </p:spPr>
      </p:pic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4045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52556" y="5500702"/>
            <a:ext cx="3476634" cy="538992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3938582" y="4000504"/>
            <a:ext cx="4562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,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                                       (2.1**)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00496" y="4711495"/>
            <a:ext cx="4562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,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dan                                (2.2**)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67276" y="5354437"/>
            <a:ext cx="3633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.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                            (2.3**)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1359274"/>
            <a:ext cx="7786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Pers. (2.1), (2.2*), dan (2.2**) merupakan persamaan diferensial order satu, sedangkan Pers. (2.3*), (2.1**), dan (2.3**) merupakan persamaan diferensial order dua. Akan tetapi, yang akan dibahas hanya Pers. (2.3*) dan (2.3**) dengan E(t) = Eo sin(</a:t>
            </a:r>
            <a:r>
              <a:rPr lang="id-ID" sz="2400" dirty="0">
                <a:latin typeface="Arial" pitchFamily="34" charset="0"/>
                <a:cs typeface="Arial" pitchFamily="34" charset="0"/>
                <a:sym typeface="Symbol"/>
              </a:rPr>
              <a:t>t), Q(0) = 0 C, dan i(0) =0 A. Karena itu, diperoleh masalah nilai awal sbb: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5281627"/>
            <a:ext cx="4429156" cy="647703"/>
          </a:xfrm>
          <a:prstGeom prst="rect">
            <a:avLst/>
          </a:prstGeom>
          <a:noFill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000504"/>
            <a:ext cx="4519627" cy="714380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5286380" y="4143380"/>
            <a:ext cx="335758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; NA: i(0)=0=i’(0)     </a:t>
            </a:r>
          </a:p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                              (2.4)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43504" y="5357826"/>
            <a:ext cx="335758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; NA: Q(0)=0=Q’(0)     </a:t>
            </a:r>
          </a:p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                              (2.5)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id-ID" dirty="0"/>
              <a:t>MODELING RANGKAIAN LISTRIK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1359274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Solusi homogen dari MNA (2.4) sbb: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" name="TextBox 27"/>
          <p:cNvSpPr txBox="1"/>
          <p:nvPr/>
        </p:nvSpPr>
        <p:spPr>
          <a:xfrm>
            <a:off x="714348" y="1967203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-  Jika                   , maka      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4348" y="4786322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dimana  A dan B merupakan konstanta integrasi.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1928802"/>
            <a:ext cx="1343029" cy="596902"/>
          </a:xfrm>
          <a:prstGeom prst="rect">
            <a:avLst/>
          </a:prstGeom>
          <a:noFill/>
        </p:spPr>
      </p:pic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2019290"/>
            <a:ext cx="3109922" cy="443277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1000100" y="2681583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dengan              dan                       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5" y="2643182"/>
            <a:ext cx="785817" cy="571504"/>
          </a:xfrm>
          <a:prstGeom prst="rect">
            <a:avLst/>
          </a:prstGeom>
          <a:noFill/>
        </p:spPr>
      </p:pic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0965" y="2500306"/>
            <a:ext cx="1752605" cy="857256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714348" y="3357562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-  Jika                   , maka         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08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8773" y="3357562"/>
            <a:ext cx="1343029" cy="596902"/>
          </a:xfrm>
          <a:prstGeom prst="rect">
            <a:avLst/>
          </a:prstGeom>
          <a:noFill/>
        </p:spPr>
      </p:pic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4348" y="4110343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-  Jika                   , maka         </a:t>
            </a: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095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071942"/>
            <a:ext cx="1428760" cy="565152"/>
          </a:xfrm>
          <a:prstGeom prst="rect">
            <a:avLst/>
          </a:prstGeom>
          <a:noFill/>
        </p:spPr>
      </p:pic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098" name="Picture 1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2436" y="3467101"/>
            <a:ext cx="2405070" cy="357190"/>
          </a:xfrm>
          <a:prstGeom prst="rect">
            <a:avLst/>
          </a:prstGeom>
          <a:noFill/>
        </p:spPr>
      </p:pic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46101" name="Picture 2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0064" y="4090992"/>
            <a:ext cx="3762386" cy="481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9648</TotalTime>
  <Words>722</Words>
  <Application>Microsoft Office PowerPoint</Application>
  <PresentationFormat>On-screen Show (4:3)</PresentationFormat>
  <Paragraphs>70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Initial Value Problems with 2nd Order ODE’s</vt:lpstr>
      <vt:lpstr>MODELING: RANGKAIAN LISTRIK</vt:lpstr>
      <vt:lpstr>MODELING RANGKAIAN LISTRIK</vt:lpstr>
      <vt:lpstr>MODELING RANGKAIAN LISTRIK</vt:lpstr>
      <vt:lpstr>MODELING RANGKAIAN LISTRIK</vt:lpstr>
      <vt:lpstr>MODELING RANGKAIAN LISTRIK</vt:lpstr>
      <vt:lpstr>MODELING RANGKAIAN LISTRIK</vt:lpstr>
      <vt:lpstr>MODELING RANGKAIAN LISTRIK</vt:lpstr>
      <vt:lpstr>MODELING RANGKAIAN LISTRIK</vt:lpstr>
      <vt:lpstr>MODELING RANGKAIAN LISTRIK</vt:lpstr>
      <vt:lpstr>MODELING RANGKAIAN LISTRIK</vt:lpstr>
      <vt:lpstr>MODELING RANGKAIAN LISTRIK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Initial and/or Boundary Value Problems</dc:title>
  <dc:creator>User</dc:creator>
  <cp:lastModifiedBy>Dell</cp:lastModifiedBy>
  <cp:revision>83</cp:revision>
  <dcterms:created xsi:type="dcterms:W3CDTF">2014-02-17T05:10:49Z</dcterms:created>
  <dcterms:modified xsi:type="dcterms:W3CDTF">2022-04-04T02:27:04Z</dcterms:modified>
</cp:coreProperties>
</file>