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1"/>
  </p:sldMasterIdLst>
  <p:notesMasterIdLst>
    <p:notesMasterId r:id="rId8"/>
  </p:notesMasterIdLst>
  <p:sldIdLst>
    <p:sldId id="256" r:id="rId2"/>
    <p:sldId id="257" r:id="rId3"/>
    <p:sldId id="264" r:id="rId4"/>
    <p:sldId id="261" r:id="rId5"/>
    <p:sldId id="268" r:id="rId6"/>
    <p:sldId id="269" r:id="rId7"/>
  </p:sldIdLst>
  <p:sldSz cx="12192000" cy="6858000"/>
  <p:notesSz cx="6858000" cy="9144000"/>
  <p:embeddedFontLst>
    <p:embeddedFont>
      <p:font typeface="Quicksand" charset="0"/>
      <p:regular r:id="rId9"/>
      <p:bold r:id="rId10"/>
    </p:embeddedFont>
    <p:embeddedFont>
      <p:font typeface="Abril Fatface" charset="0"/>
      <p:regular r:id="rId11"/>
    </p:embeddedFont>
    <p:embeddedFont>
      <p:font typeface="Frank Ruhl Libre" charset="-79"/>
      <p:regular r:id="rId12"/>
      <p:bold r:id="rId13"/>
    </p:embeddedFon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Playfair Display" charset="0"/>
      <p:regular r:id="rId18"/>
      <p:bold r:id="rId19"/>
      <p:italic r:id="rId20"/>
      <p:boldItalic r:id="rId21"/>
    </p:embeddedFont>
    <p:embeddedFont>
      <p:font typeface="Quicksand Medium" charset="0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30" y="-5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255619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a073618e6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a073618e6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a073618e60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a073618e60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111c3728c19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111c3728c19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170850" y="188700"/>
            <a:ext cx="4308000" cy="2148000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170850" y="2336700"/>
            <a:ext cx="4308000" cy="4332600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4478850" y="188700"/>
            <a:ext cx="7542300" cy="6480600"/>
          </a:xfrm>
          <a:prstGeom prst="rect">
            <a:avLst/>
          </a:prstGeom>
          <a:gradFill>
            <a:gsLst>
              <a:gs pos="0">
                <a:schemeClr val="accent3"/>
              </a:gs>
              <a:gs pos="50000">
                <a:schemeClr val="accent4"/>
              </a:gs>
              <a:gs pos="100000">
                <a:schemeClr val="accent5"/>
              </a:gs>
            </a:gsLst>
            <a:lin ang="0" scaled="0"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11331750" y="188700"/>
            <a:ext cx="689400" cy="3594300"/>
          </a:xfrm>
          <a:prstGeom prst="rect">
            <a:avLst/>
          </a:prstGeom>
          <a:solidFill>
            <a:schemeClr val="accent5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2099025" y="1317600"/>
            <a:ext cx="8018100" cy="42228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2251425" y="1470000"/>
            <a:ext cx="7682700" cy="3881100"/>
          </a:xfrm>
          <a:prstGeom prst="rect">
            <a:avLst/>
          </a:prstGeom>
          <a:gradFill>
            <a:gsLst>
              <a:gs pos="0">
                <a:schemeClr val="lt2"/>
              </a:gs>
              <a:gs pos="100000">
                <a:schemeClr val="accent4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title"/>
          </p:nvPr>
        </p:nvSpPr>
        <p:spPr>
          <a:xfrm>
            <a:off x="2556225" y="1838525"/>
            <a:ext cx="7094100" cy="3148500"/>
          </a:xfrm>
          <a:prstGeom prst="rect">
            <a:avLst/>
          </a:prstGeom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18" name="Google Shape;18;p2"/>
          <p:cNvSpPr/>
          <p:nvPr/>
        </p:nvSpPr>
        <p:spPr>
          <a:xfrm rot="10800000" flipH="1">
            <a:off x="-2689125" y="3811575"/>
            <a:ext cx="5738700" cy="5738700"/>
          </a:xfrm>
          <a:prstGeom prst="pie">
            <a:avLst>
              <a:gd name="adj1" fmla="val 13434"/>
              <a:gd name="adj2" fmla="val 5412299"/>
            </a:avLst>
          </a:pr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3549800" y="4987025"/>
            <a:ext cx="7782000" cy="11403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3788846" y="5222525"/>
            <a:ext cx="7320300" cy="717900"/>
          </a:xfrm>
          <a:prstGeom prst="rect">
            <a:avLst/>
          </a:prstGeom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9205125" y="599100"/>
            <a:ext cx="1737600" cy="1737600"/>
          </a:xfrm>
          <a:prstGeom prst="ellipse">
            <a:avLst/>
          </a:pr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CUSTOM_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1718550" y="188700"/>
            <a:ext cx="10302600" cy="64806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4"/>
          <p:cNvSpPr/>
          <p:nvPr/>
        </p:nvSpPr>
        <p:spPr>
          <a:xfrm>
            <a:off x="170850" y="188700"/>
            <a:ext cx="1547700" cy="64806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4"/>
          <p:cNvSpPr/>
          <p:nvPr/>
        </p:nvSpPr>
        <p:spPr>
          <a:xfrm>
            <a:off x="170850" y="3596100"/>
            <a:ext cx="3792600" cy="3073200"/>
          </a:xfrm>
          <a:prstGeom prst="rect">
            <a:avLst/>
          </a:pr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4"/>
          <p:cNvSpPr/>
          <p:nvPr/>
        </p:nvSpPr>
        <p:spPr>
          <a:xfrm>
            <a:off x="3264650" y="560625"/>
            <a:ext cx="7718100" cy="56802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5377150" y="1608900"/>
            <a:ext cx="5322600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5377125" y="3013200"/>
            <a:ext cx="53226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/>
          <p:nvPr/>
        </p:nvSpPr>
        <p:spPr>
          <a:xfrm rot="-5400000">
            <a:off x="8952100" y="3600150"/>
            <a:ext cx="689400" cy="5448900"/>
          </a:xfrm>
          <a:prstGeom prst="rect">
            <a:avLst/>
          </a:prstGeom>
          <a:solidFill>
            <a:schemeClr val="accent5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4"/>
          <p:cNvSpPr/>
          <p:nvPr/>
        </p:nvSpPr>
        <p:spPr>
          <a:xfrm rot="-5400000">
            <a:off x="11165725" y="188900"/>
            <a:ext cx="855600" cy="8553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sldNum" idx="12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CUSTOM_5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>
            <a:off x="170850" y="188700"/>
            <a:ext cx="4308000" cy="2148000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170850" y="2336700"/>
            <a:ext cx="4308000" cy="4332600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4478850" y="188700"/>
            <a:ext cx="7542300" cy="6480600"/>
          </a:xfrm>
          <a:prstGeom prst="rect">
            <a:avLst/>
          </a:prstGeom>
          <a:gradFill>
            <a:gsLst>
              <a:gs pos="0">
                <a:schemeClr val="accent3"/>
              </a:gs>
              <a:gs pos="50000">
                <a:schemeClr val="accent4"/>
              </a:gs>
              <a:gs pos="100000">
                <a:schemeClr val="accent5"/>
              </a:gs>
            </a:gsLst>
            <a:lin ang="0" scaled="0"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/>
          <p:nvPr/>
        </p:nvSpPr>
        <p:spPr>
          <a:xfrm>
            <a:off x="490775" y="560625"/>
            <a:ext cx="10413300" cy="57726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title"/>
          </p:nvPr>
        </p:nvSpPr>
        <p:spPr>
          <a:xfrm>
            <a:off x="490775" y="560625"/>
            <a:ext cx="10413300" cy="9144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/>
          <p:nvPr/>
        </p:nvSpPr>
        <p:spPr>
          <a:xfrm rot="-5400000">
            <a:off x="11165725" y="188900"/>
            <a:ext cx="855600" cy="855300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3" name="Google Shape;103;p9"/>
          <p:cNvSpPr txBox="1">
            <a:spLocks noGrp="1"/>
          </p:cNvSpPr>
          <p:nvPr>
            <p:ph type="subTitle" idx="1"/>
          </p:nvPr>
        </p:nvSpPr>
        <p:spPr>
          <a:xfrm>
            <a:off x="920475" y="1895300"/>
            <a:ext cx="77940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04" name="Google Shape;104;p9"/>
          <p:cNvSpPr txBox="1">
            <a:spLocks noGrp="1"/>
          </p:cNvSpPr>
          <p:nvPr>
            <p:ph type="body" idx="2"/>
          </p:nvPr>
        </p:nvSpPr>
        <p:spPr>
          <a:xfrm>
            <a:off x="920475" y="2555475"/>
            <a:ext cx="7794000" cy="3436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05" name="Google Shape;105;p9"/>
          <p:cNvSpPr/>
          <p:nvPr/>
        </p:nvSpPr>
        <p:spPr>
          <a:xfrm>
            <a:off x="10026800" y="3530525"/>
            <a:ext cx="1737600" cy="1737600"/>
          </a:xfrm>
          <a:prstGeom prst="ellipse">
            <a:avLst/>
          </a:pr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hree columns">
  <p:cSld name="CUSTOM_8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2"/>
          <p:cNvSpPr/>
          <p:nvPr/>
        </p:nvSpPr>
        <p:spPr>
          <a:xfrm flipH="1">
            <a:off x="7713150" y="188700"/>
            <a:ext cx="4308000" cy="2148000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2"/>
          <p:cNvSpPr/>
          <p:nvPr/>
        </p:nvSpPr>
        <p:spPr>
          <a:xfrm flipH="1">
            <a:off x="7713150" y="2336700"/>
            <a:ext cx="4308000" cy="4332600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2"/>
          <p:cNvSpPr/>
          <p:nvPr/>
        </p:nvSpPr>
        <p:spPr>
          <a:xfrm flipH="1">
            <a:off x="170850" y="188700"/>
            <a:ext cx="7542300" cy="6480600"/>
          </a:xfrm>
          <a:prstGeom prst="rect">
            <a:avLst/>
          </a:prstGeom>
          <a:gradFill>
            <a:gsLst>
              <a:gs pos="0">
                <a:schemeClr val="accent3"/>
              </a:gs>
              <a:gs pos="50000">
                <a:schemeClr val="accent4"/>
              </a:gs>
              <a:gs pos="100000">
                <a:schemeClr val="accent5"/>
              </a:gs>
            </a:gsLst>
            <a:lin ang="0" scaled="0"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2"/>
          <p:cNvSpPr/>
          <p:nvPr/>
        </p:nvSpPr>
        <p:spPr>
          <a:xfrm>
            <a:off x="490775" y="560625"/>
            <a:ext cx="11210400" cy="57726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2"/>
          <p:cNvSpPr/>
          <p:nvPr/>
        </p:nvSpPr>
        <p:spPr>
          <a:xfrm rot="-5400000">
            <a:off x="11165725" y="188900"/>
            <a:ext cx="855600" cy="8553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2"/>
          <p:cNvSpPr txBox="1">
            <a:spLocks noGrp="1"/>
          </p:cNvSpPr>
          <p:nvPr>
            <p:ph type="sldNum" idx="12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6" name="Google Shape;136;p12"/>
          <p:cNvSpPr txBox="1">
            <a:spLocks noGrp="1"/>
          </p:cNvSpPr>
          <p:nvPr>
            <p:ph type="subTitle" idx="1"/>
          </p:nvPr>
        </p:nvSpPr>
        <p:spPr>
          <a:xfrm>
            <a:off x="1694558" y="1882974"/>
            <a:ext cx="8801400" cy="536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37" name="Google Shape;137;p12"/>
          <p:cNvSpPr txBox="1">
            <a:spLocks noGrp="1"/>
          </p:cNvSpPr>
          <p:nvPr>
            <p:ph type="subTitle" idx="2"/>
          </p:nvPr>
        </p:nvSpPr>
        <p:spPr>
          <a:xfrm>
            <a:off x="1694558" y="3300516"/>
            <a:ext cx="8801400" cy="536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38" name="Google Shape;138;p12"/>
          <p:cNvSpPr txBox="1">
            <a:spLocks noGrp="1"/>
          </p:cNvSpPr>
          <p:nvPr>
            <p:ph type="subTitle" idx="3"/>
          </p:nvPr>
        </p:nvSpPr>
        <p:spPr>
          <a:xfrm>
            <a:off x="1694558" y="4718058"/>
            <a:ext cx="8801400" cy="536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39" name="Google Shape;139;p12"/>
          <p:cNvSpPr txBox="1">
            <a:spLocks noGrp="1"/>
          </p:cNvSpPr>
          <p:nvPr>
            <p:ph type="title"/>
          </p:nvPr>
        </p:nvSpPr>
        <p:spPr>
          <a:xfrm>
            <a:off x="1694550" y="879050"/>
            <a:ext cx="8801400" cy="674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40" name="Google Shape;140;p12"/>
          <p:cNvSpPr txBox="1">
            <a:spLocks noGrp="1"/>
          </p:cNvSpPr>
          <p:nvPr>
            <p:ph type="body" idx="4"/>
          </p:nvPr>
        </p:nvSpPr>
        <p:spPr>
          <a:xfrm>
            <a:off x="1694550" y="2269798"/>
            <a:ext cx="8801400" cy="81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41" name="Google Shape;141;p12"/>
          <p:cNvSpPr txBox="1">
            <a:spLocks noGrp="1"/>
          </p:cNvSpPr>
          <p:nvPr>
            <p:ph type="body" idx="5"/>
          </p:nvPr>
        </p:nvSpPr>
        <p:spPr>
          <a:xfrm>
            <a:off x="1694550" y="3677244"/>
            <a:ext cx="8801400" cy="815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42" name="Google Shape;142;p12"/>
          <p:cNvSpPr txBox="1">
            <a:spLocks noGrp="1"/>
          </p:cNvSpPr>
          <p:nvPr>
            <p:ph type="body" idx="6"/>
          </p:nvPr>
        </p:nvSpPr>
        <p:spPr>
          <a:xfrm>
            <a:off x="1694550" y="5083100"/>
            <a:ext cx="8802900" cy="815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0 Text and Image">
  <p:cSld name="CUSTOM_9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"/>
          <p:cNvSpPr/>
          <p:nvPr/>
        </p:nvSpPr>
        <p:spPr>
          <a:xfrm>
            <a:off x="170850" y="188700"/>
            <a:ext cx="4308000" cy="2148000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4"/>
          <p:cNvSpPr/>
          <p:nvPr/>
        </p:nvSpPr>
        <p:spPr>
          <a:xfrm>
            <a:off x="170850" y="2336700"/>
            <a:ext cx="4308000" cy="4332600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4"/>
          <p:cNvSpPr/>
          <p:nvPr/>
        </p:nvSpPr>
        <p:spPr>
          <a:xfrm>
            <a:off x="4478850" y="188700"/>
            <a:ext cx="7542300" cy="6480600"/>
          </a:xfrm>
          <a:prstGeom prst="rect">
            <a:avLst/>
          </a:prstGeom>
          <a:gradFill>
            <a:gsLst>
              <a:gs pos="0">
                <a:schemeClr val="accent3"/>
              </a:gs>
              <a:gs pos="50000">
                <a:schemeClr val="accent4"/>
              </a:gs>
              <a:gs pos="100000">
                <a:schemeClr val="accent5"/>
              </a:gs>
            </a:gsLst>
            <a:lin ang="0" scaled="0"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4"/>
          <p:cNvSpPr/>
          <p:nvPr/>
        </p:nvSpPr>
        <p:spPr>
          <a:xfrm rot="10800000" flipH="1">
            <a:off x="-2689125" y="3811575"/>
            <a:ext cx="5738700" cy="5738700"/>
          </a:xfrm>
          <a:prstGeom prst="pie">
            <a:avLst>
              <a:gd name="adj1" fmla="val 13434"/>
              <a:gd name="adj2" fmla="val 5412299"/>
            </a:avLst>
          </a:pr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4"/>
          <p:cNvSpPr txBox="1">
            <a:spLocks noGrp="1"/>
          </p:cNvSpPr>
          <p:nvPr>
            <p:ph type="title"/>
          </p:nvPr>
        </p:nvSpPr>
        <p:spPr>
          <a:xfrm>
            <a:off x="411275" y="1727000"/>
            <a:ext cx="4458300" cy="23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166" name="Google Shape;166;p14"/>
          <p:cNvSpPr txBox="1">
            <a:spLocks noGrp="1"/>
          </p:cNvSpPr>
          <p:nvPr>
            <p:ph type="subTitle" idx="1"/>
          </p:nvPr>
        </p:nvSpPr>
        <p:spPr>
          <a:xfrm>
            <a:off x="411275" y="5029775"/>
            <a:ext cx="44583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67" name="Google Shape;167;p14"/>
          <p:cNvSpPr txBox="1">
            <a:spLocks noGrp="1"/>
          </p:cNvSpPr>
          <p:nvPr>
            <p:ph type="sldNum" idx="12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buNone/>
              <a:defRPr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fair Display"/>
              <a:buNone/>
              <a:defRPr sz="4000" b="1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ank Ruhl Libre"/>
              <a:buNone/>
              <a:defRPr sz="4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ank Ruhl Libre"/>
              <a:buNone/>
              <a:defRPr sz="4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ank Ruhl Libre"/>
              <a:buNone/>
              <a:defRPr sz="4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ank Ruhl Libre"/>
              <a:buNone/>
              <a:defRPr sz="4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ank Ruhl Libre"/>
              <a:buNone/>
              <a:defRPr sz="4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ank Ruhl Libre"/>
              <a:buNone/>
              <a:defRPr sz="4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ank Ruhl Libre"/>
              <a:buNone/>
              <a:defRPr sz="4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ank Ruhl Libre"/>
              <a:buNone/>
              <a:defRPr sz="4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Quicksand Medium"/>
              <a:buChar char="●"/>
              <a:defRPr sz="19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Quicksand Medium"/>
              <a:buChar char="○"/>
              <a:defRPr sz="19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Quicksand Medium"/>
              <a:buChar char="■"/>
              <a:defRPr sz="19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Quicksand Medium"/>
              <a:buChar char="●"/>
              <a:defRPr sz="19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Quicksand Medium"/>
              <a:buChar char="○"/>
              <a:defRPr sz="19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Quicksand Medium"/>
              <a:buChar char="■"/>
              <a:defRPr sz="19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Quicksand Medium"/>
              <a:buChar char="●"/>
              <a:defRPr sz="19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Quicksand Medium"/>
              <a:buChar char="○"/>
              <a:defRPr sz="19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Quicksand Medium"/>
              <a:buChar char="■"/>
              <a:defRPr sz="19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318810" y="24377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8" r:id="rId4"/>
    <p:sldLayoutId id="2147483660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3"/>
          <p:cNvSpPr txBox="1">
            <a:spLocks noGrp="1"/>
          </p:cNvSpPr>
          <p:nvPr>
            <p:ph type="title"/>
          </p:nvPr>
        </p:nvSpPr>
        <p:spPr>
          <a:xfrm>
            <a:off x="2904650" y="1838525"/>
            <a:ext cx="6745800" cy="3148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smtClean="0"/>
              <a:t>Putera Sampoerna</a:t>
            </a:r>
            <a:endParaRPr sz="7200"/>
          </a:p>
        </p:txBody>
      </p:sp>
      <p:sp>
        <p:nvSpPr>
          <p:cNvPr id="284" name="Google Shape;284;p23"/>
          <p:cNvSpPr txBox="1">
            <a:spLocks noGrp="1"/>
          </p:cNvSpPr>
          <p:nvPr>
            <p:ph type="subTitle" idx="1"/>
          </p:nvPr>
        </p:nvSpPr>
        <p:spPr>
          <a:xfrm>
            <a:off x="3788846" y="5222525"/>
            <a:ext cx="7320300" cy="717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mtClean="0"/>
              <a:t>Nabilla Syalsa Anisma | 1914121028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4"/>
          <p:cNvSpPr/>
          <p:nvPr/>
        </p:nvSpPr>
        <p:spPr>
          <a:xfrm>
            <a:off x="1034225" y="1157550"/>
            <a:ext cx="4542900" cy="454290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4"/>
          <p:cNvSpPr/>
          <p:nvPr/>
        </p:nvSpPr>
        <p:spPr>
          <a:xfrm>
            <a:off x="1228175" y="1351500"/>
            <a:ext cx="4155000" cy="4155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4"/>
          <p:cNvSpPr txBox="1">
            <a:spLocks noGrp="1"/>
          </p:cNvSpPr>
          <p:nvPr>
            <p:ph type="sldNum" idx="12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Putera Sampoerna</a:t>
            </a:r>
            <a:endParaRPr lang="en-US"/>
          </a:p>
        </p:txBody>
      </p:sp>
      <p:pic>
        <p:nvPicPr>
          <p:cNvPr id="1026" name="Picture 2" descr="C:\Users\Windows 10\Downloads\7244b9f4-kisah-sukses-putera-sampoerna-cucu-konglomerat-sampoerna-01-finansialku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7" r="15137"/>
          <a:stretch/>
        </p:blipFill>
        <p:spPr bwMode="auto">
          <a:xfrm>
            <a:off x="1207268" y="1376660"/>
            <a:ext cx="4224033" cy="4083103"/>
          </a:xfrm>
          <a:prstGeom prst="flowChartSummingJuncti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1"/>
          <p:cNvSpPr txBox="1">
            <a:spLocks noGrp="1"/>
          </p:cNvSpPr>
          <p:nvPr>
            <p:ph type="title"/>
          </p:nvPr>
        </p:nvSpPr>
        <p:spPr>
          <a:xfrm>
            <a:off x="1694550" y="879050"/>
            <a:ext cx="8801400" cy="674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mtClean="0"/>
              <a:t>Identitas Tokoh</a:t>
            </a:r>
            <a:endParaRPr/>
          </a:p>
        </p:txBody>
      </p:sp>
      <p:sp>
        <p:nvSpPr>
          <p:cNvPr id="375" name="Google Shape;375;p31"/>
          <p:cNvSpPr txBox="1">
            <a:spLocks noGrp="1"/>
          </p:cNvSpPr>
          <p:nvPr>
            <p:ph type="subTitle" idx="1"/>
          </p:nvPr>
        </p:nvSpPr>
        <p:spPr>
          <a:xfrm>
            <a:off x="1694558" y="1882974"/>
            <a:ext cx="8801400" cy="5361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mtClean="0"/>
              <a:t>Nama: Putera Sampoerna (Liem Tien Hie)</a:t>
            </a:r>
            <a:endParaRPr/>
          </a:p>
        </p:txBody>
      </p:sp>
      <p:sp>
        <p:nvSpPr>
          <p:cNvPr id="377" name="Google Shape;377;p31"/>
          <p:cNvSpPr txBox="1">
            <a:spLocks noGrp="1"/>
          </p:cNvSpPr>
          <p:nvPr>
            <p:ph type="subTitle" idx="2"/>
          </p:nvPr>
        </p:nvSpPr>
        <p:spPr>
          <a:xfrm>
            <a:off x="1694558" y="2747066"/>
            <a:ext cx="8801400" cy="1584302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lnSpc>
                <a:spcPct val="100000"/>
              </a:lnSpc>
            </a:pPr>
            <a:r>
              <a:rPr lang="en-US"/>
              <a:t>CEO PT Sampoerna Strategic, Jakarta</a:t>
            </a:r>
          </a:p>
          <a:p>
            <a:pPr marL="0" lvl="0" indent="0">
              <a:lnSpc>
                <a:spcPct val="100000"/>
              </a:lnSpc>
            </a:pPr>
            <a:r>
              <a:rPr lang="en-US"/>
              <a:t>Presiden Komisaris PT HM Sampoerna, Jakarta</a:t>
            </a:r>
          </a:p>
          <a:p>
            <a:pPr marL="0" lvl="0" indent="0">
              <a:lnSpc>
                <a:spcPct val="100000"/>
              </a:lnSpc>
            </a:pPr>
            <a:r>
              <a:rPr lang="en-US"/>
              <a:t>Pendiri Bank Sampoerna, Jakarta</a:t>
            </a:r>
          </a:p>
          <a:p>
            <a:pPr marL="0" lvl="0" indent="0">
              <a:lnSpc>
                <a:spcPct val="100000"/>
              </a:lnSpc>
            </a:pPr>
            <a:r>
              <a:rPr lang="en-US"/>
              <a:t>Pendiri Alfa, Jakarta</a:t>
            </a:r>
          </a:p>
          <a:p>
            <a:pPr marL="0" lvl="0" indent="0">
              <a:lnSpc>
                <a:spcPct val="100000"/>
              </a:lnSpc>
            </a:pPr>
            <a:r>
              <a:rPr lang="en-US"/>
              <a:t>Pengelola Kelapa Sawit, Malaysia</a:t>
            </a:r>
            <a:endParaRPr/>
          </a:p>
        </p:txBody>
      </p:sp>
      <p:sp>
        <p:nvSpPr>
          <p:cNvPr id="379" name="Google Shape;379;p31"/>
          <p:cNvSpPr txBox="1">
            <a:spLocks noGrp="1"/>
          </p:cNvSpPr>
          <p:nvPr>
            <p:ph type="subTitle" idx="3"/>
          </p:nvPr>
        </p:nvSpPr>
        <p:spPr>
          <a:xfrm>
            <a:off x="1718623" y="4549620"/>
            <a:ext cx="8801400" cy="1225537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85750" indent="-285750"/>
            <a:r>
              <a:rPr lang="en-US"/>
              <a:t>Diocesan Boys School, Hong Kong</a:t>
            </a:r>
          </a:p>
          <a:p>
            <a:pPr marL="285750" indent="-285750"/>
            <a:r>
              <a:rPr lang="en-US"/>
              <a:t>Carey Baptist Grammar School, Melbourne</a:t>
            </a:r>
          </a:p>
          <a:p>
            <a:pPr marL="285750" indent="-285750"/>
            <a:r>
              <a:rPr lang="en-US"/>
              <a:t>University of Houston, Texas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None/>
            </a:pPr>
            <a:endParaRPr/>
          </a:p>
        </p:txBody>
      </p:sp>
      <p:sp>
        <p:nvSpPr>
          <p:cNvPr id="381" name="Google Shape;381;p31"/>
          <p:cNvSpPr txBox="1">
            <a:spLocks noGrp="1"/>
          </p:cNvSpPr>
          <p:nvPr>
            <p:ph type="sldNum" idx="12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8"/>
          <p:cNvSpPr txBox="1">
            <a:spLocks noGrp="1"/>
          </p:cNvSpPr>
          <p:nvPr>
            <p:ph type="title"/>
          </p:nvPr>
        </p:nvSpPr>
        <p:spPr>
          <a:xfrm>
            <a:off x="490775" y="560625"/>
            <a:ext cx="10413300" cy="914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mtClean="0"/>
              <a:t>PT. HM Sampoerna</a:t>
            </a:r>
            <a:endParaRPr/>
          </a:p>
        </p:txBody>
      </p:sp>
      <p:sp>
        <p:nvSpPr>
          <p:cNvPr id="348" name="Google Shape;348;p28"/>
          <p:cNvSpPr txBox="1">
            <a:spLocks noGrp="1"/>
          </p:cNvSpPr>
          <p:nvPr>
            <p:ph type="body" idx="2"/>
          </p:nvPr>
        </p:nvSpPr>
        <p:spPr>
          <a:xfrm>
            <a:off x="938463" y="1660358"/>
            <a:ext cx="8855242" cy="401854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n" smtClean="0"/>
              <a:t>Di</a:t>
            </a:r>
            <a:r>
              <a:rPr lang="en-US" smtClean="0"/>
              <a:t>dirikan oleh Liem Seeng Tee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Font typeface="Wingdings" pitchFamily="2" charset="2"/>
              <a:buChar char="q"/>
            </a:pPr>
            <a:r>
              <a:rPr lang="en" smtClean="0"/>
              <a:t>PT Hanjaya Mandala Sampoerna Tbk. </a:t>
            </a:r>
            <a:r>
              <a:rPr lang="en-US"/>
              <a:t>m</a:t>
            </a:r>
            <a:r>
              <a:rPr lang="en" smtClean="0"/>
              <a:t>erupakan bagian penting dari industri tembakau sejak 1913 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Font typeface="Wingdings" pitchFamily="2" charset="2"/>
              <a:buChar char="q"/>
            </a:pPr>
            <a:r>
              <a:rPr lang="en-US" smtClean="0"/>
              <a:t>Berawal dari Sigaret Kretek Tangan (SKT) di Surabaya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Font typeface="Wingdings" pitchFamily="2" charset="2"/>
              <a:buChar char="q"/>
            </a:pPr>
            <a:r>
              <a:rPr lang="en-US" smtClean="0"/>
              <a:t>Mendirikan Taman Sampoerna 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Font typeface="Wingdings" pitchFamily="2" charset="2"/>
              <a:buChar char="q"/>
            </a:pPr>
            <a:r>
              <a:rPr lang="en-US" smtClean="0"/>
              <a:t>Generasi kedua dipimpin oleh Aga Sampoerna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Font typeface="Wingdings" pitchFamily="2" charset="2"/>
              <a:buChar char="q"/>
            </a:pPr>
            <a:r>
              <a:rPr lang="en-US" smtClean="0"/>
              <a:t>Diakuisisi oleh Phlip Morris International Inc.</a:t>
            </a:r>
          </a:p>
        </p:txBody>
      </p:sp>
      <p:sp>
        <p:nvSpPr>
          <p:cNvPr id="349" name="Google Shape;349;p28"/>
          <p:cNvSpPr txBox="1">
            <a:spLocks noGrp="1"/>
          </p:cNvSpPr>
          <p:nvPr>
            <p:ph type="sldNum" idx="12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5"/>
          <p:cNvSpPr/>
          <p:nvPr/>
        </p:nvSpPr>
        <p:spPr>
          <a:xfrm>
            <a:off x="899550" y="1030238"/>
            <a:ext cx="10266300" cy="48573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35"/>
          <p:cNvSpPr txBox="1">
            <a:spLocks noGrp="1"/>
          </p:cNvSpPr>
          <p:nvPr>
            <p:ph type="title" idx="4294967295"/>
          </p:nvPr>
        </p:nvSpPr>
        <p:spPr>
          <a:xfrm>
            <a:off x="1255585" y="1665333"/>
            <a:ext cx="4659300" cy="1980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 smtClean="0"/>
              <a:t>Produk</a:t>
            </a:r>
            <a:endParaRPr sz="5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500"/>
          </a:p>
        </p:txBody>
      </p:sp>
      <p:sp>
        <p:nvSpPr>
          <p:cNvPr id="412" name="Google Shape;412;p35"/>
          <p:cNvSpPr txBox="1">
            <a:spLocks noGrp="1"/>
          </p:cNvSpPr>
          <p:nvPr>
            <p:ph type="body" idx="4294967295"/>
          </p:nvPr>
        </p:nvSpPr>
        <p:spPr>
          <a:xfrm>
            <a:off x="947415" y="3035894"/>
            <a:ext cx="4659300" cy="142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mtClean="0"/>
              <a:t>Sampoerna sebagai posisi nomor satu dalam pasar rokok Indonesai</a:t>
            </a:r>
            <a:endParaRPr sz="2400"/>
          </a:p>
        </p:txBody>
      </p:sp>
      <p:sp>
        <p:nvSpPr>
          <p:cNvPr id="414" name="Google Shape;414;p35"/>
          <p:cNvSpPr/>
          <p:nvPr/>
        </p:nvSpPr>
        <p:spPr>
          <a:xfrm rot="-5400000">
            <a:off x="11165725" y="188900"/>
            <a:ext cx="855600" cy="8553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35"/>
          <p:cNvSpPr txBox="1">
            <a:spLocks noGrp="1"/>
          </p:cNvSpPr>
          <p:nvPr>
            <p:ph type="sldNum" idx="12"/>
          </p:nvPr>
        </p:nvSpPr>
        <p:spPr>
          <a:xfrm>
            <a:off x="11227670" y="354059"/>
            <a:ext cx="731700" cy="52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2050" name="Picture 2" descr="C:\Users\Windows 10\Downloads\produk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463" y="1892159"/>
            <a:ext cx="5486945" cy="311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3221" y="745959"/>
            <a:ext cx="6705266" cy="914400"/>
          </a:xfrm>
        </p:spPr>
        <p:txBody>
          <a:bodyPr/>
          <a:lstStyle/>
          <a:p>
            <a:pPr algn="l"/>
            <a:r>
              <a:rPr lang="en-US" sz="4400" smtClean="0"/>
              <a:t>Sosok yang memotivasi</a:t>
            </a:r>
            <a:endParaRPr lang="en-US" sz="44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40830" y="1737853"/>
            <a:ext cx="6774769" cy="3844800"/>
          </a:xfrm>
        </p:spPr>
        <p:txBody>
          <a:bodyPr/>
          <a:lstStyle/>
          <a:p>
            <a:pPr algn="l"/>
            <a:r>
              <a:rPr lang="en-US" sz="2400" smtClean="0"/>
              <a:t>Tahun 2011 menjadi orang terkaya ke-9 versi majalah Forbes</a:t>
            </a:r>
          </a:p>
          <a:p>
            <a:pPr algn="l"/>
            <a:endParaRPr lang="en-US" sz="2400" smtClean="0"/>
          </a:p>
          <a:p>
            <a:pPr algn="l"/>
            <a:r>
              <a:rPr lang="en-US" sz="2400" smtClean="0"/>
              <a:t>Menerima penghargaan ”</a:t>
            </a:r>
            <a:r>
              <a:rPr lang="en-US" sz="2400" i="1" smtClean="0"/>
              <a:t>Peace Through Commerce Medal Award 2011</a:t>
            </a:r>
            <a:r>
              <a:rPr lang="en-US" sz="2400" smtClean="0"/>
              <a:t>”</a:t>
            </a:r>
          </a:p>
          <a:p>
            <a:pPr algn="l"/>
            <a:endParaRPr lang="en-US" sz="2400" smtClean="0"/>
          </a:p>
          <a:p>
            <a:pPr algn="l"/>
            <a:r>
              <a:rPr lang="en-US" sz="2400" smtClean="0"/>
              <a:t>Tahun 2013 mendirikan </a:t>
            </a:r>
            <a:r>
              <a:rPr lang="en-US" sz="2400" i="1" smtClean="0"/>
              <a:t>Sampoerna School of Education </a:t>
            </a:r>
            <a:r>
              <a:rPr lang="en-US" sz="2400" smtClean="0"/>
              <a:t>dan </a:t>
            </a:r>
            <a:r>
              <a:rPr lang="en-US" sz="2400" i="1" smtClean="0"/>
              <a:t>Sampoerna School of Business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3074" name="Picture 2" descr="C:\Users\Windows 10\Downloads\ps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45" y="1708485"/>
            <a:ext cx="2750970" cy="33011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34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F2D5C3"/>
      </a:lt2>
      <a:accent1>
        <a:srgbClr val="CEECEC"/>
      </a:accent1>
      <a:accent2>
        <a:srgbClr val="B8D8E7"/>
      </a:accent2>
      <a:accent3>
        <a:srgbClr val="E6EFC2"/>
      </a:accent3>
      <a:accent4>
        <a:srgbClr val="FDF4C9"/>
      </a:accent4>
      <a:accent5>
        <a:srgbClr val="FBCCDE"/>
      </a:accent5>
      <a:accent6>
        <a:srgbClr val="EBE0F1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164</Words>
  <Application>Microsoft Office PowerPoint</Application>
  <PresentationFormat>Custom</PresentationFormat>
  <Paragraphs>33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Quicksand</vt:lpstr>
      <vt:lpstr>Abril Fatface</vt:lpstr>
      <vt:lpstr>Aldrich</vt:lpstr>
      <vt:lpstr>Frank Ruhl Libre</vt:lpstr>
      <vt:lpstr>Calibri</vt:lpstr>
      <vt:lpstr>Playfair Display</vt:lpstr>
      <vt:lpstr>Quicksand Medium</vt:lpstr>
      <vt:lpstr>Wingdings</vt:lpstr>
      <vt:lpstr>SlidesMania</vt:lpstr>
      <vt:lpstr>Putera Sampoerna</vt:lpstr>
      <vt:lpstr>Putera Sampoerna</vt:lpstr>
      <vt:lpstr>Identitas Tokoh</vt:lpstr>
      <vt:lpstr>PT. HM Sampoerna</vt:lpstr>
      <vt:lpstr>Produk </vt:lpstr>
      <vt:lpstr>Sosok yang memotivasi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Putera Sampoernama</dc:title>
  <dc:creator>nblsylsxi.1</dc:creator>
  <cp:lastModifiedBy>Windows 10</cp:lastModifiedBy>
  <cp:revision>10</cp:revision>
  <dcterms:modified xsi:type="dcterms:W3CDTF">2022-04-11T16:46:56Z</dcterms:modified>
</cp:coreProperties>
</file>