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9" r:id="rId1"/>
  </p:sldMasterIdLst>
  <p:notesMasterIdLst>
    <p:notesMasterId r:id="rId10"/>
  </p:notesMasterIdLst>
  <p:sldIdLst>
    <p:sldId id="256" r:id="rId2"/>
    <p:sldId id="257" r:id="rId3"/>
    <p:sldId id="349" r:id="rId4"/>
    <p:sldId id="258" r:id="rId5"/>
    <p:sldId id="259" r:id="rId6"/>
    <p:sldId id="350" r:id="rId7"/>
    <p:sldId id="260" r:id="rId8"/>
    <p:sldId id="325" r:id="rId9"/>
  </p:sldIdLst>
  <p:sldSz cx="9144000" cy="5143500" type="screen16x9"/>
  <p:notesSz cx="6858000" cy="9144000"/>
  <p:embeddedFontLst>
    <p:embeddedFont>
      <p:font typeface="Californian FB" pitchFamily="18" charset="0"/>
      <p:regular r:id="rId11"/>
      <p:bold r:id="rId12"/>
      <p:italic r:id="rId13"/>
    </p:embeddedFont>
    <p:embeddedFont>
      <p:font typeface="Hammersmith One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74635C2-A84B-47BA-A981-ADAF7645D488}">
  <a:tblStyle styleId="{F74635C2-A84B-47BA-A981-ADAF7645D4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C19D583-726D-4E7F-8E19-3C5AF05A7C26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7E7"/>
          </a:solidFill>
        </a:fill>
      </a:tcStyle>
    </a:wholeTbl>
    <a:band1H>
      <a:tcTxStyle/>
      <a:tcStyle>
        <a:tcBdr/>
        <a:fill>
          <a:solidFill>
            <a:srgbClr val="E8CC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C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BD2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CBD2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F24668F-3215-4367-9573-F5B543C9D779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3"/>
          </a:solidFill>
        </a:fill>
      </a:tcStyle>
    </a:wholeTbl>
    <a:band1H>
      <a:tcTxStyle/>
      <a:tcStyle>
        <a:tcBdr/>
        <a:fill>
          <a:solidFill>
            <a:srgbClr val="CBD7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7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EB2FC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EB2FC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0EEA9BC-2AE0-4C57-B59E-DEC0BA157F44}" styleName="Table_3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7E8"/>
          </a:solidFill>
        </a:fill>
      </a:tcStyle>
    </a:wholeTbl>
    <a:band1H>
      <a:tcTxStyle/>
      <a:tcStyle>
        <a:tcBdr/>
        <a:fill>
          <a:solidFill>
            <a:srgbClr val="CECBC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CBC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C3A3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EC3A3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EAD15FE-0647-493F-B768-E422F61B5CD5}" styleName="Table_4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ED"/>
          </a:solidFill>
        </a:fill>
      </a:tcStyle>
    </a:wholeTbl>
    <a:band1H>
      <a:tcTxStyle/>
      <a:tcStyle>
        <a:tcBdr/>
        <a:fill>
          <a:solidFill>
            <a:srgbClr val="CADF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69E78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69E78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A8B04418-DB7A-4820-BA30-4D397DACE87C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54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23018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8" name="Google Shape;13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gc6a01074ef_0_179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4" name="Google Shape;1324;gc6a01074ef_0_179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gc6a01074ef_0_179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0" name="Google Shape;1330;gc6a01074ef_0_179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gc33250489b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3" name="Google Shape;1353;gc33250489b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" name="Google Shape;1359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0" name="Google Shape;1360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Google Shape;2555;gc6a01074ef_0_21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6" name="Google Shape;2556;gc6a01074ef_0_21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6412578" y="-640069"/>
            <a:ext cx="1962482" cy="1953284"/>
            <a:chOff x="386328" y="2672681"/>
            <a:chExt cx="1962482" cy="1953284"/>
          </a:xfrm>
        </p:grpSpPr>
        <p:sp>
          <p:nvSpPr>
            <p:cNvPr id="13" name="Google Shape;13;p2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 rot="-1762095" flipH="1">
            <a:off x="-645480" y="2383695"/>
            <a:ext cx="2540453" cy="378144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8139625" y="1901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Hammersmith One"/>
              <a:buAutoNum type="arabicPeriod"/>
              <a:defRPr sz="1600">
                <a:solidFill>
                  <a:srgbClr val="806860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Hammersmith One"/>
              <a:buAutoNum type="alphaLcPeriod"/>
              <a:defRPr sz="16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9pPr>
          </a:lstStyle>
          <a:p>
            <a:endParaRPr/>
          </a:p>
        </p:txBody>
      </p:sp>
      <p:grpSp>
        <p:nvGrpSpPr>
          <p:cNvPr id="111" name="Google Shape;111;p7"/>
          <p:cNvGrpSpPr/>
          <p:nvPr/>
        </p:nvGrpSpPr>
        <p:grpSpPr>
          <a:xfrm>
            <a:off x="8039875" y="1772525"/>
            <a:ext cx="2052600" cy="2052600"/>
            <a:chOff x="-1185375" y="1414000"/>
            <a:chExt cx="2052600" cy="2052600"/>
          </a:xfrm>
        </p:grpSpPr>
        <p:sp>
          <p:nvSpPr>
            <p:cNvPr id="112" name="Google Shape;112;p7"/>
            <p:cNvSpPr/>
            <p:nvPr/>
          </p:nvSpPr>
          <p:spPr>
            <a:xfrm>
              <a:off x="-1185375" y="1414000"/>
              <a:ext cx="2052600" cy="20526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-1140322" y="1463656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-730833" y="1637371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-620381" y="1470575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-212008" y="1463656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197481" y="1576386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348160" y="1599422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-1074782" y="2080254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-924060" y="1822561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-1010358" y="1944488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-821687" y="1731707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-413315" y="1731707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-3825" y="1731707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404547" y="1766218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-1136884" y="2350540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-1028753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-620381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-212008" y="2094050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197481" y="2092890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605853" y="2092890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-1131125" y="2435678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-82168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-413315" y="243567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-3825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40454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7"/>
            <p:cNvSpPr/>
            <p:nvPr/>
          </p:nvSpPr>
          <p:spPr>
            <a:xfrm>
              <a:off x="-1028753" y="2801503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7"/>
            <p:cNvSpPr/>
            <p:nvPr/>
          </p:nvSpPr>
          <p:spPr>
            <a:xfrm>
              <a:off x="-6203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-212008" y="28015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1974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605853" y="2886598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-636497" y="3228269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7"/>
            <p:cNvSpPr/>
            <p:nvPr/>
          </p:nvSpPr>
          <p:spPr>
            <a:xfrm>
              <a:off x="-671008" y="3143131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7"/>
            <p:cNvSpPr/>
            <p:nvPr/>
          </p:nvSpPr>
          <p:spPr>
            <a:xfrm>
              <a:off x="-413315" y="3143131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-3825" y="3143131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404547" y="3228269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7"/>
          <p:cNvSpPr/>
          <p:nvPr/>
        </p:nvSpPr>
        <p:spPr>
          <a:xfrm flipH="1">
            <a:off x="-817503" y="2575150"/>
            <a:ext cx="2540578" cy="378149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/>
          <p:nvPr/>
        </p:nvSpPr>
        <p:spPr>
          <a:xfrm>
            <a:off x="763275" y="799200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9"/>
          <p:cNvSpPr/>
          <p:nvPr/>
        </p:nvSpPr>
        <p:spPr>
          <a:xfrm>
            <a:off x="6926300" y="-86950"/>
            <a:ext cx="4030804" cy="5999550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9"/>
          <p:cNvSpPr/>
          <p:nvPr/>
        </p:nvSpPr>
        <p:spPr>
          <a:xfrm>
            <a:off x="112700" y="3113038"/>
            <a:ext cx="1938817" cy="3305577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0" name="Google Shape;160;p9"/>
          <p:cNvSpPr txBox="1">
            <a:spLocks noGrp="1"/>
          </p:cNvSpPr>
          <p:nvPr>
            <p:ph type="subTitle" idx="1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7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"/>
          <p:cNvSpPr/>
          <p:nvPr/>
        </p:nvSpPr>
        <p:spPr>
          <a:xfrm>
            <a:off x="7233675" y="-730075"/>
            <a:ext cx="3030078" cy="3486687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3"/>
          <p:cNvSpPr/>
          <p:nvPr/>
        </p:nvSpPr>
        <p:spPr>
          <a:xfrm rot="2540379">
            <a:off x="-721411" y="3502530"/>
            <a:ext cx="2268525" cy="1945325"/>
          </a:xfrm>
          <a:custGeom>
            <a:avLst/>
            <a:gdLst/>
            <a:ahLst/>
            <a:cxnLst/>
            <a:rect l="l" t="t" r="r" b="b"/>
            <a:pathLst>
              <a:path w="40029" h="34326" extrusionOk="0">
                <a:moveTo>
                  <a:pt x="7939" y="1669"/>
                </a:moveTo>
                <a:cubicBezTo>
                  <a:pt x="12943" y="3370"/>
                  <a:pt x="11275" y="10875"/>
                  <a:pt x="18780" y="8040"/>
                </a:cubicBezTo>
                <a:cubicBezTo>
                  <a:pt x="26286" y="5238"/>
                  <a:pt x="30722" y="3770"/>
                  <a:pt x="35392" y="8040"/>
                </a:cubicBezTo>
                <a:cubicBezTo>
                  <a:pt x="40029" y="12343"/>
                  <a:pt x="29621" y="14411"/>
                  <a:pt x="33991" y="20682"/>
                </a:cubicBezTo>
                <a:cubicBezTo>
                  <a:pt x="38361" y="26920"/>
                  <a:pt x="27520" y="34325"/>
                  <a:pt x="19814" y="30523"/>
                </a:cubicBezTo>
                <a:cubicBezTo>
                  <a:pt x="12109" y="26720"/>
                  <a:pt x="4937" y="23851"/>
                  <a:pt x="2502" y="16613"/>
                </a:cubicBezTo>
                <a:cubicBezTo>
                  <a:pt x="0" y="9207"/>
                  <a:pt x="2936" y="1"/>
                  <a:pt x="7939" y="16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ubTitle" idx="1"/>
          </p:nvPr>
        </p:nvSpPr>
        <p:spPr>
          <a:xfrm>
            <a:off x="39057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13"/>
          <p:cNvSpPr txBox="1">
            <a:spLocks noGrp="1"/>
          </p:cNvSpPr>
          <p:nvPr>
            <p:ph type="subTitle" idx="2"/>
          </p:nvPr>
        </p:nvSpPr>
        <p:spPr>
          <a:xfrm>
            <a:off x="13911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5" name="Google Shape;215;p13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13911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6" name="Google Shape;216;p13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39057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7" name="Google Shape;217;p13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13911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8" name="Google Shape;218;p13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39057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9" name="Google Shape;219;p13"/>
          <p:cNvSpPr txBox="1">
            <a:spLocks noGrp="1"/>
          </p:cNvSpPr>
          <p:nvPr>
            <p:ph type="subTitle" idx="7"/>
          </p:nvPr>
        </p:nvSpPr>
        <p:spPr>
          <a:xfrm>
            <a:off x="13911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8"/>
          </p:nvPr>
        </p:nvSpPr>
        <p:spPr>
          <a:xfrm>
            <a:off x="39057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13">
            <a:hlinkClick r:id="" action="ppaction://noaction"/>
          </p:cNvPr>
          <p:cNvSpPr txBox="1">
            <a:spLocks noGrp="1"/>
          </p:cNvSpPr>
          <p:nvPr>
            <p:ph type="title" idx="9" hasCustomPrompt="1"/>
          </p:nvPr>
        </p:nvSpPr>
        <p:spPr>
          <a:xfrm>
            <a:off x="79217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2" name="Google Shape;222;p13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>
            <a:off x="3314700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3" name="Google Shape;223;p13">
            <a:hlinkClick r:id="" action="ppaction://noaction"/>
          </p:cNvPr>
          <p:cNvSpPr txBox="1">
            <a:spLocks noGrp="1"/>
          </p:cNvSpPr>
          <p:nvPr>
            <p:ph type="title" idx="14" hasCustomPrompt="1"/>
          </p:nvPr>
        </p:nvSpPr>
        <p:spPr>
          <a:xfrm>
            <a:off x="79217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4" name="Google Shape;224;p13">
            <a:hlinkClick r:id="" action="ppaction://noaction"/>
          </p:cNvPr>
          <p:cNvSpPr txBox="1">
            <a:spLocks noGrp="1"/>
          </p:cNvSpPr>
          <p:nvPr>
            <p:ph type="title" idx="15" hasCustomPrompt="1"/>
          </p:nvPr>
        </p:nvSpPr>
        <p:spPr>
          <a:xfrm>
            <a:off x="3314700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subTitle" idx="16"/>
          </p:nvPr>
        </p:nvSpPr>
        <p:spPr>
          <a:xfrm>
            <a:off x="6428225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13">
            <a:hlinkClick r:id="" action="ppaction://noaction"/>
          </p:cNvPr>
          <p:cNvSpPr txBox="1">
            <a:spLocks noGrp="1"/>
          </p:cNvSpPr>
          <p:nvPr>
            <p:ph type="subTitle" idx="17"/>
          </p:nvPr>
        </p:nvSpPr>
        <p:spPr>
          <a:xfrm>
            <a:off x="6428225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7" name="Google Shape;227;p13">
            <a:hlinkClick r:id="" action="ppaction://noaction"/>
          </p:cNvPr>
          <p:cNvSpPr txBox="1">
            <a:spLocks noGrp="1"/>
          </p:cNvSpPr>
          <p:nvPr>
            <p:ph type="subTitle" idx="18"/>
          </p:nvPr>
        </p:nvSpPr>
        <p:spPr>
          <a:xfrm>
            <a:off x="6428225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8" name="Google Shape;228;p13"/>
          <p:cNvSpPr txBox="1">
            <a:spLocks noGrp="1"/>
          </p:cNvSpPr>
          <p:nvPr>
            <p:ph type="subTitle" idx="19"/>
          </p:nvPr>
        </p:nvSpPr>
        <p:spPr>
          <a:xfrm>
            <a:off x="6428225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3">
            <a:hlinkClick r:id="" action="ppaction://noaction"/>
          </p:cNvPr>
          <p:cNvSpPr txBox="1">
            <a:spLocks noGrp="1"/>
          </p:cNvSpPr>
          <p:nvPr>
            <p:ph type="title" idx="20" hasCustomPrompt="1"/>
          </p:nvPr>
        </p:nvSpPr>
        <p:spPr>
          <a:xfrm>
            <a:off x="583722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30" name="Google Shape;230;p13">
            <a:hlinkClick r:id="" action="ppaction://noaction"/>
          </p:cNvPr>
          <p:cNvSpPr txBox="1">
            <a:spLocks noGrp="1"/>
          </p:cNvSpPr>
          <p:nvPr>
            <p:ph type="title" idx="21" hasCustomPrompt="1"/>
          </p:nvPr>
        </p:nvSpPr>
        <p:spPr>
          <a:xfrm>
            <a:off x="583722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1">
    <p:spTree>
      <p:nvGrpSpPr>
        <p:cNvPr id="1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p47"/>
          <p:cNvSpPr/>
          <p:nvPr/>
        </p:nvSpPr>
        <p:spPr>
          <a:xfrm rot="5716307" flipH="1">
            <a:off x="3128709" y="-17350"/>
            <a:ext cx="3009510" cy="5911593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47"/>
          <p:cNvSpPr/>
          <p:nvPr/>
        </p:nvSpPr>
        <p:spPr>
          <a:xfrm rot="-1408952">
            <a:off x="7059833" y="-1532053"/>
            <a:ext cx="3561578" cy="4437854"/>
          </a:xfrm>
          <a:custGeom>
            <a:avLst/>
            <a:gdLst/>
            <a:ahLst/>
            <a:cxnLst/>
            <a:rect l="l" t="t" r="r" b="b"/>
            <a:pathLst>
              <a:path w="15146" h="21250" extrusionOk="0">
                <a:moveTo>
                  <a:pt x="2903" y="12143"/>
                </a:moveTo>
                <a:cubicBezTo>
                  <a:pt x="1936" y="10308"/>
                  <a:pt x="234" y="9174"/>
                  <a:pt x="201" y="6972"/>
                </a:cubicBezTo>
                <a:cubicBezTo>
                  <a:pt x="1" y="1"/>
                  <a:pt x="7773" y="1769"/>
                  <a:pt x="11209" y="4637"/>
                </a:cubicBezTo>
                <a:cubicBezTo>
                  <a:pt x="13877" y="6839"/>
                  <a:pt x="15145" y="10208"/>
                  <a:pt x="14178" y="13544"/>
                </a:cubicBezTo>
                <a:cubicBezTo>
                  <a:pt x="13310" y="16379"/>
                  <a:pt x="10141" y="21249"/>
                  <a:pt x="6472" y="20349"/>
                </a:cubicBezTo>
                <a:cubicBezTo>
                  <a:pt x="3203" y="19581"/>
                  <a:pt x="4070" y="14811"/>
                  <a:pt x="3070" y="12476"/>
                </a:cubicBezTo>
                <a:cubicBezTo>
                  <a:pt x="3036" y="12343"/>
                  <a:pt x="2970" y="12243"/>
                  <a:pt x="2903" y="121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47"/>
          <p:cNvSpPr/>
          <p:nvPr/>
        </p:nvSpPr>
        <p:spPr>
          <a:xfrm rot="10800000">
            <a:off x="797253" y="2885987"/>
            <a:ext cx="1774800" cy="17748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9" name="Google Shape;1149;p47"/>
          <p:cNvGrpSpPr/>
          <p:nvPr/>
        </p:nvGrpSpPr>
        <p:grpSpPr>
          <a:xfrm rot="10800000">
            <a:off x="162225" y="2264370"/>
            <a:ext cx="1696762" cy="1688828"/>
            <a:chOff x="2414491" y="671177"/>
            <a:chExt cx="1830972" cy="1822411"/>
          </a:xfrm>
        </p:grpSpPr>
        <p:sp>
          <p:nvSpPr>
            <p:cNvPr id="1150" name="Google Shape;1150;p47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7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7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7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7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7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7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7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7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7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7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7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7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7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7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7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7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7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7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7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7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7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7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7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7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7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7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7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7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7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7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7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7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7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4" name="Google Shape;1184;p47"/>
          <p:cNvSpPr/>
          <p:nvPr/>
        </p:nvSpPr>
        <p:spPr>
          <a:xfrm rot="8100000">
            <a:off x="371399" y="-1150417"/>
            <a:ext cx="1938844" cy="3305623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5" name="Google Shape;1185;p47"/>
          <p:cNvSpPr txBox="1">
            <a:spLocks noGrp="1"/>
          </p:cNvSpPr>
          <p:nvPr>
            <p:ph type="title"/>
          </p:nvPr>
        </p:nvSpPr>
        <p:spPr>
          <a:xfrm>
            <a:off x="2572050" y="539888"/>
            <a:ext cx="3999900" cy="10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77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86" name="Google Shape;1186;p47"/>
          <p:cNvSpPr txBox="1">
            <a:spLocks noGrp="1"/>
          </p:cNvSpPr>
          <p:nvPr>
            <p:ph type="subTitle" idx="1"/>
          </p:nvPr>
        </p:nvSpPr>
        <p:spPr>
          <a:xfrm>
            <a:off x="2572050" y="1652263"/>
            <a:ext cx="3999900" cy="8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naheim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naheim"/>
              <a:buChar char="■"/>
              <a:defRPr/>
            </a:lvl9pPr>
          </a:lstStyle>
          <a:p>
            <a:endParaRPr/>
          </a:p>
        </p:txBody>
      </p:sp>
      <p:sp>
        <p:nvSpPr>
          <p:cNvPr id="1187" name="Google Shape;1187;p47"/>
          <p:cNvSpPr txBox="1"/>
          <p:nvPr/>
        </p:nvSpPr>
        <p:spPr>
          <a:xfrm>
            <a:off x="2720550" y="3431613"/>
            <a:ext cx="3702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CREDITS: This presentation template was created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, including icons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, infographics &amp; images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Manjari"/>
                <a:ea typeface="Manjari"/>
                <a:cs typeface="Manjari"/>
                <a:sym typeface="Manjari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rPr>
              <a:t> </a:t>
            </a:r>
            <a:endParaRPr sz="1200">
              <a:solidFill>
                <a:schemeClr val="accent2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Char char="●"/>
              <a:defRPr sz="18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  <p:sldLayoutId id="2147483658" r:id="rId5"/>
    <p:sldLayoutId id="2147483659" r:id="rId6"/>
    <p:sldLayoutId id="214748369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www.batikkultur.com/" TargetMode="Externa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54"/>
          <p:cNvSpPr txBox="1">
            <a:spLocks noGrp="1"/>
          </p:cNvSpPr>
          <p:nvPr>
            <p:ph type="ctrTitle"/>
          </p:nvPr>
        </p:nvSpPr>
        <p:spPr>
          <a:xfrm>
            <a:off x="1115616" y="915566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z="3600" dirty="0" smtClean="0">
                <a:solidFill>
                  <a:schemeClr val="accent2"/>
                </a:solidFill>
              </a:rPr>
              <a:t/>
            </a:r>
            <a:br>
              <a:rPr lang="en" sz="3600" dirty="0" smtClean="0">
                <a:solidFill>
                  <a:schemeClr val="accent2"/>
                </a:solidFill>
              </a:rPr>
            </a:br>
            <a:r>
              <a:rPr lang="en" sz="3600" dirty="0">
                <a:solidFill>
                  <a:schemeClr val="accent2"/>
                </a:solidFill>
              </a:rPr>
              <a:t/>
            </a:r>
            <a:br>
              <a:rPr lang="en" sz="3600" dirty="0">
                <a:solidFill>
                  <a:schemeClr val="accent2"/>
                </a:solidFill>
              </a:rPr>
            </a:br>
            <a:r>
              <a:rPr lang="en" sz="3600" dirty="0" smtClean="0">
                <a:solidFill>
                  <a:schemeClr val="accent2"/>
                </a:solidFill>
              </a:rPr>
              <a:t>Dea Valencia </a:t>
            </a:r>
            <a:r>
              <a:rPr lang="en" sz="3600" dirty="0" smtClean="0">
                <a:solidFill>
                  <a:schemeClr val="accent2"/>
                </a:solidFill>
              </a:rPr>
              <a:t>Budiarto</a:t>
            </a:r>
            <a:r>
              <a:rPr lang="en" sz="3600" dirty="0">
                <a:solidFill>
                  <a:schemeClr val="accent2"/>
                </a:solidFill>
              </a:rPr>
              <a:t/>
            </a:r>
            <a:br>
              <a:rPr lang="en" sz="3600" dirty="0">
                <a:solidFill>
                  <a:schemeClr val="accent2"/>
                </a:solidFill>
              </a:rPr>
            </a:br>
            <a:r>
              <a:rPr lang="en" sz="2800" dirty="0" smtClean="0">
                <a:solidFill>
                  <a:schemeClr val="accent2"/>
                </a:solidFill>
              </a:rPr>
              <a:t>Owner </a:t>
            </a:r>
            <a:r>
              <a:rPr lang="en" sz="2800" dirty="0" smtClean="0">
                <a:solidFill>
                  <a:schemeClr val="accent2"/>
                </a:solidFill>
              </a:rPr>
              <a:t>Batik </a:t>
            </a:r>
            <a:r>
              <a:rPr lang="en" sz="2800" dirty="0" smtClean="0">
                <a:solidFill>
                  <a:schemeClr val="accent2"/>
                </a:solidFill>
              </a:rPr>
              <a:t>Kultur</a:t>
            </a:r>
            <a:br>
              <a:rPr lang="en" sz="2800" dirty="0" smtClean="0">
                <a:solidFill>
                  <a:schemeClr val="accent2"/>
                </a:solidFill>
              </a:rPr>
            </a:br>
            <a:r>
              <a:rPr lang="en" sz="2800" dirty="0" smtClean="0">
                <a:solidFill>
                  <a:schemeClr val="accent2"/>
                </a:solidFill>
              </a:rPr>
              <a:t> </a:t>
            </a:r>
            <a:r>
              <a:rPr lang="en" sz="3200" dirty="0" smtClean="0">
                <a:solidFill>
                  <a:schemeClr val="accent2"/>
                </a:solidFill>
              </a:rPr>
              <a:t/>
            </a:r>
            <a:br>
              <a:rPr lang="en" sz="3200" dirty="0" smtClean="0">
                <a:solidFill>
                  <a:schemeClr val="accent2"/>
                </a:solidFill>
              </a:rPr>
            </a:br>
            <a:r>
              <a:rPr lang="en" sz="2000" dirty="0">
                <a:solidFill>
                  <a:schemeClr val="accent2"/>
                </a:solidFill>
              </a:rPr>
              <a:t>Biografi Pengusaha Sukses</a:t>
            </a:r>
            <a:endParaRPr sz="2000" dirty="0">
              <a:solidFill>
                <a:schemeClr val="accent2"/>
              </a:solidFill>
            </a:endParaRPr>
          </a:p>
        </p:txBody>
      </p:sp>
      <p:sp>
        <p:nvSpPr>
          <p:cNvPr id="1321" name="Google Shape;1321;p54"/>
          <p:cNvSpPr txBox="1">
            <a:spLocks noGrp="1"/>
          </p:cNvSpPr>
          <p:nvPr>
            <p:ph type="subTitle" idx="1"/>
          </p:nvPr>
        </p:nvSpPr>
        <p:spPr>
          <a:xfrm>
            <a:off x="1259632" y="3147814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Mayang Lisa Triana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1914121014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Tugas Praktikum Kewirausahaan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55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457883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sz="1600" dirty="0" smtClean="0">
                <a:latin typeface="Californian FB" pitchFamily="18" charset="0"/>
              </a:rPr>
              <a:t>Gadis Kelahiran Semarang, 14 Februari 1994.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sz="1600" dirty="0" smtClean="0">
                <a:latin typeface="Californian FB" pitchFamily="18" charset="0"/>
              </a:rPr>
              <a:t>Anak dari pasangan Bapak Iskiworo Budiarto dan Ibu Ariyani Utoyo.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fornian FB" pitchFamily="18" charset="0"/>
              </a:rPr>
              <a:t>M</a:t>
            </a:r>
            <a:r>
              <a:rPr lang="en" sz="1600" dirty="0" smtClean="0">
                <a:latin typeface="Californian FB" pitchFamily="18" charset="0"/>
              </a:rPr>
              <a:t>engikuti program akselerasi sejak bangku SD sampai SMP.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" sz="1600" dirty="0" smtClean="0">
                <a:latin typeface="Californian FB" pitchFamily="18" charset="0"/>
              </a:rPr>
              <a:t>Lulus kuliah pada umur 18 tahun di Universitas Multimedia Nusantara.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fornian FB" pitchFamily="18" charset="0"/>
              </a:rPr>
              <a:t>M</a:t>
            </a:r>
            <a:r>
              <a:rPr lang="en" sz="1600" dirty="0" smtClean="0">
                <a:latin typeface="Californian FB" pitchFamily="18" charset="0"/>
              </a:rPr>
              <a:t>emulai usaha sejak lulus kuliah.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fornian FB" pitchFamily="18" charset="0"/>
              </a:rPr>
              <a:t>U</a:t>
            </a:r>
            <a:r>
              <a:rPr lang="en" sz="1600" dirty="0" smtClean="0">
                <a:latin typeface="Californian FB" pitchFamily="18" charset="0"/>
              </a:rPr>
              <a:t>saha batik terinspirasi dari ibunya yang dulu juga penjual batik lawas. </a:t>
            </a:r>
            <a:endParaRPr sz="1600" dirty="0">
              <a:latin typeface="Californian FB" pitchFamily="18" charset="0"/>
            </a:endParaRPr>
          </a:p>
        </p:txBody>
      </p:sp>
      <p:sp>
        <p:nvSpPr>
          <p:cNvPr id="1327" name="Google Shape;1327;p5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Dea</a:t>
            </a:r>
            <a:r>
              <a:rPr lang="en-US" dirty="0" smtClean="0"/>
              <a:t> Valencia </a:t>
            </a:r>
            <a:r>
              <a:rPr lang="en-US" dirty="0" err="1" smtClean="0"/>
              <a:t>Budiarto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275606"/>
            <a:ext cx="2571750" cy="2571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07704" y="1131590"/>
            <a:ext cx="5328592" cy="3075459"/>
          </a:xfrm>
        </p:spPr>
        <p:txBody>
          <a:bodyPr/>
          <a:lstStyle/>
          <a:p>
            <a:pPr marL="152400" indent="0" algn="ctr">
              <a:buNone/>
            </a:pPr>
            <a:r>
              <a:rPr lang="en-US" sz="1600" dirty="0" smtClean="0">
                <a:latin typeface="Californian FB" pitchFamily="18" charset="0"/>
              </a:rPr>
              <a:t>Batik </a:t>
            </a:r>
            <a:r>
              <a:rPr lang="en-US" sz="1600" dirty="0" err="1" smtClean="0">
                <a:latin typeface="Californian FB" pitchFamily="18" charset="0"/>
              </a:rPr>
              <a:t>kultur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adalah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usaha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pembuatan</a:t>
            </a:r>
            <a:r>
              <a:rPr lang="en-US" sz="1600" dirty="0" smtClean="0">
                <a:latin typeface="Californian FB" pitchFamily="18" charset="0"/>
              </a:rPr>
              <a:t> batik </a:t>
            </a:r>
            <a:r>
              <a:rPr lang="en-US" sz="1600" dirty="0" err="1" smtClean="0">
                <a:latin typeface="Californian FB" pitchFamily="18" charset="0"/>
              </a:rPr>
              <a:t>tulis</a:t>
            </a:r>
            <a:r>
              <a:rPr lang="en-US" sz="1600" dirty="0" smtClean="0">
                <a:latin typeface="Californian FB" pitchFamily="18" charset="0"/>
              </a:rPr>
              <a:t> non printing yang </a:t>
            </a:r>
            <a:r>
              <a:rPr lang="en-US" sz="1600" dirty="0" err="1" smtClean="0">
                <a:latin typeface="Californian FB" pitchFamily="18" charset="0"/>
              </a:rPr>
              <a:t>semua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idenya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sangat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kekinian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mengikuti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perkembangan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zaman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dan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keinginan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anak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muda</a:t>
            </a:r>
            <a:r>
              <a:rPr lang="en-US" sz="1600" dirty="0" smtClean="0">
                <a:latin typeface="Californian FB" pitchFamily="18" charset="0"/>
              </a:rPr>
              <a:t>, </a:t>
            </a:r>
            <a:r>
              <a:rPr lang="en-US" sz="1600" dirty="0" err="1" smtClean="0">
                <a:latin typeface="Californian FB" pitchFamily="18" charset="0"/>
              </a:rPr>
              <a:t>karena</a:t>
            </a:r>
            <a:r>
              <a:rPr lang="en-US" sz="1600" dirty="0" smtClean="0">
                <a:latin typeface="Californian FB" pitchFamily="18" charset="0"/>
              </a:rPr>
              <a:t> batik </a:t>
            </a:r>
            <a:r>
              <a:rPr lang="en-US" sz="1600" dirty="0" err="1" smtClean="0">
                <a:latin typeface="Californian FB" pitchFamily="18" charset="0"/>
              </a:rPr>
              <a:t>kultur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ini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mengusung</a:t>
            </a:r>
            <a:r>
              <a:rPr lang="en-US" sz="1600" dirty="0" smtClean="0">
                <a:latin typeface="Californian FB" pitchFamily="18" charset="0"/>
              </a:rPr>
              <a:t> ide batik </a:t>
            </a:r>
            <a:r>
              <a:rPr lang="en-US" sz="1600" dirty="0" err="1" smtClean="0">
                <a:latin typeface="Californian FB" pitchFamily="18" charset="0"/>
              </a:rPr>
              <a:t>sebagai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pakaian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semua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usia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dan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memiliki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keunikan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setiap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produknya</a:t>
            </a:r>
            <a:r>
              <a:rPr lang="en-US" sz="1600" dirty="0" smtClean="0">
                <a:latin typeface="Californian FB" pitchFamily="18" charset="0"/>
              </a:rPr>
              <a:t>. Batik </a:t>
            </a:r>
            <a:r>
              <a:rPr lang="en-US" sz="1600" dirty="0" err="1" smtClean="0">
                <a:latin typeface="Californian FB" pitchFamily="18" charset="0"/>
              </a:rPr>
              <a:t>kultur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mulanya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bernama</a:t>
            </a:r>
            <a:r>
              <a:rPr lang="en-US" sz="1600" dirty="0" smtClean="0">
                <a:latin typeface="Californian FB" pitchFamily="18" charset="0"/>
              </a:rPr>
              <a:t> Batik </a:t>
            </a:r>
            <a:r>
              <a:rPr lang="en-US" sz="1600" dirty="0" err="1">
                <a:latin typeface="Californian FB" pitchFamily="18" charset="0"/>
              </a:rPr>
              <a:t>S</a:t>
            </a:r>
            <a:r>
              <a:rPr lang="en-US" sz="1600" dirty="0" err="1" smtClean="0">
                <a:latin typeface="Californian FB" pitchFamily="18" charset="0"/>
              </a:rPr>
              <a:t>inok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namun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saat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didaftarkan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merk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dagang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tersebut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sudah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ada</a:t>
            </a:r>
            <a:r>
              <a:rPr lang="en-US" sz="1600" dirty="0" smtClean="0">
                <a:latin typeface="Californian FB" pitchFamily="18" charset="0"/>
              </a:rPr>
              <a:t> yang </a:t>
            </a:r>
            <a:r>
              <a:rPr lang="en-US" sz="1600" dirty="0" err="1" smtClean="0">
                <a:latin typeface="Californian FB" pitchFamily="18" charset="0"/>
              </a:rPr>
              <a:t>pernah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mendaftarkannya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sehingga</a:t>
            </a:r>
            <a:r>
              <a:rPr lang="en-US" sz="1600" dirty="0" smtClean="0">
                <a:latin typeface="Californian FB" pitchFamily="18" charset="0"/>
              </a:rPr>
              <a:t> sang owner </a:t>
            </a:r>
            <a:r>
              <a:rPr lang="en-US" sz="1600" dirty="0" err="1" smtClean="0">
                <a:latin typeface="Californian FB" pitchFamily="18" charset="0"/>
              </a:rPr>
              <a:t>mendaftarkannya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lagi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dengan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nama</a:t>
            </a:r>
            <a:r>
              <a:rPr lang="en-US" sz="1600" dirty="0" smtClean="0">
                <a:latin typeface="Californian FB" pitchFamily="18" charset="0"/>
              </a:rPr>
              <a:t> yang </a:t>
            </a:r>
            <a:r>
              <a:rPr lang="en-US" sz="1600" dirty="0" err="1" smtClean="0">
                <a:latin typeface="Californian FB" pitchFamily="18" charset="0"/>
              </a:rPr>
              <a:t>berbeda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yaitu</a:t>
            </a:r>
            <a:r>
              <a:rPr lang="en-US" sz="1600" dirty="0" smtClean="0">
                <a:latin typeface="Californian FB" pitchFamily="18" charset="0"/>
              </a:rPr>
              <a:t> Batik </a:t>
            </a:r>
            <a:r>
              <a:rPr lang="en-US" sz="1600" dirty="0" err="1" smtClean="0">
                <a:latin typeface="Californian FB" pitchFamily="18" charset="0"/>
              </a:rPr>
              <a:t>Kultur</a:t>
            </a:r>
            <a:r>
              <a:rPr lang="en-US" sz="1600" dirty="0" smtClean="0">
                <a:latin typeface="Californian FB" pitchFamily="18" charset="0"/>
              </a:rPr>
              <a:t> yang </a:t>
            </a:r>
            <a:r>
              <a:rPr lang="en-US" sz="1600" dirty="0" err="1" smtClean="0">
                <a:latin typeface="Californian FB" pitchFamily="18" charset="0"/>
              </a:rPr>
              <a:t>dipakai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hingga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sekarang</a:t>
            </a:r>
            <a:r>
              <a:rPr lang="en-US" sz="1600" dirty="0" smtClean="0">
                <a:latin typeface="Californian FB" pitchFamily="18" charset="0"/>
              </a:rPr>
              <a:t>.</a:t>
            </a:r>
            <a:endParaRPr lang="en-US" sz="1600" dirty="0">
              <a:latin typeface="Californian FB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Batik </a:t>
            </a:r>
            <a:r>
              <a:rPr lang="en-US" dirty="0" err="1" smtClean="0"/>
              <a:t>Kultur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54" y="1635646"/>
            <a:ext cx="1711077" cy="17110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67494"/>
            <a:ext cx="1693403" cy="128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58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Google Shape;1334;p5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Batik Kultur</a:t>
            </a:r>
            <a:endParaRPr dirty="0"/>
          </a:p>
        </p:txBody>
      </p:sp>
      <p:sp>
        <p:nvSpPr>
          <p:cNvPr id="1335" name="Google Shape;1335;p56">
            <a:hlinkClick r:id="" action="ppaction://noaction"/>
          </p:cNvPr>
          <p:cNvSpPr txBox="1">
            <a:spLocks noGrp="1"/>
          </p:cNvSpPr>
          <p:nvPr>
            <p:ph type="subTitle" idx="3"/>
          </p:nvPr>
        </p:nvSpPr>
        <p:spPr>
          <a:xfrm>
            <a:off x="1391100" y="1434475"/>
            <a:ext cx="19236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600" dirty="0" smtClean="0"/>
              <a:t>D</a:t>
            </a:r>
            <a:r>
              <a:rPr lang="en" sz="1600" dirty="0" smtClean="0"/>
              <a:t>irintis sejak tahun 2011</a:t>
            </a:r>
            <a:endParaRPr sz="1600" dirty="0"/>
          </a:p>
        </p:txBody>
      </p:sp>
      <p:sp>
        <p:nvSpPr>
          <p:cNvPr id="1336" name="Google Shape;1336;p56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3905700" y="1434475"/>
            <a:ext cx="19236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600" dirty="0" err="1" smtClean="0"/>
              <a:t>Karyawannya</a:t>
            </a:r>
            <a:r>
              <a:rPr lang="en-US" sz="1600" dirty="0" smtClean="0"/>
              <a:t> 50%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penyandang</a:t>
            </a:r>
            <a:r>
              <a:rPr lang="en-US" sz="1600" dirty="0" smtClean="0"/>
              <a:t> </a:t>
            </a:r>
            <a:r>
              <a:rPr lang="en-US" sz="1600" dirty="0" err="1" smtClean="0"/>
              <a:t>disabilitas</a:t>
            </a:r>
            <a:endParaRPr sz="1600" dirty="0"/>
          </a:p>
        </p:txBody>
      </p:sp>
      <p:sp>
        <p:nvSpPr>
          <p:cNvPr id="1337" name="Google Shape;1337;p56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1391100" y="2992287"/>
            <a:ext cx="19236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600" dirty="0" err="1" smtClean="0"/>
              <a:t>Dimulai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mendaur</a:t>
            </a:r>
            <a:r>
              <a:rPr lang="en-US" sz="1600" dirty="0" smtClean="0"/>
              <a:t> </a:t>
            </a:r>
            <a:r>
              <a:rPr lang="en-US" sz="1600" dirty="0" err="1" smtClean="0"/>
              <a:t>ulang</a:t>
            </a:r>
            <a:r>
              <a:rPr lang="en-US" sz="1600" dirty="0" smtClean="0"/>
              <a:t> </a:t>
            </a:r>
            <a:r>
              <a:rPr lang="en-US" sz="1600" dirty="0" err="1" smtClean="0"/>
              <a:t>kain</a:t>
            </a:r>
            <a:r>
              <a:rPr lang="en-US" sz="1600" dirty="0" smtClean="0"/>
              <a:t> batik </a:t>
            </a:r>
            <a:r>
              <a:rPr lang="en-US" sz="1600" dirty="0" err="1" smtClean="0"/>
              <a:t>lawas</a:t>
            </a:r>
            <a:endParaRPr sz="1600" dirty="0"/>
          </a:p>
        </p:txBody>
      </p:sp>
      <p:sp>
        <p:nvSpPr>
          <p:cNvPr id="1338" name="Google Shape;1338;p56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3905700" y="2992287"/>
            <a:ext cx="19236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600" dirty="0" err="1" smtClean="0"/>
              <a:t>Memproduksi</a:t>
            </a:r>
            <a:r>
              <a:rPr lang="en-US" sz="1600" dirty="0" smtClean="0"/>
              <a:t> batik </a:t>
            </a:r>
            <a:r>
              <a:rPr lang="en-US" sz="1600" dirty="0" err="1" smtClean="0"/>
              <a:t>tulis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idenya</a:t>
            </a:r>
            <a:r>
              <a:rPr lang="en-US" sz="1600" dirty="0" smtClean="0"/>
              <a:t> </a:t>
            </a:r>
            <a:r>
              <a:rPr lang="en-US" sz="1600" dirty="0" err="1" smtClean="0"/>
              <a:t>sendiri</a:t>
            </a:r>
            <a:endParaRPr sz="1600" dirty="0"/>
          </a:p>
        </p:txBody>
      </p:sp>
      <p:sp>
        <p:nvSpPr>
          <p:cNvPr id="1341" name="Google Shape;1341;p56">
            <a:hlinkClick r:id="" action="ppaction://noaction"/>
          </p:cNvPr>
          <p:cNvSpPr txBox="1">
            <a:spLocks noGrp="1"/>
          </p:cNvSpPr>
          <p:nvPr>
            <p:ph type="title" idx="9"/>
          </p:nvPr>
        </p:nvSpPr>
        <p:spPr>
          <a:xfrm>
            <a:off x="792175" y="1434475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342" name="Google Shape;1342;p56">
            <a:hlinkClick r:id="" action="ppaction://noaction"/>
          </p:cNvPr>
          <p:cNvSpPr txBox="1">
            <a:spLocks noGrp="1"/>
          </p:cNvSpPr>
          <p:nvPr>
            <p:ph type="title" idx="13"/>
          </p:nvPr>
        </p:nvSpPr>
        <p:spPr>
          <a:xfrm>
            <a:off x="3314700" y="1434475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343" name="Google Shape;1343;p56">
            <a:hlinkClick r:id="" action="ppaction://noaction"/>
          </p:cNvPr>
          <p:cNvSpPr txBox="1">
            <a:spLocks noGrp="1"/>
          </p:cNvSpPr>
          <p:nvPr>
            <p:ph type="title" idx="14"/>
          </p:nvPr>
        </p:nvSpPr>
        <p:spPr>
          <a:xfrm>
            <a:off x="792175" y="2992276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344" name="Google Shape;1344;p56">
            <a:hlinkClick r:id="" action="ppaction://noaction"/>
          </p:cNvPr>
          <p:cNvSpPr txBox="1">
            <a:spLocks noGrp="1"/>
          </p:cNvSpPr>
          <p:nvPr>
            <p:ph type="title" idx="15"/>
          </p:nvPr>
        </p:nvSpPr>
        <p:spPr>
          <a:xfrm>
            <a:off x="3314700" y="2992276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578" y="1500187"/>
            <a:ext cx="2583731" cy="25837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57"/>
          <p:cNvSpPr txBox="1">
            <a:spLocks noGrp="1"/>
          </p:cNvSpPr>
          <p:nvPr>
            <p:ph type="title"/>
          </p:nvPr>
        </p:nvSpPr>
        <p:spPr>
          <a:xfrm>
            <a:off x="1521323" y="377277"/>
            <a:ext cx="6005100" cy="6480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356" name="Google Shape;1356;p57"/>
          <p:cNvSpPr txBox="1">
            <a:spLocks noGrp="1"/>
          </p:cNvSpPr>
          <p:nvPr>
            <p:ph type="subTitle" idx="1"/>
          </p:nvPr>
        </p:nvSpPr>
        <p:spPr>
          <a:xfrm>
            <a:off x="467544" y="1347614"/>
            <a:ext cx="8208912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smtClean="0"/>
              <a:t>		      </a:t>
            </a:r>
            <a:r>
              <a:rPr lang="en-US" sz="1600" dirty="0" smtClean="0">
                <a:latin typeface="Californian FB" pitchFamily="18" charset="0"/>
              </a:rPr>
              <a:t>F</a:t>
            </a:r>
            <a:r>
              <a:rPr lang="en-US" sz="1600" dirty="0" smtClean="0">
                <a:latin typeface="Californian FB" pitchFamily="18" charset="0"/>
              </a:rPr>
              <a:t>acebook (m.facebook.com//Batik </a:t>
            </a:r>
            <a:r>
              <a:rPr lang="en-US" sz="1600" dirty="0" err="1" smtClean="0">
                <a:latin typeface="Californian FB" pitchFamily="18" charset="0"/>
              </a:rPr>
              <a:t>Kultur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 err="1" smtClean="0">
                <a:latin typeface="Californian FB" pitchFamily="18" charset="0"/>
              </a:rPr>
              <a:t>Dea</a:t>
            </a:r>
            <a:r>
              <a:rPr lang="en-US" sz="1600" dirty="0" smtClean="0">
                <a:latin typeface="Californian FB" pitchFamily="18" charset="0"/>
              </a:rPr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600" dirty="0" smtClean="0">
              <a:latin typeface="Californian FB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 smtClean="0">
                <a:latin typeface="Californian FB" pitchFamily="18" charset="0"/>
              </a:rPr>
              <a:t>Offline Store (Jl</a:t>
            </a:r>
            <a:r>
              <a:rPr lang="en-US" sz="1600" dirty="0" smtClean="0">
                <a:latin typeface="Californian FB" pitchFamily="18" charset="0"/>
              </a:rPr>
              <a:t>. </a:t>
            </a:r>
            <a:r>
              <a:rPr lang="en-US" sz="1600" dirty="0" err="1" smtClean="0">
                <a:latin typeface="Californian FB" pitchFamily="18" charset="0"/>
              </a:rPr>
              <a:t>Gombel</a:t>
            </a:r>
            <a:r>
              <a:rPr lang="en-US" sz="1600" dirty="0" smtClean="0">
                <a:latin typeface="Californian FB" pitchFamily="18" charset="0"/>
              </a:rPr>
              <a:t> Lama 32, Semarang)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fornian FB" pitchFamily="18" charset="0"/>
              </a:rPr>
              <a:t>	</a:t>
            </a:r>
            <a:r>
              <a:rPr lang="en-US" sz="1600" dirty="0" smtClean="0">
                <a:latin typeface="Californian FB" pitchFamily="18" charset="0"/>
              </a:rPr>
              <a:t>				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>
                <a:latin typeface="Californian FB" pitchFamily="18" charset="0"/>
              </a:rPr>
              <a:t>	</a:t>
            </a:r>
            <a:r>
              <a:rPr lang="en-US" sz="1600" dirty="0" smtClean="0">
                <a:latin typeface="Californian FB" pitchFamily="18" charset="0"/>
              </a:rPr>
              <a:t>			     Website </a:t>
            </a:r>
            <a:r>
              <a:rPr lang="en-US" sz="1600" dirty="0" err="1" smtClean="0">
                <a:latin typeface="Californian FB" pitchFamily="18" charset="0"/>
              </a:rPr>
              <a:t>resmi</a:t>
            </a:r>
            <a:r>
              <a:rPr lang="en-US" sz="1600" dirty="0" smtClean="0">
                <a:latin typeface="Californian FB" pitchFamily="18" charset="0"/>
              </a:rPr>
              <a:t> (</a:t>
            </a:r>
            <a:r>
              <a:rPr lang="en-US" sz="1600" dirty="0" smtClean="0">
                <a:latin typeface="Californian FB" pitchFamily="18" charset="0"/>
                <a:hlinkClick r:id="rId3"/>
              </a:rPr>
              <a:t>www.batikkultur.com</a:t>
            </a:r>
            <a:r>
              <a:rPr lang="en-US" sz="1600" dirty="0" smtClean="0">
                <a:latin typeface="Californian FB" pitchFamily="18" charset="0"/>
              </a:rPr>
              <a:t>)</a:t>
            </a:r>
          </a:p>
          <a:p>
            <a:pPr marL="0" lvl="0" indent="0" algn="l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US" sz="1600" dirty="0">
                <a:latin typeface="Californian FB" pitchFamily="18" charset="0"/>
              </a:rPr>
              <a:t>	</a:t>
            </a:r>
            <a:r>
              <a:rPr lang="en-US" sz="1600" dirty="0">
                <a:latin typeface="Californian FB" pitchFamily="18" charset="0"/>
              </a:rPr>
              <a:t> </a:t>
            </a:r>
            <a:r>
              <a:rPr lang="en-US" sz="1600" dirty="0" smtClean="0">
                <a:latin typeface="Californian FB" pitchFamily="18" charset="0"/>
              </a:rPr>
              <a:t>       </a:t>
            </a:r>
            <a:r>
              <a:rPr lang="en-US" sz="1600" dirty="0" err="1" smtClean="0">
                <a:latin typeface="Californian FB" pitchFamily="18" charset="0"/>
              </a:rPr>
              <a:t>Instragram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>
                <a:latin typeface="Californian FB" pitchFamily="18" charset="0"/>
              </a:rPr>
              <a:t>(@</a:t>
            </a:r>
            <a:r>
              <a:rPr lang="en-US" sz="1600" dirty="0" err="1">
                <a:latin typeface="Californian FB" pitchFamily="18" charset="0"/>
              </a:rPr>
              <a:t>batikkultur</a:t>
            </a:r>
            <a:r>
              <a:rPr lang="en-US" sz="1600" dirty="0">
                <a:latin typeface="Californian FB" pitchFamily="18" charset="0"/>
              </a:rPr>
              <a:t>) </a:t>
            </a:r>
            <a:r>
              <a:rPr lang="en-US" sz="1600" dirty="0" smtClean="0">
                <a:latin typeface="Californian FB" pitchFamily="18" charset="0"/>
              </a:rPr>
              <a:t>				</a:t>
            </a:r>
          </a:p>
          <a:p>
            <a:pPr marL="0" indent="0" algn="l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US" sz="1600" dirty="0">
                <a:latin typeface="Californian FB" pitchFamily="18" charset="0"/>
              </a:rPr>
              <a:t>	</a:t>
            </a:r>
            <a:r>
              <a:rPr lang="en-US" sz="1600" dirty="0" smtClean="0">
                <a:latin typeface="Californian FB" pitchFamily="18" charset="0"/>
              </a:rPr>
              <a:t>		</a:t>
            </a:r>
          </a:p>
          <a:p>
            <a:pPr marL="0" indent="0" algn="l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US" sz="1600" dirty="0">
                <a:latin typeface="Californian FB" pitchFamily="18" charset="0"/>
              </a:rPr>
              <a:t>	</a:t>
            </a:r>
            <a:r>
              <a:rPr lang="en-US" sz="1600" dirty="0" smtClean="0">
                <a:latin typeface="Californian FB" pitchFamily="18" charset="0"/>
              </a:rPr>
              <a:t>			</a:t>
            </a:r>
            <a:r>
              <a:rPr lang="en-US" sz="1600" dirty="0" err="1" smtClean="0">
                <a:latin typeface="Californian FB" pitchFamily="18" charset="0"/>
              </a:rPr>
              <a:t>Tokopedia</a:t>
            </a:r>
            <a:r>
              <a:rPr lang="en-US" sz="1600" dirty="0" smtClean="0">
                <a:latin typeface="Californian FB" pitchFamily="18" charset="0"/>
              </a:rPr>
              <a:t> </a:t>
            </a:r>
            <a:r>
              <a:rPr lang="en-US" sz="1600" dirty="0">
                <a:latin typeface="Californian FB" pitchFamily="18" charset="0"/>
              </a:rPr>
              <a:t>(Batik </a:t>
            </a:r>
            <a:r>
              <a:rPr lang="en-US" sz="1600" dirty="0" err="1">
                <a:latin typeface="Californian FB" pitchFamily="18" charset="0"/>
              </a:rPr>
              <a:t>Kultur</a:t>
            </a:r>
            <a:r>
              <a:rPr lang="en-US" sz="1600" dirty="0">
                <a:latin typeface="Californian FB" pitchFamily="18" charset="0"/>
              </a:rPr>
              <a:t>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latin typeface="Californian FB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4408725" y="1196295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79712" y="1923678"/>
            <a:ext cx="288032" cy="21602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97138" y="2743973"/>
            <a:ext cx="288032" cy="216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87824" y="3075806"/>
            <a:ext cx="288032" cy="21602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153333" y="3927327"/>
            <a:ext cx="288032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50907"/>
            <a:ext cx="1224135" cy="10895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00"/>
          <a:stretch/>
        </p:blipFill>
        <p:spPr>
          <a:xfrm>
            <a:off x="7452320" y="845688"/>
            <a:ext cx="1187480" cy="12940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33" b="23162"/>
          <a:stretch/>
        </p:blipFill>
        <p:spPr>
          <a:xfrm>
            <a:off x="7686935" y="2290400"/>
            <a:ext cx="1126463" cy="12652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03" b="40200"/>
          <a:stretch/>
        </p:blipFill>
        <p:spPr>
          <a:xfrm>
            <a:off x="6660232" y="3571895"/>
            <a:ext cx="1153609" cy="11429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0" b="16538"/>
          <a:stretch/>
        </p:blipFill>
        <p:spPr>
          <a:xfrm>
            <a:off x="611560" y="2910155"/>
            <a:ext cx="1126364" cy="12231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79712" y="1152475"/>
            <a:ext cx="5616624" cy="3416400"/>
          </a:xfrm>
        </p:spPr>
        <p:txBody>
          <a:bodyPr/>
          <a:lstStyle/>
          <a:p>
            <a:pPr marL="323850" indent="-171450">
              <a:buFont typeface="Wingdings" pitchFamily="2" charset="2"/>
              <a:buChar char="q"/>
            </a:pPr>
            <a:r>
              <a:rPr lang="en-US" sz="1800" dirty="0" err="1" smtClean="0">
                <a:latin typeface="Californian FB" pitchFamily="18" charset="0"/>
              </a:rPr>
              <a:t>Awal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mula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hanya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memproduksi</a:t>
            </a:r>
            <a:r>
              <a:rPr lang="en-US" sz="1800" dirty="0" smtClean="0">
                <a:latin typeface="Californian FB" pitchFamily="18" charset="0"/>
              </a:rPr>
              <a:t> 20 </a:t>
            </a:r>
            <a:r>
              <a:rPr lang="en-US" sz="1800" dirty="0" err="1" smtClean="0">
                <a:latin typeface="Californian FB" pitchFamily="18" charset="0"/>
              </a:rPr>
              <a:t>potong</a:t>
            </a:r>
            <a:r>
              <a:rPr lang="en-US" sz="1800" dirty="0" smtClean="0">
                <a:latin typeface="Californian FB" pitchFamily="18" charset="0"/>
              </a:rPr>
              <a:t> batik</a:t>
            </a:r>
          </a:p>
          <a:p>
            <a:pPr marL="152400" indent="0">
              <a:buNone/>
            </a:pPr>
            <a:endParaRPr lang="en-US" sz="1800" dirty="0" smtClean="0">
              <a:latin typeface="Californian FB" pitchFamily="18" charset="0"/>
            </a:endParaRPr>
          </a:p>
          <a:p>
            <a:pPr marL="323850" indent="-171450">
              <a:buFont typeface="Wingdings" pitchFamily="2" charset="2"/>
              <a:buChar char="q"/>
            </a:pPr>
            <a:r>
              <a:rPr lang="en-US" sz="1800" dirty="0" err="1" smtClean="0">
                <a:latin typeface="Californian FB" pitchFamily="18" charset="0"/>
              </a:rPr>
              <a:t>Saat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ini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bisa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memproduksi</a:t>
            </a:r>
            <a:r>
              <a:rPr lang="en-US" sz="1800" dirty="0" smtClean="0">
                <a:latin typeface="Californian FB" pitchFamily="18" charset="0"/>
              </a:rPr>
              <a:t> 600-1000 </a:t>
            </a:r>
            <a:r>
              <a:rPr lang="en-US" sz="1800" dirty="0" err="1" smtClean="0">
                <a:latin typeface="Californian FB" pitchFamily="18" charset="0"/>
              </a:rPr>
              <a:t>potong</a:t>
            </a:r>
            <a:r>
              <a:rPr lang="en-US" sz="1800" dirty="0">
                <a:latin typeface="Californian FB" pitchFamily="18" charset="0"/>
              </a:rPr>
              <a:t> </a:t>
            </a:r>
            <a:r>
              <a:rPr lang="en-US" sz="1800" dirty="0" smtClean="0">
                <a:latin typeface="Californian FB" pitchFamily="18" charset="0"/>
              </a:rPr>
              <a:t>batik per </a:t>
            </a:r>
            <a:r>
              <a:rPr lang="en-US" sz="1800" dirty="0" err="1" smtClean="0">
                <a:latin typeface="Californian FB" pitchFamily="18" charset="0"/>
              </a:rPr>
              <a:t>bulannya</a:t>
            </a:r>
            <a:endParaRPr lang="en-US" sz="1800" dirty="0" smtClean="0">
              <a:latin typeface="Californian FB" pitchFamily="18" charset="0"/>
            </a:endParaRPr>
          </a:p>
          <a:p>
            <a:pPr marL="152400" indent="0">
              <a:buNone/>
            </a:pPr>
            <a:endParaRPr lang="en-US" sz="1800" dirty="0" smtClean="0">
              <a:latin typeface="Californian FB" pitchFamily="18" charset="0"/>
            </a:endParaRPr>
          </a:p>
          <a:p>
            <a:pPr marL="323850" indent="-171450">
              <a:buFont typeface="Wingdings" pitchFamily="2" charset="2"/>
              <a:buChar char="q"/>
            </a:pPr>
            <a:r>
              <a:rPr lang="en-US" sz="1800" dirty="0" err="1" smtClean="0">
                <a:latin typeface="Californian FB" pitchFamily="18" charset="0"/>
              </a:rPr>
              <a:t>Harga</a:t>
            </a:r>
            <a:r>
              <a:rPr lang="en-US" sz="1800" dirty="0" smtClean="0">
                <a:latin typeface="Californian FB" pitchFamily="18" charset="0"/>
              </a:rPr>
              <a:t> batik </a:t>
            </a:r>
            <a:r>
              <a:rPr lang="en-US" sz="1800" dirty="0" err="1" smtClean="0">
                <a:latin typeface="Californian FB" pitchFamily="18" charset="0"/>
              </a:rPr>
              <a:t>mulai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dari</a:t>
            </a:r>
            <a:r>
              <a:rPr lang="en-US" sz="1800" dirty="0" smtClean="0">
                <a:latin typeface="Californian FB" pitchFamily="18" charset="0"/>
              </a:rPr>
              <a:t> Rp375.000 </a:t>
            </a:r>
            <a:r>
              <a:rPr lang="en-US" sz="1800" dirty="0" err="1" smtClean="0">
                <a:latin typeface="Californian FB" pitchFamily="18" charset="0"/>
              </a:rPr>
              <a:t>hingga</a:t>
            </a:r>
            <a:r>
              <a:rPr lang="en-US" sz="1800" dirty="0" smtClean="0">
                <a:latin typeface="Californian FB" pitchFamily="18" charset="0"/>
              </a:rPr>
              <a:t> Rp1.145.000</a:t>
            </a:r>
          </a:p>
          <a:p>
            <a:pPr marL="152400" indent="0">
              <a:buNone/>
            </a:pPr>
            <a:endParaRPr lang="en-US" sz="1800" dirty="0" smtClean="0">
              <a:latin typeface="Californian FB" pitchFamily="18" charset="0"/>
            </a:endParaRPr>
          </a:p>
          <a:p>
            <a:pPr marL="323850" indent="-171450">
              <a:buFont typeface="Wingdings" pitchFamily="2" charset="2"/>
              <a:buChar char="q"/>
            </a:pPr>
            <a:r>
              <a:rPr lang="en-US" sz="1800" dirty="0" err="1" smtClean="0">
                <a:latin typeface="Californian FB" pitchFamily="18" charset="0"/>
              </a:rPr>
              <a:t>Omset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perbulan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mencapai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ratusan</a:t>
            </a:r>
            <a:r>
              <a:rPr lang="en-US" sz="1800" dirty="0" smtClean="0">
                <a:latin typeface="Californian FB" pitchFamily="18" charset="0"/>
              </a:rPr>
              <a:t> </a:t>
            </a:r>
            <a:r>
              <a:rPr lang="en-US" sz="1800" dirty="0" err="1" smtClean="0">
                <a:latin typeface="Californian FB" pitchFamily="18" charset="0"/>
              </a:rPr>
              <a:t>juta</a:t>
            </a:r>
            <a:r>
              <a:rPr lang="en-US" sz="1800" dirty="0" smtClean="0">
                <a:latin typeface="Californian FB" pitchFamily="18" charset="0"/>
              </a:rPr>
              <a:t> </a:t>
            </a:r>
            <a:endParaRPr lang="en-US" sz="1800" dirty="0">
              <a:latin typeface="Californian FB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Penjualan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7574"/>
            <a:ext cx="1569414" cy="13554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98" y="2387541"/>
            <a:ext cx="1569414" cy="15918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2742" y="3299582"/>
            <a:ext cx="1359595" cy="135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55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" name="Google Shape;1362;p58"/>
          <p:cNvSpPr txBox="1">
            <a:spLocks noGrp="1"/>
          </p:cNvSpPr>
          <p:nvPr>
            <p:ph type="title"/>
          </p:nvPr>
        </p:nvSpPr>
        <p:spPr>
          <a:xfrm>
            <a:off x="683568" y="483518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363" name="Google Shape;1363;p58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1600"/>
              </a:spcBef>
              <a:spcAft>
                <a:spcPts val="1600"/>
              </a:spcAft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Mendapatkan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penghargaan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Young Heroes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dari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program Kick Andy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tahun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2017.</a:t>
            </a:r>
          </a:p>
          <a:p>
            <a:pPr marL="285750" lvl="0" indent="-285750" algn="l" rtl="0">
              <a:spcBef>
                <a:spcPts val="1600"/>
              </a:spcBef>
              <a:spcAft>
                <a:spcPts val="1600"/>
              </a:spcAft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Penobatan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30 under 30 2019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oleh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forbes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,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dan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dipuji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sebagai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anak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muda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berprestasi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di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bawah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umur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30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tahun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oleh</a:t>
            </a:r>
            <a:r>
              <a:rPr lang="en-US" dirty="0" smtClean="0">
                <a:solidFill>
                  <a:schemeClr val="accent2"/>
                </a:solidFill>
                <a:latin typeface="Californian FB" pitchFamily="18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Californian FB" pitchFamily="18" charset="0"/>
              </a:rPr>
              <a:t>forbes</a:t>
            </a:r>
            <a:endParaRPr dirty="0">
              <a:solidFill>
                <a:schemeClr val="accent2"/>
              </a:solidFill>
              <a:latin typeface="Californian FB" pitchFamily="18" charset="0"/>
            </a:endParaRPr>
          </a:p>
        </p:txBody>
      </p:sp>
      <p:sp>
        <p:nvSpPr>
          <p:cNvPr id="1364" name="Google Shape;1364;p5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707" y="3075806"/>
            <a:ext cx="2055965" cy="13681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809" y="3108317"/>
            <a:ext cx="2007110" cy="13356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8" name="Google Shape;2558;p123"/>
          <p:cNvSpPr txBox="1">
            <a:spLocks noGrp="1"/>
          </p:cNvSpPr>
          <p:nvPr>
            <p:ph type="title"/>
          </p:nvPr>
        </p:nvSpPr>
        <p:spPr>
          <a:xfrm>
            <a:off x="2572050" y="539888"/>
            <a:ext cx="3999900" cy="10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</a:t>
            </a:r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2843808" y="3579862"/>
            <a:ext cx="3600400" cy="7200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gant Education Pack for Students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239</Words>
  <Application>Microsoft Office PowerPoint</Application>
  <PresentationFormat>On-screen Show (16:9)</PresentationFormat>
  <Paragraphs>45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Californian FB</vt:lpstr>
      <vt:lpstr>Roboto Condensed Light</vt:lpstr>
      <vt:lpstr>Anaheim</vt:lpstr>
      <vt:lpstr>Wingdings</vt:lpstr>
      <vt:lpstr>Hammersmith One</vt:lpstr>
      <vt:lpstr>Manjari</vt:lpstr>
      <vt:lpstr>Elegant Education Pack for Students by Slidesgo</vt:lpstr>
      <vt:lpstr>  Dea Valencia Budiarto Owner Batik Kultur   Biografi Pengusaha Sukses</vt:lpstr>
      <vt:lpstr>Dea Valencia Budiarto</vt:lpstr>
      <vt:lpstr>Batik Kultur</vt:lpstr>
      <vt:lpstr>Batik Kultur</vt:lpstr>
      <vt:lpstr>Pemasaran </vt:lpstr>
      <vt:lpstr>Penjualan</vt:lpstr>
      <vt:lpstr>Penghargaan 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Biografi Pengusaha Sukses Dea Valencia Budiarto CEO dan Founder Batik Kultur</dc:title>
  <dc:creator>LENOVO</dc:creator>
  <cp:lastModifiedBy>LENOVO</cp:lastModifiedBy>
  <cp:revision>18</cp:revision>
  <dcterms:modified xsi:type="dcterms:W3CDTF">2022-04-11T15:10:14Z</dcterms:modified>
</cp:coreProperties>
</file>