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2" r:id="rId3"/>
    <p:sldId id="258" r:id="rId4"/>
    <p:sldId id="257" r:id="rId5"/>
    <p:sldId id="271" r:id="rId6"/>
    <p:sldId id="295" r:id="rId7"/>
    <p:sldId id="261" r:id="rId8"/>
    <p:sldId id="296" r:id="rId9"/>
    <p:sldId id="265" r:id="rId10"/>
    <p:sldId id="297" r:id="rId11"/>
    <p:sldId id="278" r:id="rId12"/>
  </p:sldIdLst>
  <p:sldSz cx="9144000" cy="5143500" type="screen16x9"/>
  <p:notesSz cx="6858000" cy="9144000"/>
  <p:embeddedFontLst>
    <p:embeddedFont>
      <p:font typeface="Amatic SC" panose="020B0604020202020204" charset="-79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ncode Sans Semi Condensed Light" panose="020B0604020202020204" charset="0"/>
      <p:regular r:id="rId2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432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31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23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45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42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05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84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910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1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60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72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76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ografi-tokoh-ternama.blogspot.com/2021/04/biodata-nugroho-herucahyono-co-founder-dan-cto-bukalapak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ografi-tokoh-ternama.blogspot.co.id/2015/08/biografi-nadiem-makarim-founder-go-jek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grafi-tokoh-ternama.blogspot.com/2021/04/profil-william-tanuwijaya-pengusaha-indonesia-pendiri-tokopedia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1140431" y="2784297"/>
            <a:ext cx="6788672" cy="4527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/>
              <a:t>biografi</a:t>
            </a:r>
            <a:r>
              <a:rPr lang="en-US" sz="6000" dirty="0" smtClean="0"/>
              <a:t> </a:t>
            </a:r>
            <a:r>
              <a:rPr lang="en-US" sz="6000" dirty="0" err="1" smtClean="0"/>
              <a:t>pengusaha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5200" dirty="0" smtClean="0">
                <a:solidFill>
                  <a:srgbClr val="FFFF00"/>
                </a:solidFill>
              </a:rPr>
              <a:t>“</a:t>
            </a:r>
            <a:r>
              <a:rPr lang="en-US" sz="5200" dirty="0" err="1" smtClean="0">
                <a:solidFill>
                  <a:srgbClr val="FFFF00"/>
                </a:solidFill>
              </a:rPr>
              <a:t>achmad</a:t>
            </a:r>
            <a:r>
              <a:rPr lang="en-US" sz="5200" dirty="0" smtClean="0">
                <a:solidFill>
                  <a:srgbClr val="FFFF00"/>
                </a:solidFill>
              </a:rPr>
              <a:t> </a:t>
            </a:r>
            <a:r>
              <a:rPr lang="en-US" sz="5200" dirty="0" err="1" smtClean="0">
                <a:solidFill>
                  <a:srgbClr val="FFFF00"/>
                </a:solidFill>
              </a:rPr>
              <a:t>zaky</a:t>
            </a:r>
            <a:r>
              <a:rPr lang="en-US" sz="5200" dirty="0" smtClean="0">
                <a:solidFill>
                  <a:srgbClr val="FFFF00"/>
                </a:solidFill>
              </a:rPr>
              <a:t>-founder </a:t>
            </a:r>
            <a:r>
              <a:rPr lang="en-US" sz="5200" dirty="0" err="1" smtClean="0">
                <a:solidFill>
                  <a:srgbClr val="FFFF00"/>
                </a:solidFill>
              </a:rPr>
              <a:t>bukalapak</a:t>
            </a:r>
            <a:r>
              <a:rPr lang="en-US" sz="5200" dirty="0" smtClean="0">
                <a:solidFill>
                  <a:srgbClr val="FFFF00"/>
                </a:solidFill>
              </a:rPr>
              <a:t>”</a:t>
            </a:r>
            <a:endParaRPr sz="5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527411" y="-244153"/>
            <a:ext cx="538407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lt1"/>
                </a:solidFill>
              </a:rPr>
              <a:t>Resign </a:t>
            </a:r>
            <a:r>
              <a:rPr lang="en-US" sz="3600" dirty="0" err="1" smtClean="0">
                <a:solidFill>
                  <a:schemeClr val="lt1"/>
                </a:solidFill>
              </a:rPr>
              <a:t>dari</a:t>
            </a:r>
            <a:r>
              <a:rPr lang="en-US" sz="3600" dirty="0" smtClean="0">
                <a:solidFill>
                  <a:schemeClr val="lt1"/>
                </a:solidFill>
              </a:rPr>
              <a:t> </a:t>
            </a:r>
            <a:r>
              <a:rPr lang="en-US" sz="3600" dirty="0" err="1" smtClean="0">
                <a:solidFill>
                  <a:schemeClr val="lt1"/>
                </a:solidFill>
              </a:rPr>
              <a:t>ceo</a:t>
            </a:r>
            <a:r>
              <a:rPr lang="en-US" sz="3600" dirty="0" smtClean="0">
                <a:solidFill>
                  <a:schemeClr val="lt1"/>
                </a:solidFill>
              </a:rPr>
              <a:t> 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88900" y="1046978"/>
            <a:ext cx="65532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sz="1400" dirty="0" err="1">
                <a:latin typeface="Comic Sans MS" panose="030F0702030302020204" pitchFamily="66" charset="0"/>
              </a:rPr>
              <a:t>Tahun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2019, </a:t>
            </a:r>
            <a:r>
              <a:rPr lang="en-US" sz="1400" dirty="0" err="1">
                <a:latin typeface="Comic Sans MS" panose="030F0702030302020204" pitchFamily="66" charset="0"/>
              </a:rPr>
              <a:t>Achmad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Zaky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sebagai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Chief Executive Officer (CEO) </a:t>
            </a:r>
            <a:r>
              <a:rPr lang="en-US" sz="1400" dirty="0" err="1">
                <a:latin typeface="Comic Sans MS" panose="030F0702030302020204" pitchFamily="66" charset="0"/>
              </a:rPr>
              <a:t>Bukalapak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memilih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untuk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mundur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dari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jabatannya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digantikan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oleh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seorang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bannkir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yakni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Rachmat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Hidayat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dari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Direksi</a:t>
            </a:r>
            <a:r>
              <a:rPr lang="en-US" sz="1400" dirty="0">
                <a:latin typeface="Comic Sans MS" panose="030F0702030302020204" pitchFamily="66" charset="0"/>
              </a:rPr>
              <a:t> Bank </a:t>
            </a:r>
            <a:r>
              <a:rPr lang="en-US" sz="1400" dirty="0" err="1">
                <a:latin typeface="Comic Sans MS" panose="030F0702030302020204" pitchFamily="66" charset="0"/>
              </a:rPr>
              <a:t>Bukopin</a:t>
            </a:r>
            <a:r>
              <a:rPr lang="en-US" sz="1400" dirty="0" smtClean="0">
                <a:latin typeface="Comic Sans MS" panose="030F0702030302020204" pitchFamily="66" charset="0"/>
              </a:rPr>
              <a:t>.</a:t>
            </a:r>
          </a:p>
          <a:p>
            <a:pPr fontAlgn="base">
              <a:lnSpc>
                <a:spcPct val="100000"/>
              </a:lnSpc>
            </a:pPr>
            <a:endParaRPr lang="en-US" sz="1400" dirty="0">
              <a:latin typeface="Comic Sans MS" panose="030F0702030302020204" pitchFamily="66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1400" dirty="0" err="1">
                <a:latin typeface="Comic Sans MS" panose="030F0702030302020204" pitchFamily="66" charset="0"/>
              </a:rPr>
              <a:t>Keputusan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tersebut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sudah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didiskusikan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bersama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oleh</a:t>
            </a:r>
            <a:r>
              <a:rPr lang="en-US" sz="1400" dirty="0">
                <a:latin typeface="Comic Sans MS" panose="030F0702030302020204" pitchFamily="66" charset="0"/>
              </a:rPr>
              <a:t> para </a:t>
            </a:r>
            <a:r>
              <a:rPr lang="en-US" sz="1400" dirty="0" err="1">
                <a:latin typeface="Comic Sans MS" panose="030F0702030302020204" pitchFamily="66" charset="0"/>
              </a:rPr>
              <a:t>pemegang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saham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dua</a:t>
            </a:r>
            <a:r>
              <a:rPr lang="en-US" sz="1400" dirty="0">
                <a:latin typeface="Comic Sans MS" panose="030F0702030302020204" pitchFamily="66" charset="0"/>
              </a:rPr>
              <a:t> co-founder </a:t>
            </a:r>
            <a:r>
              <a:rPr lang="en-US" sz="1400" dirty="0" err="1" smtClean="0">
                <a:latin typeface="Comic Sans MS" panose="030F0702030302020204" pitchFamily="66" charset="0"/>
              </a:rPr>
              <a:t>lainnya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yaitu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Fajrin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Rasyid</a:t>
            </a:r>
            <a:r>
              <a:rPr lang="en-US" sz="1400" dirty="0">
                <a:latin typeface="Comic Sans MS" panose="030F0702030302020204" pitchFamily="66" charset="0"/>
              </a:rPr>
              <a:t> yang </a:t>
            </a:r>
            <a:r>
              <a:rPr lang="en-US" sz="1400" dirty="0" err="1">
                <a:latin typeface="Comic Sans MS" panose="030F0702030302020204" pitchFamily="66" charset="0"/>
              </a:rPr>
              <a:t>menjadi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Presiden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Bukalapak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dan</a:t>
            </a:r>
            <a:r>
              <a:rPr lang="en-US" sz="1400" dirty="0">
                <a:latin typeface="Comic Sans MS" panose="030F0702030302020204" pitchFamily="66" charset="0"/>
              </a:rPr>
              <a:t> </a:t>
            </a:r>
            <a:r>
              <a:rPr lang="en-US" sz="1400" dirty="0" err="1">
                <a:latin typeface="Comic Sans MS" panose="030F0702030302020204" pitchFamily="66" charset="0"/>
                <a:hlinkClick r:id="rId3"/>
              </a:rPr>
              <a:t>Nugroho</a:t>
            </a:r>
            <a:r>
              <a:rPr lang="en-US" sz="1400" dirty="0">
                <a:latin typeface="Comic Sans MS" panose="030F0702030302020204" pitchFamily="66" charset="0"/>
                <a:hlinkClick r:id="rId3"/>
              </a:rPr>
              <a:t> </a:t>
            </a:r>
            <a:r>
              <a:rPr lang="en-US" sz="1400" dirty="0" err="1">
                <a:latin typeface="Comic Sans MS" panose="030F0702030302020204" pitchFamily="66" charset="0"/>
                <a:hlinkClick r:id="rId3"/>
              </a:rPr>
              <a:t>Herucahyono</a:t>
            </a:r>
            <a:r>
              <a:rPr lang="en-US" sz="1400" dirty="0">
                <a:latin typeface="Comic Sans MS" panose="030F0702030302020204" pitchFamily="66" charset="0"/>
              </a:rPr>
              <a:t> </a:t>
            </a:r>
            <a:r>
              <a:rPr lang="en-US" sz="1400" dirty="0" err="1">
                <a:latin typeface="Comic Sans MS" panose="030F0702030302020204" pitchFamily="66" charset="0"/>
              </a:rPr>
              <a:t>sebagai</a:t>
            </a:r>
            <a:r>
              <a:rPr lang="en-US" sz="1400" dirty="0">
                <a:latin typeface="Comic Sans MS" panose="030F0702030302020204" pitchFamily="66" charset="0"/>
              </a:rPr>
              <a:t> Chief Technical Officer (CTO</a:t>
            </a:r>
            <a:r>
              <a:rPr lang="en-US" sz="1400" dirty="0" smtClean="0">
                <a:latin typeface="Comic Sans MS" panose="030F0702030302020204" pitchFamily="66" charset="0"/>
              </a:rPr>
              <a:t>).</a:t>
            </a:r>
          </a:p>
          <a:p>
            <a:pPr fontAlgn="base">
              <a:lnSpc>
                <a:spcPct val="100000"/>
              </a:lnSpc>
            </a:pPr>
            <a:endParaRPr lang="en-US" sz="1400" dirty="0">
              <a:latin typeface="Comic Sans MS" panose="030F0702030302020204" pitchFamily="66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1400" dirty="0" err="1" smtClean="0">
                <a:latin typeface="Comic Sans MS" panose="030F0702030302020204" pitchFamily="66" charset="0"/>
              </a:rPr>
              <a:t>Posisi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Zaky</a:t>
            </a:r>
            <a:r>
              <a:rPr lang="en-US" sz="1400" dirty="0">
                <a:latin typeface="Comic Sans MS" panose="030F0702030302020204" pitchFamily="66" charset="0"/>
              </a:rPr>
              <a:t> di </a:t>
            </a:r>
            <a:r>
              <a:rPr lang="en-US" sz="1400" dirty="0" err="1">
                <a:latin typeface="Comic Sans MS" panose="030F0702030302020204" pitchFamily="66" charset="0"/>
              </a:rPr>
              <a:t>Bukalapak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saat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ini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lebih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kepada</a:t>
            </a:r>
            <a:r>
              <a:rPr lang="en-US" sz="1400" dirty="0">
                <a:latin typeface="Comic Sans MS" panose="030F0702030302020204" pitchFamily="66" charset="0"/>
              </a:rPr>
              <a:t> adviser </a:t>
            </a:r>
            <a:r>
              <a:rPr lang="en-US" sz="1400" dirty="0" err="1">
                <a:latin typeface="Comic Sans MS" panose="030F0702030302020204" pitchFamily="66" charset="0"/>
              </a:rPr>
              <a:t>dan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masih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sebagai</a:t>
            </a:r>
            <a:r>
              <a:rPr lang="en-US" sz="1400" dirty="0">
                <a:latin typeface="Comic Sans MS" panose="030F0702030302020204" pitchFamily="66" charset="0"/>
              </a:rPr>
              <a:t> founder. </a:t>
            </a:r>
            <a:r>
              <a:rPr lang="en-US" sz="1400" dirty="0" err="1">
                <a:latin typeface="Comic Sans MS" panose="030F0702030302020204" pitchFamily="66" charset="0"/>
              </a:rPr>
              <a:t>Saat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itu</a:t>
            </a:r>
            <a:r>
              <a:rPr lang="en-US" sz="1400" dirty="0">
                <a:latin typeface="Comic Sans MS" panose="030F0702030302020204" pitchFamily="66" charset="0"/>
              </a:rPr>
              <a:t>, </a:t>
            </a:r>
            <a:r>
              <a:rPr lang="en-US" sz="1400" dirty="0" err="1">
                <a:latin typeface="Comic Sans MS" panose="030F0702030302020204" pitchFamily="66" charset="0"/>
              </a:rPr>
              <a:t>Bukalapak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sudah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memiliki</a:t>
            </a:r>
            <a:r>
              <a:rPr lang="en-US" sz="1400" dirty="0">
                <a:latin typeface="Comic Sans MS" panose="030F0702030302020204" pitchFamily="66" charset="0"/>
              </a:rPr>
              <a:t> 2.000 </a:t>
            </a:r>
            <a:r>
              <a:rPr lang="en-US" sz="1400" dirty="0" err="1">
                <a:latin typeface="Comic Sans MS" panose="030F0702030302020204" pitchFamily="66" charset="0"/>
              </a:rPr>
              <a:t>karyawan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dengan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pelapak</a:t>
            </a:r>
            <a:r>
              <a:rPr lang="en-US" sz="1400" dirty="0">
                <a:latin typeface="Comic Sans MS" panose="030F0702030302020204" pitchFamily="66" charset="0"/>
              </a:rPr>
              <a:t> yang </a:t>
            </a:r>
            <a:r>
              <a:rPr lang="en-US" sz="1400" dirty="0" err="1">
                <a:latin typeface="Comic Sans MS" panose="030F0702030302020204" pitchFamily="66" charset="0"/>
              </a:rPr>
              <a:t>mencapai</a:t>
            </a:r>
            <a:r>
              <a:rPr lang="en-US" sz="1400" dirty="0">
                <a:latin typeface="Comic Sans MS" panose="030F0702030302020204" pitchFamily="66" charset="0"/>
              </a:rPr>
              <a:t> 2,5 </a:t>
            </a:r>
            <a:r>
              <a:rPr lang="en-US" sz="1400" dirty="0" err="1" smtClean="0">
                <a:latin typeface="Comic Sans MS" panose="030F0702030302020204" pitchFamily="66" charset="0"/>
              </a:rPr>
              <a:t>juta</a:t>
            </a:r>
            <a:r>
              <a:rPr lang="en-US" sz="1400" dirty="0" smtClean="0">
                <a:latin typeface="Comic Sans MS" panose="030F0702030302020204" pitchFamily="66" charset="0"/>
              </a:rPr>
              <a:t>. </a:t>
            </a:r>
            <a:endParaRPr lang="en-U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Comic Sans MS" panose="030F0702030302020204" pitchFamily="66" charset="0"/>
              </a:rPr>
              <a:t/>
            </a:r>
            <a:br>
              <a:rPr lang="en-US" sz="1400" dirty="0">
                <a:latin typeface="Comic Sans MS" panose="030F0702030302020204" pitchFamily="66" charset="0"/>
              </a:rPr>
            </a:b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3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261700" y="1634263"/>
            <a:ext cx="4694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chemeClr val="accent2"/>
                </a:solidFill>
              </a:rPr>
              <a:t>Terimakasih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2239200" y="2797516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O</a:t>
            </a:r>
            <a:r>
              <a:rPr lang="en" sz="6000" dirty="0" smtClean="0"/>
              <a:t>ka emaniyar </a:t>
            </a:r>
            <a:br>
              <a:rPr lang="en" sz="6000" dirty="0" smtClean="0"/>
            </a:br>
            <a:r>
              <a:rPr lang="en" sz="6000" dirty="0" smtClean="0"/>
              <a:t>1914121026</a:t>
            </a:r>
            <a:endParaRPr sz="6000" dirty="0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3124923" y="-256853"/>
            <a:ext cx="3592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>
                <a:solidFill>
                  <a:schemeClr val="lt1"/>
                </a:solidFill>
              </a:rPr>
              <a:t>Biodata</a:t>
            </a:r>
            <a:r>
              <a:rPr lang="en-US" sz="3600" dirty="0" smtClean="0">
                <a:solidFill>
                  <a:schemeClr val="lt1"/>
                </a:solidFill>
              </a:rPr>
              <a:t> </a:t>
            </a:r>
            <a:r>
              <a:rPr lang="en-US" sz="3600" dirty="0" err="1" smtClean="0">
                <a:solidFill>
                  <a:schemeClr val="lt1"/>
                </a:solidFill>
              </a:rPr>
              <a:t>diri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2642038" y="1082289"/>
            <a:ext cx="3848075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fontAlgn="base">
              <a:lnSpc>
                <a:spcPct val="200000"/>
              </a:lnSpc>
              <a:buNone/>
            </a:pPr>
            <a:r>
              <a:rPr lang="en-US" sz="1200" dirty="0" err="1" smtClean="0">
                <a:latin typeface="Comic Sans MS" panose="030F0702030302020204" pitchFamily="66" charset="0"/>
              </a:rPr>
              <a:t>Nama</a:t>
            </a:r>
            <a:r>
              <a:rPr lang="en-US" sz="1200" dirty="0" smtClean="0">
                <a:latin typeface="Comic Sans MS" panose="030F0702030302020204" pitchFamily="66" charset="0"/>
              </a:rPr>
              <a:t> 	: </a:t>
            </a:r>
            <a:r>
              <a:rPr lang="en-US" sz="1200" dirty="0" err="1" smtClean="0">
                <a:latin typeface="Comic Sans MS" panose="030F0702030302020204" pitchFamily="66" charset="0"/>
              </a:rPr>
              <a:t>Achmad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Zaky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</a:p>
          <a:p>
            <a:pPr marL="76200" indent="0" fontAlgn="base">
              <a:lnSpc>
                <a:spcPct val="200000"/>
              </a:lnSpc>
              <a:buNone/>
            </a:pPr>
            <a:r>
              <a:rPr lang="en-US" sz="1200" dirty="0" err="1" smtClean="0">
                <a:latin typeface="Comic Sans MS" panose="030F0702030302020204" pitchFamily="66" charset="0"/>
              </a:rPr>
              <a:t>Lahir</a:t>
            </a:r>
            <a:r>
              <a:rPr lang="en-US" sz="1200" dirty="0" smtClean="0">
                <a:latin typeface="Comic Sans MS" panose="030F0702030302020204" pitchFamily="66" charset="0"/>
              </a:rPr>
              <a:t> 	:</a:t>
            </a:r>
            <a:r>
              <a:rPr lang="en-US" sz="1200" dirty="0">
                <a:latin typeface="Comic Sans MS" panose="030F0702030302020204" pitchFamily="66" charset="0"/>
              </a:rPr>
              <a:t>  24 </a:t>
            </a:r>
            <a:r>
              <a:rPr lang="en-US" sz="1200" dirty="0" err="1">
                <a:latin typeface="Comic Sans MS" panose="030F0702030302020204" pitchFamily="66" charset="0"/>
              </a:rPr>
              <a:t>Agustus</a:t>
            </a:r>
            <a:r>
              <a:rPr lang="en-US" sz="1200" dirty="0">
                <a:latin typeface="Comic Sans MS" panose="030F0702030302020204" pitchFamily="66" charset="0"/>
              </a:rPr>
              <a:t> 1986, </a:t>
            </a:r>
            <a:r>
              <a:rPr lang="en-US" sz="1200" dirty="0" err="1">
                <a:latin typeface="Comic Sans MS" panose="030F0702030302020204" pitchFamily="66" charset="0"/>
              </a:rPr>
              <a:t>Sragen</a:t>
            </a:r>
            <a:r>
              <a:rPr lang="en-US" sz="1200" dirty="0">
                <a:latin typeface="Comic Sans MS" panose="030F0702030302020204" pitchFamily="66" charset="0"/>
              </a:rPr>
              <a:t>, Indonesia</a:t>
            </a:r>
          </a:p>
          <a:p>
            <a:pPr marL="76200" indent="0" fontAlgn="base">
              <a:lnSpc>
                <a:spcPct val="200000"/>
              </a:lnSpc>
              <a:buNone/>
            </a:pPr>
            <a:r>
              <a:rPr lang="en-US" sz="1200" dirty="0" err="1">
                <a:latin typeface="Comic Sans MS" panose="030F0702030302020204" pitchFamily="66" charset="0"/>
              </a:rPr>
              <a:t>Kebangsaan</a:t>
            </a:r>
            <a:r>
              <a:rPr lang="en-US" sz="1200" dirty="0">
                <a:latin typeface="Comic Sans MS" panose="030F0702030302020204" pitchFamily="66" charset="0"/>
              </a:rPr>
              <a:t> : Indonesia</a:t>
            </a:r>
          </a:p>
          <a:p>
            <a:pPr marL="76200" indent="0" fontAlgn="base">
              <a:lnSpc>
                <a:spcPct val="200000"/>
              </a:lnSpc>
              <a:buNone/>
            </a:pPr>
            <a:r>
              <a:rPr lang="en-US" sz="1200" dirty="0" err="1">
                <a:latin typeface="Comic Sans MS" panose="030F0702030302020204" pitchFamily="66" charset="0"/>
              </a:rPr>
              <a:t>Pendidikan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latin typeface="Comic Sans MS" panose="030F0702030302020204" pitchFamily="66" charset="0"/>
              </a:rPr>
              <a:t>	 : </a:t>
            </a:r>
            <a:r>
              <a:rPr lang="en-US" sz="1200" dirty="0" err="1">
                <a:latin typeface="Comic Sans MS" panose="030F0702030302020204" pitchFamily="66" charset="0"/>
              </a:rPr>
              <a:t>Teknik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Informatika</a:t>
            </a:r>
            <a:r>
              <a:rPr lang="en-US" sz="1200" dirty="0">
                <a:latin typeface="Comic Sans MS" panose="030F0702030302020204" pitchFamily="66" charset="0"/>
              </a:rPr>
              <a:t>, </a:t>
            </a:r>
            <a:r>
              <a:rPr lang="en-US" sz="1200" dirty="0" err="1">
                <a:latin typeface="Comic Sans MS" panose="030F0702030302020204" pitchFamily="66" charset="0"/>
              </a:rPr>
              <a:t>Institut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Teknologi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pPr marL="76200" indent="0" fontAlgn="base">
              <a:lnSpc>
                <a:spcPct val="200000"/>
              </a:lnSpc>
              <a:buNone/>
            </a:pPr>
            <a:r>
              <a:rPr lang="en-US" sz="1200" dirty="0">
                <a:latin typeface="Comic Sans MS" panose="030F0702030302020204" pitchFamily="66" charset="0"/>
              </a:rPr>
              <a:t>	 </a:t>
            </a:r>
            <a:r>
              <a:rPr lang="en-US" sz="1200" dirty="0" smtClean="0">
                <a:latin typeface="Comic Sans MS" panose="030F0702030302020204" pitchFamily="66" charset="0"/>
              </a:rPr>
              <a:t>  Bandung </a:t>
            </a:r>
            <a:r>
              <a:rPr lang="en-US" sz="1200" dirty="0">
                <a:latin typeface="Comic Sans MS" panose="030F0702030302020204" pitchFamily="66" charset="0"/>
              </a:rPr>
              <a:t>(2004) 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pPr marL="76200" indent="0" fontAlgn="base">
              <a:lnSpc>
                <a:spcPct val="200000"/>
              </a:lnSpc>
              <a:buNone/>
            </a:pPr>
            <a:r>
              <a:rPr lang="en-US" sz="1200" dirty="0" err="1" smtClean="0">
                <a:latin typeface="Comic Sans MS" panose="030F0702030302020204" pitchFamily="66" charset="0"/>
              </a:rPr>
              <a:t>Almamater</a:t>
            </a:r>
            <a:r>
              <a:rPr lang="en-US" sz="1200" dirty="0" smtClean="0">
                <a:latin typeface="Comic Sans MS" panose="030F0702030302020204" pitchFamily="66" charset="0"/>
              </a:rPr>
              <a:t>	 </a:t>
            </a:r>
            <a:r>
              <a:rPr lang="en-US" sz="1200" dirty="0">
                <a:latin typeface="Comic Sans MS" panose="030F0702030302020204" pitchFamily="66" charset="0"/>
              </a:rPr>
              <a:t>: </a:t>
            </a:r>
            <a:r>
              <a:rPr lang="en-US" sz="1200" dirty="0" err="1">
                <a:latin typeface="Comic Sans MS" panose="030F0702030302020204" pitchFamily="66" charset="0"/>
              </a:rPr>
              <a:t>Institut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Teknologi</a:t>
            </a:r>
            <a:r>
              <a:rPr lang="en-US" sz="1200" dirty="0">
                <a:latin typeface="Comic Sans MS" panose="030F0702030302020204" pitchFamily="66" charset="0"/>
              </a:rPr>
              <a:t> Bandung</a:t>
            </a:r>
          </a:p>
          <a:p>
            <a:pPr marL="76200" indent="0" fontAlgn="base">
              <a:lnSpc>
                <a:spcPct val="200000"/>
              </a:lnSpc>
              <a:buNone/>
            </a:pPr>
            <a:r>
              <a:rPr lang="en-US" sz="1200" dirty="0" err="1" smtClean="0">
                <a:latin typeface="Comic Sans MS" panose="030F0702030302020204" pitchFamily="66" charset="0"/>
              </a:rPr>
              <a:t>Pekerjaan</a:t>
            </a:r>
            <a:r>
              <a:rPr lang="en-US" sz="1200" dirty="0" smtClean="0">
                <a:latin typeface="Comic Sans MS" panose="030F0702030302020204" pitchFamily="66" charset="0"/>
              </a:rPr>
              <a:t>	 </a:t>
            </a:r>
            <a:r>
              <a:rPr lang="en-US" sz="1200" dirty="0">
                <a:latin typeface="Comic Sans MS" panose="030F0702030302020204" pitchFamily="66" charset="0"/>
              </a:rPr>
              <a:t>: </a:t>
            </a:r>
            <a:r>
              <a:rPr lang="en-US" sz="1200" dirty="0" err="1">
                <a:latin typeface="Comic Sans MS" panose="030F0702030302020204" pitchFamily="66" charset="0"/>
              </a:rPr>
              <a:t>Pendiri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dan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mantan</a:t>
            </a:r>
            <a:r>
              <a:rPr lang="en-US" sz="1200" dirty="0">
                <a:latin typeface="Comic Sans MS" panose="030F0702030302020204" pitchFamily="66" charset="0"/>
              </a:rPr>
              <a:t> CEO Bukalapak.com</a:t>
            </a:r>
          </a:p>
          <a:p>
            <a:pPr marL="76200" indent="0" fontAlgn="base">
              <a:lnSpc>
                <a:spcPct val="200000"/>
              </a:lnSpc>
              <a:buNone/>
            </a:pPr>
            <a:r>
              <a:rPr lang="en-US" sz="1200" dirty="0" err="1">
                <a:latin typeface="Comic Sans MS" panose="030F0702030302020204" pitchFamily="66" charset="0"/>
              </a:rPr>
              <a:t>Istri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latin typeface="Comic Sans MS" panose="030F0702030302020204" pitchFamily="66" charset="0"/>
              </a:rPr>
              <a:t>	 : </a:t>
            </a:r>
            <a:r>
              <a:rPr lang="en-US" sz="1200" dirty="0" err="1">
                <a:latin typeface="Comic Sans MS" panose="030F0702030302020204" pitchFamily="66" charset="0"/>
              </a:rPr>
              <a:t>Diajeng</a:t>
            </a:r>
            <a:r>
              <a:rPr lang="en-US" sz="1200" dirty="0">
                <a:latin typeface="Comic Sans MS" panose="030F0702030302020204" pitchFamily="66" charset="0"/>
              </a:rPr>
              <a:t> Lestari</a:t>
            </a:r>
          </a:p>
          <a:p>
            <a:pPr marL="76200" indent="0" fontAlgn="base">
              <a:lnSpc>
                <a:spcPct val="200000"/>
              </a:lnSpc>
              <a:buNone/>
            </a:pPr>
            <a:r>
              <a:rPr lang="en-US" sz="1200" dirty="0" err="1" smtClean="0">
                <a:latin typeface="Comic Sans MS" panose="030F0702030302020204" pitchFamily="66" charset="0"/>
              </a:rPr>
              <a:t>Anak</a:t>
            </a:r>
            <a:r>
              <a:rPr lang="en-US" sz="1200" dirty="0">
                <a:latin typeface="Comic Sans MS" panose="030F0702030302020204" pitchFamily="66" charset="0"/>
              </a:rPr>
              <a:t>	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latin typeface="Comic Sans MS" panose="030F0702030302020204" pitchFamily="66" charset="0"/>
              </a:rPr>
              <a:t> : 2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289"/>
            <a:ext cx="2456313" cy="2606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1578" name="Google Shape;1578;p14"/>
          <p:cNvSpPr txBox="1">
            <a:spLocks noGrp="1"/>
          </p:cNvSpPr>
          <p:nvPr>
            <p:ph type="body" idx="1"/>
          </p:nvPr>
        </p:nvSpPr>
        <p:spPr>
          <a:xfrm>
            <a:off x="569336" y="1317134"/>
            <a:ext cx="56601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fontAlgn="base">
              <a:lnSpc>
                <a:spcPct val="150000"/>
              </a:lnSpc>
              <a:buNone/>
            </a:pPr>
            <a:r>
              <a:rPr lang="en-US" sz="1200" dirty="0" err="1" smtClean="0">
                <a:latin typeface="Comic Sans MS" panose="030F0702030302020204" pitchFamily="66" charset="0"/>
              </a:rPr>
              <a:t>Achmad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Zaky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mulai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mengenal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dunia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teknologi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sejak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sekolah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dasar</a:t>
            </a:r>
            <a:r>
              <a:rPr lang="en-US" sz="1200" dirty="0">
                <a:latin typeface="Comic Sans MS" panose="030F0702030302020204" pitchFamily="66" charset="0"/>
              </a:rPr>
              <a:t>. </a:t>
            </a:r>
            <a:r>
              <a:rPr lang="en-US" sz="1200" dirty="0" err="1" smtClean="0">
                <a:latin typeface="Comic Sans MS" panose="030F0702030302020204" pitchFamily="66" charset="0"/>
              </a:rPr>
              <a:t>Pada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saat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itu</a:t>
            </a:r>
            <a:r>
              <a:rPr lang="en-US" sz="1200" dirty="0" smtClean="0">
                <a:latin typeface="Comic Sans MS" panose="030F0702030302020204" pitchFamily="66" charset="0"/>
              </a:rPr>
              <a:t> (1997), </a:t>
            </a:r>
            <a:r>
              <a:rPr lang="en-US" sz="1200" dirty="0" err="1" smtClean="0">
                <a:latin typeface="Comic Sans MS" panose="030F0702030302020204" pitchFamily="66" charset="0"/>
              </a:rPr>
              <a:t>Zaky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dibelikan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sebuah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komputer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dan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buku-buku</a:t>
            </a:r>
            <a:r>
              <a:rPr lang="en-US" sz="1200" dirty="0">
                <a:latin typeface="Comic Sans MS" panose="030F0702030302020204" pitchFamily="66" charset="0"/>
              </a:rPr>
              <a:t> yang </a:t>
            </a:r>
            <a:r>
              <a:rPr lang="en-US" sz="1200" dirty="0" err="1">
                <a:latin typeface="Comic Sans MS" panose="030F0702030302020204" pitchFamily="66" charset="0"/>
              </a:rPr>
              <a:t>berhubungan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dengan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pemrograman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oleh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salah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satu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pamannya</a:t>
            </a:r>
            <a:r>
              <a:rPr lang="en-US" sz="1200" dirty="0" smtClean="0">
                <a:latin typeface="Comic Sans MS" panose="030F0702030302020204" pitchFamily="66" charset="0"/>
              </a:rPr>
              <a:t>.</a:t>
            </a:r>
          </a:p>
          <a:p>
            <a:pPr marL="101600" indent="0" fontAlgn="base">
              <a:lnSpc>
                <a:spcPct val="100000"/>
              </a:lnSpc>
              <a:buNone/>
            </a:pPr>
            <a:endParaRPr lang="en-US" sz="1200" dirty="0">
              <a:latin typeface="Comic Sans MS" panose="030F0702030302020204" pitchFamily="66" charset="0"/>
            </a:endParaRPr>
          </a:p>
          <a:p>
            <a:pPr marL="101600" indent="0" fontAlgn="base">
              <a:lnSpc>
                <a:spcPct val="150000"/>
              </a:lnSpc>
              <a:buNone/>
            </a:pPr>
            <a:r>
              <a:rPr lang="en-US" sz="1200" dirty="0" err="1" smtClean="0">
                <a:latin typeface="Comic Sans MS" panose="030F0702030302020204" pitchFamily="66" charset="0"/>
              </a:rPr>
              <a:t>Pendidikan</a:t>
            </a:r>
            <a:r>
              <a:rPr lang="en-US" sz="1200" dirty="0" smtClean="0">
                <a:latin typeface="Comic Sans MS" panose="030F0702030302020204" pitchFamily="66" charset="0"/>
              </a:rPr>
              <a:t> SMA di SMA </a:t>
            </a:r>
            <a:r>
              <a:rPr lang="en-US" sz="1200" dirty="0" err="1" smtClean="0">
                <a:latin typeface="Comic Sans MS" panose="030F0702030302020204" pitchFamily="66" charset="0"/>
              </a:rPr>
              <a:t>Negeri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1 </a:t>
            </a:r>
            <a:r>
              <a:rPr lang="en-US" sz="1200" dirty="0" smtClean="0">
                <a:latin typeface="Comic Sans MS" panose="030F0702030302020204" pitchFamily="66" charset="0"/>
              </a:rPr>
              <a:t>Solo</a:t>
            </a:r>
            <a:r>
              <a:rPr lang="en-US" sz="1200" dirty="0">
                <a:latin typeface="Comic Sans MS" panose="030F0702030302020204" pitchFamily="66" charset="0"/>
              </a:rPr>
              <a:t>.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Mewakili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sekolahnya</a:t>
            </a:r>
            <a:r>
              <a:rPr lang="en-US" sz="1200" dirty="0">
                <a:latin typeface="Comic Sans MS" panose="030F0702030302020204" pitchFamily="66" charset="0"/>
              </a:rPr>
              <a:t> di </a:t>
            </a:r>
            <a:r>
              <a:rPr lang="en-US" sz="1200" dirty="0" err="1">
                <a:latin typeface="Comic Sans MS" panose="030F0702030302020204" pitchFamily="66" charset="0"/>
              </a:rPr>
              <a:t>ajang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Olimpiade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Sains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Nasional</a:t>
            </a:r>
            <a:r>
              <a:rPr lang="en-US" sz="1200" dirty="0">
                <a:latin typeface="Comic Sans MS" panose="030F0702030302020204" pitchFamily="66" charset="0"/>
              </a:rPr>
              <a:t> (OSN) </a:t>
            </a:r>
            <a:r>
              <a:rPr lang="en-US" sz="1200" dirty="0" err="1">
                <a:latin typeface="Comic Sans MS" panose="030F0702030302020204" pitchFamily="66" charset="0"/>
              </a:rPr>
              <a:t>bidang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komputer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dan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menang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hingga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tingkat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nasional</a:t>
            </a:r>
            <a:r>
              <a:rPr lang="en-US" sz="1200" dirty="0" smtClean="0">
                <a:latin typeface="Comic Sans MS" panose="030F0702030302020204" pitchFamily="66" charset="0"/>
              </a:rPr>
              <a:t>.</a:t>
            </a:r>
          </a:p>
          <a:p>
            <a:pPr marL="101600" indent="0" fontAlgn="base">
              <a:lnSpc>
                <a:spcPct val="100000"/>
              </a:lnSpc>
              <a:buNone/>
            </a:pPr>
            <a:endParaRPr lang="en-US" sz="1200" dirty="0">
              <a:latin typeface="Comic Sans MS" panose="030F0702030302020204" pitchFamily="66" charset="0"/>
            </a:endParaRPr>
          </a:p>
          <a:p>
            <a:pPr marL="101600" indent="0" fontAlgn="base">
              <a:lnSpc>
                <a:spcPct val="150000"/>
              </a:lnSpc>
              <a:buNone/>
            </a:pPr>
            <a:r>
              <a:rPr lang="en-US" sz="1200" dirty="0" err="1">
                <a:latin typeface="Comic Sans MS" panose="030F0702030302020204" pitchFamily="66" charset="0"/>
              </a:rPr>
              <a:t>Pada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tahun</a:t>
            </a:r>
            <a:r>
              <a:rPr lang="en-US" sz="1200" dirty="0">
                <a:latin typeface="Comic Sans MS" panose="030F0702030302020204" pitchFamily="66" charset="0"/>
              </a:rPr>
              <a:t> 2004, </a:t>
            </a:r>
            <a:r>
              <a:rPr lang="en-US" sz="1200" dirty="0" err="1" smtClean="0">
                <a:latin typeface="Comic Sans MS" panose="030F0702030302020204" pitchFamily="66" charset="0"/>
              </a:rPr>
              <a:t>melanjutkan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studi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di </a:t>
            </a:r>
            <a:r>
              <a:rPr lang="en-US" sz="1200" dirty="0" err="1">
                <a:latin typeface="Comic Sans MS" panose="030F0702030302020204" pitchFamily="66" charset="0"/>
              </a:rPr>
              <a:t>jurusan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Teknik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Informatika</a:t>
            </a:r>
            <a:r>
              <a:rPr lang="en-US" sz="1200" dirty="0">
                <a:latin typeface="Comic Sans MS" panose="030F0702030302020204" pitchFamily="66" charset="0"/>
              </a:rPr>
              <a:t>, </a:t>
            </a:r>
            <a:r>
              <a:rPr lang="en-US" sz="1200" dirty="0" err="1">
                <a:latin typeface="Comic Sans MS" panose="030F0702030302020204" pitchFamily="66" charset="0"/>
              </a:rPr>
              <a:t>Institut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Teknologi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latin typeface="Comic Sans MS" panose="030F0702030302020204" pitchFamily="66" charset="0"/>
              </a:rPr>
              <a:t>Bandung </a:t>
            </a:r>
            <a:r>
              <a:rPr lang="en-US" sz="1200" dirty="0" err="1" smtClean="0">
                <a:latin typeface="Comic Sans MS" panose="030F0702030302020204" pitchFamily="66" charset="0"/>
              </a:rPr>
              <a:t>dan</a:t>
            </a:r>
            <a:r>
              <a:rPr lang="en-US" sz="1200" dirty="0" smtClean="0">
                <a:latin typeface="Comic Sans MS" panose="030F0702030302020204" pitchFamily="66" charset="0"/>
              </a:rPr>
              <a:t> lulus </a:t>
            </a:r>
            <a:r>
              <a:rPr lang="en-US" sz="1200" dirty="0" err="1">
                <a:latin typeface="Comic Sans MS" panose="030F0702030302020204" pitchFamily="66" charset="0"/>
              </a:rPr>
              <a:t>dengan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predikat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cumlaude</a:t>
            </a:r>
            <a:r>
              <a:rPr lang="en-US" sz="1200" dirty="0" smtClean="0">
                <a:latin typeface="Comic Sans MS" panose="030F0702030302020204" pitchFamily="66" charset="0"/>
              </a:rPr>
              <a:t>. </a:t>
            </a:r>
            <a:r>
              <a:rPr lang="en-US" sz="1200" dirty="0" err="1" smtClean="0">
                <a:latin typeface="Comic Sans MS" panose="030F0702030302020204" pitchFamily="66" charset="0"/>
              </a:rPr>
              <a:t>Pada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tahun</a:t>
            </a:r>
            <a:r>
              <a:rPr lang="en-US" sz="1200" dirty="0">
                <a:latin typeface="Comic Sans MS" panose="030F0702030302020204" pitchFamily="66" charset="0"/>
              </a:rPr>
              <a:t> 2008 </a:t>
            </a:r>
            <a:r>
              <a:rPr lang="en-US" sz="1200" dirty="0" err="1" smtClean="0">
                <a:latin typeface="Comic Sans MS" panose="030F0702030302020204" pitchFamily="66" charset="0"/>
              </a:rPr>
              <a:t>meraih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beasiswa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studi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ke</a:t>
            </a:r>
            <a:r>
              <a:rPr lang="en-US" sz="1200" dirty="0">
                <a:latin typeface="Comic Sans MS" panose="030F0702030302020204" pitchFamily="66" charset="0"/>
              </a:rPr>
              <a:t> Oregon State University </a:t>
            </a:r>
            <a:r>
              <a:rPr lang="en-US" sz="1200" dirty="0" err="1">
                <a:latin typeface="Comic Sans MS" panose="030F0702030302020204" pitchFamily="66" charset="0"/>
              </a:rPr>
              <a:t>dari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pemerintah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Amerika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Serikat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selama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dua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bulan</a:t>
            </a:r>
            <a:r>
              <a:rPr lang="en-US" sz="1200" dirty="0" smtClean="0">
                <a:latin typeface="Comic Sans MS" panose="030F0702030302020204" pitchFamily="66" charset="0"/>
              </a:rPr>
              <a:t>. </a:t>
            </a:r>
            <a:r>
              <a:rPr lang="en-US" sz="1200" dirty="0" err="1" smtClean="0">
                <a:latin typeface="Comic Sans MS" panose="030F0702030302020204" pitchFamily="66" charset="0"/>
              </a:rPr>
              <a:t>Tahun</a:t>
            </a:r>
            <a:r>
              <a:rPr lang="en-US" sz="1200" dirty="0" smtClean="0">
                <a:latin typeface="Comic Sans MS" panose="030F0702030302020204" pitchFamily="66" charset="0"/>
              </a:rPr>
              <a:t> 2009 </a:t>
            </a:r>
            <a:r>
              <a:rPr lang="en-US" sz="1200" dirty="0" err="1" smtClean="0">
                <a:latin typeface="Comic Sans MS" panose="030F0702030302020204" pitchFamily="66" charset="0"/>
              </a:rPr>
              <a:t>mewakili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ITB </a:t>
            </a:r>
            <a:r>
              <a:rPr lang="en-US" sz="1200" dirty="0" err="1">
                <a:latin typeface="Comic Sans MS" panose="030F0702030302020204" pitchFamily="66" charset="0"/>
              </a:rPr>
              <a:t>dalam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ajang</a:t>
            </a:r>
            <a:r>
              <a:rPr lang="en-US" sz="1200" dirty="0">
                <a:latin typeface="Comic Sans MS" panose="030F0702030302020204" pitchFamily="66" charset="0"/>
              </a:rPr>
              <a:t> Harvard National Model United Nations 2009.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Comic Sans MS" panose="030F0702030302020204" pitchFamily="66" charset="0"/>
              </a:rPr>
              <a:t/>
            </a:r>
            <a:br>
              <a:rPr lang="en-US" sz="1200" dirty="0">
                <a:latin typeface="Comic Sans MS" panose="030F0702030302020204" pitchFamily="66" charset="0"/>
              </a:rPr>
            </a:b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8"/>
          <p:cNvSpPr txBox="1">
            <a:spLocks noGrp="1"/>
          </p:cNvSpPr>
          <p:nvPr>
            <p:ph type="ctrTitle" idx="4294967295"/>
          </p:nvPr>
        </p:nvSpPr>
        <p:spPr>
          <a:xfrm>
            <a:off x="855300" y="952800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P</a:t>
            </a:r>
            <a:r>
              <a:rPr lang="en" sz="4000" dirty="0" smtClean="0"/>
              <a:t>erjalanan karier</a:t>
            </a:r>
            <a:endParaRPr sz="4000" dirty="0"/>
          </a:p>
        </p:txBody>
      </p:sp>
      <p:sp>
        <p:nvSpPr>
          <p:cNvPr id="1754" name="Google Shape;1754;p28"/>
          <p:cNvSpPr txBox="1">
            <a:spLocks noGrp="1"/>
          </p:cNvSpPr>
          <p:nvPr>
            <p:ph type="subTitle" idx="4294967295"/>
          </p:nvPr>
        </p:nvSpPr>
        <p:spPr>
          <a:xfrm>
            <a:off x="855300" y="2076300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400" dirty="0" err="1" smtClean="0">
                <a:latin typeface="Comic Sans MS" panose="030F0702030302020204" pitchFamily="66" charset="0"/>
              </a:rPr>
              <a:t>Perjalanan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karier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Zaky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berawal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dari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keaktifannya</a:t>
            </a:r>
            <a:r>
              <a:rPr lang="en-US" sz="1400" dirty="0" smtClean="0">
                <a:latin typeface="Comic Sans MS" panose="030F0702030302020204" pitchFamily="66" charset="0"/>
              </a:rPr>
              <a:t> di </a:t>
            </a:r>
            <a:r>
              <a:rPr lang="en-US" sz="1400" dirty="0" err="1" smtClean="0">
                <a:latin typeface="Comic Sans MS" panose="030F0702030302020204" pitchFamily="66" charset="0"/>
              </a:rPr>
              <a:t>dunia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teknologi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dan</a:t>
            </a:r>
            <a:r>
              <a:rPr lang="en-US" sz="1400" dirty="0" smtClean="0">
                <a:latin typeface="Comic Sans MS" panose="030F0702030302020204" pitchFamily="66" charset="0"/>
              </a:rPr>
              <a:t> entrepreneurship </a:t>
            </a:r>
            <a:r>
              <a:rPr lang="en-US" sz="1400" dirty="0" err="1" smtClean="0">
                <a:latin typeface="Comic Sans MS" panose="030F0702030302020204" pitchFamily="66" charset="0"/>
              </a:rPr>
              <a:t>sewaktu</a:t>
            </a:r>
            <a:r>
              <a:rPr lang="en-US" sz="1400" dirty="0" smtClean="0">
                <a:latin typeface="Comic Sans MS" panose="030F0702030302020204" pitchFamily="66" charset="0"/>
              </a:rPr>
              <a:t> di ITB. </a:t>
            </a:r>
            <a:r>
              <a:rPr lang="en-US" sz="1400" dirty="0" err="1" smtClean="0">
                <a:latin typeface="Comic Sans MS" panose="030F0702030302020204" pitchFamily="66" charset="0"/>
              </a:rPr>
              <a:t>Awal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mulanya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ia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mendapatkan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tawaran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mengerjakan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software </a:t>
            </a:r>
            <a:r>
              <a:rPr lang="en-US" sz="1400" dirty="0" err="1">
                <a:latin typeface="Comic Sans MS" panose="030F0702030302020204" pitchFamily="66" charset="0"/>
              </a:rPr>
              <a:t>quickcount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pemilu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dengan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nilai</a:t>
            </a:r>
            <a:r>
              <a:rPr lang="en-US" sz="1400" dirty="0">
                <a:latin typeface="Comic Sans MS" panose="030F0702030302020204" pitchFamily="66" charset="0"/>
              </a:rPr>
              <a:t> 1,5 </a:t>
            </a:r>
            <a:r>
              <a:rPr lang="en-US" sz="1400" dirty="0" err="1">
                <a:latin typeface="Comic Sans MS" panose="030F0702030302020204" pitchFamily="66" charset="0"/>
              </a:rPr>
              <a:t>juta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untuk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sebuah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stasiun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televisi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nasional</a:t>
            </a:r>
            <a:r>
              <a:rPr lang="en-US" sz="1400" dirty="0" smtClean="0">
                <a:latin typeface="Comic Sans MS" panose="030F0702030302020204" pitchFamily="66" charset="0"/>
              </a:rPr>
              <a:t>. </a:t>
            </a:r>
            <a:r>
              <a:rPr lang="en-US" sz="1400" dirty="0" err="1" smtClean="0">
                <a:latin typeface="Comic Sans MS" panose="030F0702030302020204" pitchFamily="66" charset="0"/>
              </a:rPr>
              <a:t>Selain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itu</a:t>
            </a:r>
            <a:r>
              <a:rPr lang="en-US" sz="1400" dirty="0" smtClean="0">
                <a:latin typeface="Comic Sans MS" panose="030F0702030302020204" pitchFamily="66" charset="0"/>
              </a:rPr>
              <a:t>, </a:t>
            </a:r>
            <a:r>
              <a:rPr lang="en-US" sz="1400" dirty="0" err="1" smtClean="0">
                <a:latin typeface="Comic Sans MS" panose="030F0702030302020204" pitchFamily="66" charset="0"/>
              </a:rPr>
              <a:t>sempat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memcoba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usaha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kuliner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mie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ayam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dengan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dana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berasal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dari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hasil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menang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berbagai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perlombaan</a:t>
            </a:r>
            <a:r>
              <a:rPr lang="en-US" sz="1400" dirty="0" smtClean="0">
                <a:latin typeface="Comic Sans MS" panose="030F0702030302020204" pitchFamily="66" charset="0"/>
              </a:rPr>
              <a:t>, </a:t>
            </a:r>
            <a:r>
              <a:rPr lang="en-US" sz="1400" dirty="0" err="1" smtClean="0">
                <a:latin typeface="Comic Sans MS" panose="030F0702030302020204" pitchFamily="66" charset="0"/>
              </a:rPr>
              <a:t>namun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usaha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ini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akhirnya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bangkrut</a:t>
            </a:r>
            <a:r>
              <a:rPr lang="en-US" sz="1400" dirty="0" smtClean="0">
                <a:latin typeface="Comic Sans MS" panose="030F0702030302020204" pitchFamily="66" charset="0"/>
              </a:rPr>
              <a:t>. </a:t>
            </a:r>
          </a:p>
          <a:p>
            <a:pPr marL="0" lv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400" dirty="0" err="1" smtClean="0">
                <a:latin typeface="Comic Sans MS" panose="030F0702030302020204" pitchFamily="66" charset="0"/>
              </a:rPr>
              <a:t>Setelah</a:t>
            </a:r>
            <a:r>
              <a:rPr lang="en-US" sz="1400" dirty="0" smtClean="0">
                <a:latin typeface="Comic Sans MS" panose="030F0702030302020204" pitchFamily="66" charset="0"/>
              </a:rPr>
              <a:t> lulus </a:t>
            </a:r>
            <a:r>
              <a:rPr lang="en-US" sz="1400" dirty="0" err="1" smtClean="0">
                <a:latin typeface="Comic Sans MS" panose="030F0702030302020204" pitchFamily="66" charset="0"/>
              </a:rPr>
              <a:t>dari</a:t>
            </a:r>
            <a:r>
              <a:rPr lang="en-US" sz="1400" dirty="0" smtClean="0">
                <a:latin typeface="Comic Sans MS" panose="030F0702030302020204" pitchFamily="66" charset="0"/>
              </a:rPr>
              <a:t> ITB, </a:t>
            </a:r>
            <a:r>
              <a:rPr lang="en-US" sz="1400" dirty="0" err="1" smtClean="0">
                <a:latin typeface="Comic Sans MS" panose="030F0702030302020204" pitchFamily="66" charset="0"/>
              </a:rPr>
              <a:t>Zaky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mendirikan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perusahaan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bernama</a:t>
            </a:r>
            <a:r>
              <a:rPr lang="en-US" sz="1400" dirty="0" smtClean="0">
                <a:latin typeface="Comic Sans MS" panose="030F0702030302020204" pitchFamily="66" charset="0"/>
              </a:rPr>
              <a:t> “</a:t>
            </a:r>
            <a:r>
              <a:rPr lang="en-US" sz="1400" dirty="0" err="1" smtClean="0">
                <a:latin typeface="Comic Sans MS" panose="030F0702030302020204" pitchFamily="66" charset="0"/>
              </a:rPr>
              <a:t>Suitmedia</a:t>
            </a:r>
            <a:r>
              <a:rPr lang="en-US" sz="1400" dirty="0" smtClean="0">
                <a:latin typeface="Comic Sans MS" panose="030F0702030302020204" pitchFamily="66" charset="0"/>
              </a:rPr>
              <a:t>” yang </a:t>
            </a:r>
            <a:r>
              <a:rPr lang="en-US" sz="1400" dirty="0" err="1" smtClean="0">
                <a:latin typeface="Comic Sans MS" panose="030F0702030302020204" pitchFamily="66" charset="0"/>
              </a:rPr>
              <a:t>bergerak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dalam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jasa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konsultasi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teknologi</a:t>
            </a:r>
            <a:r>
              <a:rPr lang="en-US" sz="1400" dirty="0" smtClean="0">
                <a:latin typeface="Comic Sans MS" panose="030F0702030302020204" pitchFamily="66" charset="0"/>
              </a:rPr>
              <a:t>. </a:t>
            </a:r>
            <a:endParaRPr sz="1400" dirty="0">
              <a:latin typeface="Comic Sans MS" panose="030F0702030302020204" pitchFamily="66" charset="0"/>
            </a:endParaRPr>
          </a:p>
        </p:txBody>
      </p:sp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28"/>
          <p:cNvSpPr txBox="1">
            <a:spLocks noGrp="1"/>
          </p:cNvSpPr>
          <p:nvPr>
            <p:ph type="subTitle" idx="4294967295"/>
          </p:nvPr>
        </p:nvSpPr>
        <p:spPr>
          <a:xfrm>
            <a:off x="817200" y="1669900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400" dirty="0" err="1" smtClean="0">
                <a:latin typeface="Comic Sans MS" panose="030F0702030302020204" pitchFamily="66" charset="0"/>
              </a:rPr>
              <a:t>Berdasarkan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pengalaman</a:t>
            </a:r>
            <a:r>
              <a:rPr lang="en-US" sz="1400" dirty="0" smtClean="0">
                <a:latin typeface="Comic Sans MS" panose="030F0702030302020204" pitchFamily="66" charset="0"/>
              </a:rPr>
              <a:t> yang </a:t>
            </a:r>
            <a:r>
              <a:rPr lang="en-US" sz="1400" dirty="0" err="1" smtClean="0">
                <a:latin typeface="Comic Sans MS" panose="030F0702030302020204" pitchFamily="66" charset="0"/>
              </a:rPr>
              <a:t>dimiliki</a:t>
            </a:r>
            <a:r>
              <a:rPr lang="en-US" sz="1400" dirty="0" smtClean="0">
                <a:latin typeface="Comic Sans MS" panose="030F0702030302020204" pitchFamily="66" charset="0"/>
              </a:rPr>
              <a:t>, </a:t>
            </a:r>
            <a:r>
              <a:rPr lang="en-US" sz="1400" dirty="0" err="1" smtClean="0">
                <a:latin typeface="Comic Sans MS" panose="030F0702030302020204" pitchFamily="66" charset="0"/>
              </a:rPr>
              <a:t>membangun</a:t>
            </a:r>
            <a:r>
              <a:rPr lang="en-US" sz="1400" dirty="0" smtClean="0">
                <a:latin typeface="Comic Sans MS" panose="030F0702030302020204" pitchFamily="66" charset="0"/>
              </a:rPr>
              <a:t>  system IT </a:t>
            </a:r>
            <a:r>
              <a:rPr lang="en-US" sz="1400" dirty="0" err="1" smtClean="0">
                <a:latin typeface="Comic Sans MS" panose="030F0702030302020204" pitchFamily="66" charset="0"/>
              </a:rPr>
              <a:t>banyak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perusahaan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besar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membuat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Zaky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berpikir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untuk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membuat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sesuatu</a:t>
            </a:r>
            <a:r>
              <a:rPr lang="en-US" sz="1400" dirty="0" smtClean="0">
                <a:latin typeface="Comic Sans MS" panose="030F0702030302020204" pitchFamily="66" charset="0"/>
              </a:rPr>
              <a:t> yang </a:t>
            </a:r>
            <a:r>
              <a:rPr lang="en-US" sz="1400" dirty="0" err="1" smtClean="0">
                <a:latin typeface="Comic Sans MS" panose="030F0702030302020204" pitchFamily="66" charset="0"/>
              </a:rPr>
              <a:t>bermanfaat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bagi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banyak</a:t>
            </a:r>
            <a:r>
              <a:rPr lang="en-US" sz="1400" dirty="0" smtClean="0">
                <a:latin typeface="Comic Sans MS" panose="030F0702030302020204" pitchFamily="66" charset="0"/>
              </a:rPr>
              <a:t> orang, </a:t>
            </a:r>
            <a:r>
              <a:rPr lang="en-US" sz="1400" dirty="0" err="1" smtClean="0">
                <a:latin typeface="Comic Sans MS" panose="030F0702030302020204" pitchFamily="66" charset="0"/>
              </a:rPr>
              <a:t>ikut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memajukan</a:t>
            </a:r>
            <a:r>
              <a:rPr lang="en-US" sz="1400" dirty="0" smtClean="0">
                <a:latin typeface="Comic Sans MS" panose="030F0702030302020204" pitchFamily="66" charset="0"/>
              </a:rPr>
              <a:t> UMKM </a:t>
            </a:r>
            <a:r>
              <a:rPr lang="en-US" sz="1400" dirty="0" err="1" smtClean="0">
                <a:latin typeface="Comic Sans MS" panose="030F0702030302020204" pitchFamily="66" charset="0"/>
              </a:rPr>
              <a:t>lewat</a:t>
            </a:r>
            <a:r>
              <a:rPr lang="en-US" sz="1400" dirty="0" smtClean="0">
                <a:latin typeface="Comic Sans MS" panose="030F0702030302020204" pitchFamily="66" charset="0"/>
              </a:rPr>
              <a:t> internet. Dari </a:t>
            </a:r>
            <a:r>
              <a:rPr lang="en-US" sz="1400" dirty="0" err="1" smtClean="0">
                <a:latin typeface="Comic Sans MS" panose="030F0702030302020204" pitchFamily="66" charset="0"/>
              </a:rPr>
              <a:t>keinginan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tersebut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mulailah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dirintis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Bukalapak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tepatnya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pada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tahun</a:t>
            </a:r>
            <a:r>
              <a:rPr lang="en-US" sz="1400" dirty="0" smtClean="0">
                <a:latin typeface="Comic Sans MS" panose="030F0702030302020204" pitchFamily="66" charset="0"/>
              </a:rPr>
              <a:t> 2010. Code base </a:t>
            </a:r>
            <a:r>
              <a:rPr lang="en-US" sz="1400" dirty="0" err="1" smtClean="0">
                <a:latin typeface="Comic Sans MS" panose="030F0702030302020204" pitchFamily="66" charset="0"/>
              </a:rPr>
              <a:t>Bukalapak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diselesaikan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dalam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waktu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dua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bulan</a:t>
            </a:r>
            <a:r>
              <a:rPr lang="en-US" sz="1400" dirty="0" smtClean="0">
                <a:latin typeface="Comic Sans MS" panose="030F0702030302020204" pitchFamily="66" charset="0"/>
              </a:rPr>
              <a:t>. 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400" dirty="0" err="1" smtClean="0">
                <a:latin typeface="Comic Sans MS" panose="030F0702030302020204" pitchFamily="66" charset="0"/>
              </a:rPr>
              <a:t>Pada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awalnya</a:t>
            </a:r>
            <a:r>
              <a:rPr lang="en-US" sz="1400" dirty="0" smtClean="0">
                <a:latin typeface="Comic Sans MS" panose="030F0702030302020204" pitchFamily="66" charset="0"/>
              </a:rPr>
              <a:t>, </a:t>
            </a:r>
            <a:r>
              <a:rPr lang="en-US" sz="1400" dirty="0" err="1" smtClean="0">
                <a:latin typeface="Comic Sans MS" panose="030F0702030302020204" pitchFamily="66" charset="0"/>
              </a:rPr>
              <a:t>Zaky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mengajak</a:t>
            </a:r>
            <a:r>
              <a:rPr lang="en-US" sz="1400" dirty="0" smtClean="0">
                <a:latin typeface="Comic Sans MS" panose="030F0702030302020204" pitchFamily="66" charset="0"/>
              </a:rPr>
              <a:t> para </a:t>
            </a:r>
            <a:r>
              <a:rPr lang="en-US" sz="1400" dirty="0" err="1" smtClean="0">
                <a:latin typeface="Comic Sans MS" panose="030F0702030302020204" pitchFamily="66" charset="0"/>
              </a:rPr>
              <a:t>pedagang</a:t>
            </a:r>
            <a:r>
              <a:rPr lang="en-US" sz="1400" dirty="0" smtClean="0">
                <a:latin typeface="Comic Sans MS" panose="030F0702030302020204" pitchFamily="66" charset="0"/>
              </a:rPr>
              <a:t> di mall </a:t>
            </a:r>
            <a:r>
              <a:rPr lang="en-US" sz="1400" dirty="0" err="1" smtClean="0">
                <a:latin typeface="Comic Sans MS" panose="030F0702030302020204" pitchFamily="66" charset="0"/>
              </a:rPr>
              <a:t>namun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respon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dari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mereka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sangat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kecil</a:t>
            </a:r>
            <a:r>
              <a:rPr lang="en-US" sz="1400" dirty="0" smtClean="0">
                <a:latin typeface="Comic Sans MS" panose="030F0702030302020204" pitchFamily="66" charset="0"/>
              </a:rPr>
              <a:t>, </a:t>
            </a:r>
            <a:r>
              <a:rPr lang="en-US" sz="1400" dirty="0" err="1" smtClean="0">
                <a:latin typeface="Comic Sans MS" panose="030F0702030302020204" pitchFamily="66" charset="0"/>
              </a:rPr>
              <a:t>klien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pertama</a:t>
            </a:r>
            <a:r>
              <a:rPr lang="en-US" sz="1400" dirty="0" smtClean="0">
                <a:latin typeface="Comic Sans MS" panose="030F0702030302020204" pitchFamily="66" charset="0"/>
              </a:rPr>
              <a:t> yang </a:t>
            </a:r>
            <a:r>
              <a:rPr lang="en-US" sz="1400" dirty="0" err="1" smtClean="0">
                <a:latin typeface="Comic Sans MS" panose="030F0702030302020204" pitchFamily="66" charset="0"/>
              </a:rPr>
              <a:t>ia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dapat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justru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dari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pedagang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kecil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dikarenakan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barang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mereka</a:t>
            </a:r>
            <a:r>
              <a:rPr lang="en-US" sz="1400" dirty="0" smtClean="0">
                <a:latin typeface="Comic Sans MS" panose="030F0702030302020204" pitchFamily="66" charset="0"/>
              </a:rPr>
              <a:t> di </a:t>
            </a:r>
            <a:r>
              <a:rPr lang="en-US" sz="1400" dirty="0" err="1" smtClean="0">
                <a:latin typeface="Comic Sans MS" panose="030F0702030302020204" pitchFamily="66" charset="0"/>
              </a:rPr>
              <a:t>toko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tidak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laku</a:t>
            </a:r>
            <a:r>
              <a:rPr lang="en-US" sz="1400" dirty="0" smtClean="0">
                <a:latin typeface="Comic Sans MS" panose="030F0702030302020204" pitchFamily="66" charset="0"/>
              </a:rPr>
              <a:t>. </a:t>
            </a:r>
            <a:r>
              <a:rPr lang="en-US" sz="1400" dirty="0" err="1" smtClean="0">
                <a:latin typeface="Comic Sans MS" panose="030F0702030302020204" pitchFamily="66" charset="0"/>
              </a:rPr>
              <a:t>Sejak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saat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itu</a:t>
            </a:r>
            <a:r>
              <a:rPr lang="en-US" sz="1400" dirty="0" smtClean="0">
                <a:latin typeface="Comic Sans MS" panose="030F0702030302020204" pitchFamily="66" charset="0"/>
              </a:rPr>
              <a:t>, </a:t>
            </a:r>
            <a:r>
              <a:rPr lang="en-US" sz="1400" dirty="0" err="1" smtClean="0">
                <a:latin typeface="Comic Sans MS" panose="030F0702030302020204" pitchFamily="66" charset="0"/>
              </a:rPr>
              <a:t>Zaky</a:t>
            </a:r>
            <a:r>
              <a:rPr lang="en-US" sz="1400" dirty="0" smtClean="0">
                <a:latin typeface="Comic Sans MS" panose="030F0702030302020204" pitchFamily="66" charset="0"/>
              </a:rPr>
              <a:t> pun </a:t>
            </a:r>
            <a:r>
              <a:rPr lang="en-US" sz="1400" dirty="0" err="1" smtClean="0">
                <a:latin typeface="Comic Sans MS" panose="030F0702030302020204" pitchFamily="66" charset="0"/>
              </a:rPr>
              <a:t>menfokuskan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untuk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mengajak</a:t>
            </a:r>
            <a:r>
              <a:rPr lang="en-US" sz="1400" dirty="0" smtClean="0">
                <a:latin typeface="Comic Sans MS" panose="030F0702030302020204" pitchFamily="66" charset="0"/>
              </a:rPr>
              <a:t> para </a:t>
            </a:r>
            <a:r>
              <a:rPr lang="en-US" sz="1400" dirty="0" err="1" smtClean="0">
                <a:latin typeface="Comic Sans MS" panose="030F0702030302020204" pitchFamily="66" charset="0"/>
              </a:rPr>
              <a:t>pelaku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usaha</a:t>
            </a:r>
            <a:r>
              <a:rPr lang="en-US" sz="1400" dirty="0" smtClean="0">
                <a:latin typeface="Comic Sans MS" panose="030F0702030302020204" pitchFamily="66" charset="0"/>
              </a:rPr>
              <a:t> yang </a:t>
            </a:r>
            <a:r>
              <a:rPr lang="en-US" sz="1400" dirty="0" err="1" smtClean="0">
                <a:latin typeface="Comic Sans MS" panose="030F0702030302020204" pitchFamily="66" charset="0"/>
              </a:rPr>
              <a:t>belum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begitu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berkembang</a:t>
            </a:r>
            <a:r>
              <a:rPr lang="en-US" sz="1400" dirty="0" smtClean="0">
                <a:latin typeface="Comic Sans MS" panose="030F0702030302020204" pitchFamily="66" charset="0"/>
              </a:rPr>
              <a:t>. </a:t>
            </a:r>
            <a:r>
              <a:rPr lang="en-US" sz="1400" dirty="0" err="1" smtClean="0">
                <a:latin typeface="Comic Sans MS" panose="030F0702030302020204" pitchFamily="66" charset="0"/>
              </a:rPr>
              <a:t>Pada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tahun</a:t>
            </a:r>
            <a:r>
              <a:rPr lang="en-US" sz="1400" dirty="0" smtClean="0">
                <a:latin typeface="Comic Sans MS" panose="030F0702030302020204" pitchFamily="66" charset="0"/>
              </a:rPr>
              <a:t> 2011, </a:t>
            </a:r>
            <a:r>
              <a:rPr lang="en-US" sz="1400" dirty="0" err="1" smtClean="0">
                <a:latin typeface="Comic Sans MS" panose="030F0702030302020204" pitchFamily="66" charset="0"/>
              </a:rPr>
              <a:t>sekitar</a:t>
            </a:r>
            <a:r>
              <a:rPr lang="en-US" sz="1400" dirty="0" smtClean="0">
                <a:latin typeface="Comic Sans MS" panose="030F0702030302020204" pitchFamily="66" charset="0"/>
              </a:rPr>
              <a:t> 10.000 </a:t>
            </a:r>
            <a:r>
              <a:rPr lang="en-US" sz="1400" dirty="0" err="1" smtClean="0">
                <a:latin typeface="Comic Sans MS" panose="030F0702030302020204" pitchFamily="66" charset="0"/>
              </a:rPr>
              <a:t>pedagang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sudah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bergabung</a:t>
            </a:r>
            <a:r>
              <a:rPr lang="en-US" sz="1400" dirty="0" smtClean="0">
                <a:latin typeface="Comic Sans MS" panose="030F0702030302020204" pitchFamily="66" charset="0"/>
              </a:rPr>
              <a:t> di </a:t>
            </a:r>
            <a:r>
              <a:rPr lang="en-US" sz="1400" dirty="0" err="1" smtClean="0">
                <a:latin typeface="Comic Sans MS" panose="030F0702030302020204" pitchFamily="66" charset="0"/>
              </a:rPr>
              <a:t>Bukalapak</a:t>
            </a:r>
            <a:r>
              <a:rPr lang="en-US" sz="1400" dirty="0" smtClean="0">
                <a:latin typeface="Comic Sans MS" panose="030F0702030302020204" pitchFamily="66" charset="0"/>
              </a:rPr>
              <a:t>. </a:t>
            </a:r>
          </a:p>
          <a:p>
            <a:pPr marL="0" lv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sz="1400" dirty="0">
              <a:latin typeface="Comic Sans MS" panose="030F0702030302020204" pitchFamily="66" charset="0"/>
            </a:endParaRPr>
          </a:p>
        </p:txBody>
      </p:sp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163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35000" y="793958"/>
            <a:ext cx="553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Pertumbuhan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Bukalapak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sangat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pesat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menarik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minat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banyak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investor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menanamkan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modal di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Bukalapak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Beberapa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antaranya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500 Startups, Batavia Incubator, IMJ Investment,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Elang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Mahkota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Teknologi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Tbk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(EMTEK Group). </a:t>
            </a:r>
          </a:p>
          <a:p>
            <a:pPr fontAlgn="base"/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Bersama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Nadiem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Makarim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 (Founder &amp; CEO PT. Go-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Jek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Indonesia),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hlinkClick r:id="rId4"/>
              </a:rPr>
              <a:t>William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  <a:hlinkClick r:id="rId4"/>
              </a:rPr>
              <a:t>Tanuwijaya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 (Co-founder &amp; CEO PT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Tokopedia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),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Sigit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Arifianto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(CEO Lister),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Zakky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salah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CEO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Terpopuler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Indonesia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versi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LinkedIn.</a:t>
            </a:r>
          </a:p>
          <a:p>
            <a:pPr fontAlgn="base"/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Achmad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Zaky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masuk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salah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jajaran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10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Technopreneur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under 30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yang paling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berpengaruh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di Asia.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Sampai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sekarang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Bukalapak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salah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situs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yang paling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banyak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terus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berkembang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bahkan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di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2014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pemasukan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yang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diperoleh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oleh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Bukalapak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mencapai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1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triliun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527411" y="-244153"/>
            <a:ext cx="538407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>
                <a:solidFill>
                  <a:schemeClr val="lt1"/>
                </a:solidFill>
              </a:rPr>
              <a:t>Penghargaan</a:t>
            </a:r>
            <a:r>
              <a:rPr lang="en-US" sz="3600" dirty="0" smtClean="0">
                <a:solidFill>
                  <a:schemeClr val="lt1"/>
                </a:solidFill>
              </a:rPr>
              <a:t> 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88900" y="1046978"/>
            <a:ext cx="65532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sz="1400" dirty="0" err="1" smtClean="0">
                <a:latin typeface="Comic Sans MS" panose="030F0702030302020204" pitchFamily="66" charset="0"/>
              </a:rPr>
              <a:t>Pada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21 </a:t>
            </a:r>
            <a:r>
              <a:rPr lang="en-US" sz="1400" dirty="0" err="1">
                <a:latin typeface="Comic Sans MS" panose="030F0702030302020204" pitchFamily="66" charset="0"/>
              </a:rPr>
              <a:t>Juli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2016, </a:t>
            </a:r>
            <a:r>
              <a:rPr lang="en-US" sz="1400" dirty="0" err="1" smtClean="0">
                <a:latin typeface="Comic Sans MS" panose="030F0702030302020204" pitchFamily="66" charset="0"/>
              </a:rPr>
              <a:t>Achmad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Zaky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menerima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Tanda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Kehormatan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Satyalancana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Wira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Karya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yang </a:t>
            </a:r>
            <a:r>
              <a:rPr lang="en-US" sz="1400" dirty="0" err="1">
                <a:latin typeface="Comic Sans MS" panose="030F0702030302020204" pitchFamily="66" charset="0"/>
              </a:rPr>
              <a:t>diserahkan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langsung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oleh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Presiden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Joko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Widodo</a:t>
            </a:r>
            <a:r>
              <a:rPr lang="en-US" sz="1400" dirty="0">
                <a:latin typeface="Comic Sans MS" panose="030F0702030302020204" pitchFamily="66" charset="0"/>
              </a:rPr>
              <a:t> di Jambi. </a:t>
            </a:r>
            <a:r>
              <a:rPr lang="en-US" sz="1400" dirty="0" err="1" smtClean="0">
                <a:latin typeface="Comic Sans MS" panose="030F0702030302020204" pitchFamily="66" charset="0"/>
              </a:rPr>
              <a:t>Tanda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Kehormatan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ini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merupakan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penghargaan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negara</a:t>
            </a:r>
            <a:r>
              <a:rPr lang="en-US" sz="1400" dirty="0">
                <a:latin typeface="Comic Sans MS" panose="030F0702030302020204" pitchFamily="66" charset="0"/>
              </a:rPr>
              <a:t> yang </a:t>
            </a:r>
            <a:r>
              <a:rPr lang="en-US" sz="1400" dirty="0" err="1">
                <a:latin typeface="Comic Sans MS" panose="030F0702030302020204" pitchFamily="66" charset="0"/>
              </a:rPr>
              <a:t>diberikan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oleh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Presiden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atas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jasa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darma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bakti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seseorang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kepada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bangsa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negara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sehingga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bisa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dijadikan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teladan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bagi</a:t>
            </a:r>
            <a:r>
              <a:rPr lang="en-US" sz="1400" dirty="0">
                <a:latin typeface="Comic Sans MS" panose="030F0702030302020204" pitchFamily="66" charset="0"/>
              </a:rPr>
              <a:t> orang lain</a:t>
            </a:r>
            <a:r>
              <a:rPr lang="en-US" sz="1400" dirty="0" smtClean="0">
                <a:latin typeface="Comic Sans MS" panose="030F0702030302020204" pitchFamily="66" charset="0"/>
              </a:rPr>
              <a:t>.</a:t>
            </a:r>
          </a:p>
          <a:p>
            <a:pPr fontAlgn="base">
              <a:lnSpc>
                <a:spcPct val="100000"/>
              </a:lnSpc>
            </a:pPr>
            <a:endParaRPr lang="en-US" sz="1400" dirty="0">
              <a:latin typeface="Comic Sans MS" panose="030F0702030302020204" pitchFamily="66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1400" dirty="0" err="1" smtClean="0">
                <a:latin typeface="Comic Sans MS" panose="030F0702030302020204" pitchFamily="66" charset="0"/>
              </a:rPr>
              <a:t>Melalui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 platform </a:t>
            </a:r>
            <a:r>
              <a:rPr lang="en-US" sz="1400" dirty="0" err="1">
                <a:latin typeface="Comic Sans MS" panose="030F0702030302020204" pitchFamily="66" charset="0"/>
              </a:rPr>
              <a:t>Bukalapak</a:t>
            </a:r>
            <a:r>
              <a:rPr lang="en-US" sz="1400" dirty="0">
                <a:latin typeface="Comic Sans MS" panose="030F0702030302020204" pitchFamily="66" charset="0"/>
              </a:rPr>
              <a:t> yang </a:t>
            </a:r>
            <a:r>
              <a:rPr lang="en-US" sz="1400" dirty="0" err="1">
                <a:latin typeface="Comic Sans MS" panose="030F0702030302020204" pitchFamily="66" charset="0"/>
              </a:rPr>
              <a:t>telah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dirintisnya</a:t>
            </a:r>
            <a:r>
              <a:rPr lang="en-US" sz="1400" dirty="0" smtClean="0">
                <a:latin typeface="Comic Sans MS" panose="030F0702030302020204" pitchFamily="66" charset="0"/>
              </a:rPr>
              <a:t>, </a:t>
            </a:r>
            <a:r>
              <a:rPr lang="en-US" sz="1400" dirty="0" err="1" smtClean="0">
                <a:latin typeface="Comic Sans MS" panose="030F0702030302020204" pitchFamily="66" charset="0"/>
              </a:rPr>
              <a:t>ia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telah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berperan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secara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aktif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memajukan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perekonomian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pelaku</a:t>
            </a:r>
            <a:r>
              <a:rPr lang="en-US" sz="1400" dirty="0">
                <a:latin typeface="Comic Sans MS" panose="030F0702030302020204" pitchFamily="66" charset="0"/>
              </a:rPr>
              <a:t> UKM </a:t>
            </a:r>
            <a:r>
              <a:rPr lang="en-US" sz="1400" dirty="0" err="1">
                <a:latin typeface="Comic Sans MS" panose="030F0702030302020204" pitchFamily="66" charset="0"/>
              </a:rPr>
              <a:t>melalui</a:t>
            </a:r>
            <a:r>
              <a:rPr lang="en-US" sz="1400" dirty="0">
                <a:latin typeface="Comic Sans MS" panose="030F0702030302020204" pitchFamily="66" charset="0"/>
              </a:rPr>
              <a:t> online marketplace </a:t>
            </a:r>
            <a:r>
              <a:rPr lang="en-US" sz="1400" dirty="0" err="1">
                <a:latin typeface="Comic Sans MS" panose="030F0702030302020204" pitchFamily="66" charset="0"/>
              </a:rPr>
              <a:t>dengan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memanfaatkan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teknologi</a:t>
            </a:r>
            <a:r>
              <a:rPr lang="en-US" sz="1400" dirty="0">
                <a:latin typeface="Comic Sans MS" panose="030F0702030302020204" pitchFamily="66" charset="0"/>
              </a:rPr>
              <a:t> internet </a:t>
            </a:r>
            <a:r>
              <a:rPr lang="en-US" sz="1400" dirty="0" err="1">
                <a:latin typeface="Comic Sans MS" panose="030F0702030302020204" pitchFamily="66" charset="0"/>
              </a:rPr>
              <a:t>untuk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memperluas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pasar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UKM </a:t>
            </a:r>
            <a:r>
              <a:rPr lang="en-US" sz="1400" dirty="0" err="1" smtClean="0">
                <a:latin typeface="Comic Sans MS" panose="030F0702030302020204" pitchFamily="66" charset="0"/>
              </a:rPr>
              <a:t>sehingga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berdampak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tinggi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terhadap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masyarakat</a:t>
            </a:r>
            <a:r>
              <a:rPr lang="en-US" sz="1400" dirty="0">
                <a:latin typeface="Comic Sans MS" panose="030F0702030302020204" pitchFamily="66" charset="0"/>
              </a:rPr>
              <a:t> (high impact).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8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27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>
            <a:spLocks noGrp="1"/>
          </p:cNvSpPr>
          <p:nvPr>
            <p:ph type="title" idx="4294967295"/>
          </p:nvPr>
        </p:nvSpPr>
        <p:spPr>
          <a:xfrm>
            <a:off x="1968498" y="-93761"/>
            <a:ext cx="6184900" cy="9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</a:t>
            </a:r>
            <a:r>
              <a:rPr lang="en" dirty="0" smtClean="0"/>
              <a:t>ehidupan pribadi</a:t>
            </a:r>
            <a:endParaRPr dirty="0"/>
          </a:p>
        </p:txBody>
      </p:sp>
      <p:sp>
        <p:nvSpPr>
          <p:cNvPr id="1642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622298" y="1179769"/>
            <a:ext cx="5181602" cy="19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400" dirty="0" err="1">
                <a:latin typeface="Comic Sans MS" panose="030F0702030302020204" pitchFamily="66" charset="0"/>
              </a:rPr>
              <a:t>Minggu</a:t>
            </a:r>
            <a:r>
              <a:rPr lang="en-US" sz="1400" dirty="0">
                <a:latin typeface="Comic Sans MS" panose="030F0702030302020204" pitchFamily="66" charset="0"/>
              </a:rPr>
              <a:t>, 17 </a:t>
            </a:r>
            <a:r>
              <a:rPr lang="en-US" sz="1400" dirty="0" err="1">
                <a:latin typeface="Comic Sans MS" panose="030F0702030302020204" pitchFamily="66" charset="0"/>
              </a:rPr>
              <a:t>Oktober</a:t>
            </a:r>
            <a:r>
              <a:rPr lang="en-US" sz="1400" dirty="0">
                <a:latin typeface="Comic Sans MS" panose="030F0702030302020204" pitchFamily="66" charset="0"/>
              </a:rPr>
              <a:t> 2010, </a:t>
            </a:r>
            <a:r>
              <a:rPr lang="en-US" sz="1400" dirty="0" err="1">
                <a:latin typeface="Comic Sans MS" panose="030F0702030302020204" pitchFamily="66" charset="0"/>
              </a:rPr>
              <a:t>Zaky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mengakhiri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masa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lajangnya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dengan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menikahi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Diajeng</a:t>
            </a:r>
            <a:r>
              <a:rPr lang="en-US" sz="1400" dirty="0">
                <a:latin typeface="Comic Sans MS" panose="030F0702030302020204" pitchFamily="66" charset="0"/>
              </a:rPr>
              <a:t> Lestari. </a:t>
            </a:r>
            <a:r>
              <a:rPr lang="en-US" sz="1400" dirty="0" err="1">
                <a:latin typeface="Comic Sans MS" panose="030F0702030302020204" pitchFamily="66" charset="0"/>
              </a:rPr>
              <a:t>Zaky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menularkan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visinya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pada</a:t>
            </a:r>
            <a:r>
              <a:rPr lang="en-US" sz="1400" dirty="0">
                <a:latin typeface="Comic Sans MS" panose="030F0702030302020204" pitchFamily="66" charset="0"/>
              </a:rPr>
              <a:t> sang </a:t>
            </a:r>
            <a:r>
              <a:rPr lang="en-US" sz="1400" dirty="0" err="1">
                <a:latin typeface="Comic Sans MS" panose="030F0702030302020204" pitchFamily="66" charset="0"/>
              </a:rPr>
              <a:t>istri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untuk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memanfaatkan</a:t>
            </a:r>
            <a:r>
              <a:rPr lang="en-US" sz="1400" dirty="0">
                <a:latin typeface="Comic Sans MS" panose="030F0702030302020204" pitchFamily="66" charset="0"/>
              </a:rPr>
              <a:t> internet </a:t>
            </a:r>
            <a:r>
              <a:rPr lang="en-US" sz="1400" dirty="0" err="1">
                <a:latin typeface="Comic Sans MS" panose="030F0702030302020204" pitchFamily="66" charset="0"/>
              </a:rPr>
              <a:t>dalam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berbisnis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membuat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situs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komersial</a:t>
            </a:r>
            <a:r>
              <a:rPr lang="en-US" sz="1400" dirty="0">
                <a:latin typeface="Comic Sans MS" panose="030F0702030302020204" pitchFamily="66" charset="0"/>
              </a:rPr>
              <a:t> yang </a:t>
            </a:r>
            <a:r>
              <a:rPr lang="en-US" sz="1400" dirty="0" err="1">
                <a:latin typeface="Comic Sans MS" panose="030F0702030302020204" pitchFamily="66" charset="0"/>
              </a:rPr>
              <a:t>mengkhususkan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diri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pada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penjualan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busana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alamiah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muslimah</a:t>
            </a:r>
            <a:r>
              <a:rPr lang="en-US" sz="1400" dirty="0">
                <a:latin typeface="Comic Sans MS" panose="030F0702030302020204" pitchFamily="66" charset="0"/>
              </a:rPr>
              <a:t>. </a:t>
            </a:r>
            <a:r>
              <a:rPr lang="en-US" sz="1400" dirty="0" err="1">
                <a:latin typeface="Comic Sans MS" panose="030F0702030302020204" pitchFamily="66" charset="0"/>
              </a:rPr>
              <a:t>Zaky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mendukung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penuh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membantu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Istrinya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mendirikan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Hijup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pada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tahun</a:t>
            </a:r>
            <a:r>
              <a:rPr lang="en-US" sz="1400" dirty="0">
                <a:latin typeface="Comic Sans MS" panose="030F0702030302020204" pitchFamily="66" charset="0"/>
              </a:rPr>
              <a:t> 2011. </a:t>
            </a:r>
            <a:r>
              <a:rPr lang="en-US" sz="1400" dirty="0" err="1">
                <a:latin typeface="Comic Sans MS" panose="030F0702030302020204" pitchFamily="66" charset="0"/>
              </a:rPr>
              <a:t>Sampai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saat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ini</a:t>
            </a:r>
            <a:r>
              <a:rPr lang="en-US" sz="1400" dirty="0">
                <a:latin typeface="Comic Sans MS" panose="030F0702030302020204" pitchFamily="66" charset="0"/>
              </a:rPr>
              <a:t>, </a:t>
            </a:r>
            <a:r>
              <a:rPr lang="en-US" sz="1400" dirty="0" err="1">
                <a:latin typeface="Comic Sans MS" panose="030F0702030302020204" pitchFamily="66" charset="0"/>
              </a:rPr>
              <a:t>mereka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telah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dikarunia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seorang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anak</a:t>
            </a:r>
            <a:r>
              <a:rPr lang="en-US" sz="1400" dirty="0">
                <a:latin typeface="Comic Sans MS" panose="030F0702030302020204" pitchFamily="66" charset="0"/>
              </a:rPr>
              <a:t> yang </a:t>
            </a:r>
            <a:r>
              <a:rPr lang="en-US" sz="1400" dirty="0" err="1">
                <a:latin typeface="Comic Sans MS" panose="030F0702030302020204" pitchFamily="66" charset="0"/>
              </a:rPr>
              <a:t>diberi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nama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Laiqa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Anzani</a:t>
            </a:r>
            <a:r>
              <a:rPr lang="en-US" sz="1400" dirty="0">
                <a:latin typeface="Comic Sans MS" panose="030F0702030302020204" pitchFamily="66" charset="0"/>
              </a:rPr>
              <a:t>. </a:t>
            </a:r>
            <a:r>
              <a:rPr lang="en-US" sz="1400" dirty="0" err="1">
                <a:latin typeface="Comic Sans MS" panose="030F0702030302020204" pitchFamily="66" charset="0"/>
              </a:rPr>
              <a:t>Nama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Laiqa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kemudian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dipakai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sebagai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nama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Majalah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gaya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hidup</a:t>
            </a:r>
            <a:r>
              <a:rPr lang="en-US" sz="1400" dirty="0">
                <a:latin typeface="Comic Sans MS" panose="030F0702030302020204" pitchFamily="66" charset="0"/>
              </a:rPr>
              <a:t> yang </a:t>
            </a:r>
            <a:r>
              <a:rPr lang="en-US" sz="1400" dirty="0" err="1">
                <a:latin typeface="Comic Sans MS" panose="030F0702030302020204" pitchFamily="66" charset="0"/>
              </a:rPr>
              <a:t>sangat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terkenal</a:t>
            </a:r>
            <a:r>
              <a:rPr lang="en-US" sz="1400" dirty="0">
                <a:latin typeface="Comic Sans MS" panose="030F0702030302020204" pitchFamily="66" charset="0"/>
              </a:rPr>
              <a:t> di </a:t>
            </a:r>
            <a:r>
              <a:rPr lang="en-US" sz="1400" dirty="0" err="1">
                <a:latin typeface="Comic Sans MS" panose="030F0702030302020204" pitchFamily="66" charset="0"/>
              </a:rPr>
              <a:t>kalangan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hijabers</a:t>
            </a:r>
            <a:r>
              <a:rPr lang="en-US" sz="1400" dirty="0">
                <a:latin typeface="Comic Sans MS" panose="030F0702030302020204" pitchFamily="66" charset="0"/>
              </a:rPr>
              <a:t>.</a:t>
            </a:r>
            <a:endParaRPr sz="1400" dirty="0">
              <a:latin typeface="Comic Sans MS" panose="030F0702030302020204" pitchFamily="66" charset="0"/>
            </a:endParaRPr>
          </a:p>
        </p:txBody>
      </p:sp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19" y="0"/>
            <a:ext cx="2947084" cy="467365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586</Words>
  <Application>Microsoft Office PowerPoint</Application>
  <PresentationFormat>On-screen Show (16:9)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Amatic SC</vt:lpstr>
      <vt:lpstr>Calibri</vt:lpstr>
      <vt:lpstr>Encode Sans Semi Condensed Light</vt:lpstr>
      <vt:lpstr>Comic Sans MS</vt:lpstr>
      <vt:lpstr>Ephesus template</vt:lpstr>
      <vt:lpstr>biografi pengusaha  “achmad zaky-founder bukalapak”</vt:lpstr>
      <vt:lpstr>Oka emaniyar  1914121026</vt:lpstr>
      <vt:lpstr>Biodata diri</vt:lpstr>
      <vt:lpstr>Pendidikan </vt:lpstr>
      <vt:lpstr>Perjalanan karier</vt:lpstr>
      <vt:lpstr>PowerPoint Presentation</vt:lpstr>
      <vt:lpstr>PowerPoint Presentation</vt:lpstr>
      <vt:lpstr>Penghargaan </vt:lpstr>
      <vt:lpstr>Kehidupan pribadi</vt:lpstr>
      <vt:lpstr>Resign dari ceo </vt:lpstr>
      <vt:lpstr>Terimakasih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biografi pengusaha  “achmad zaky-founder bukalapak”</dc:title>
  <dc:creator>LENOVO</dc:creator>
  <cp:lastModifiedBy>LENOVO</cp:lastModifiedBy>
  <cp:revision>12</cp:revision>
  <dcterms:modified xsi:type="dcterms:W3CDTF">2022-04-11T16:18:53Z</dcterms:modified>
</cp:coreProperties>
</file>