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7"/>
  </p:notesMasterIdLst>
  <p:sldIdLst>
    <p:sldId id="265" r:id="rId2"/>
    <p:sldId id="258" r:id="rId3"/>
    <p:sldId id="281" r:id="rId4"/>
    <p:sldId id="283" r:id="rId5"/>
    <p:sldId id="266" r:id="rId6"/>
  </p:sldIdLst>
  <p:sldSz cx="9144000" cy="5143500" type="screen16x9"/>
  <p:notesSz cx="6858000" cy="9144000"/>
  <p:embeddedFontLst>
    <p:embeddedFont>
      <p:font typeface="Amatic SC" panose="020B0604020202020204" charset="-79"/>
      <p:regular r:id="rId8"/>
      <p:bold r:id="rId9"/>
    </p:embeddedFont>
    <p:embeddedFont>
      <p:font typeface="Caveat" panose="020B060402020202020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38BD12-EAE8-4576-9333-31C1577E420B}">
  <a:tblStyle styleId="{D538BD12-EAE8-4576-9333-31C1577E420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87734F6-05E5-4954-8C8A-BEEB59E1C33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cb8bd48433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cb8bd48433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519100" y="1142662"/>
            <a:ext cx="69390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519100" y="2279990"/>
            <a:ext cx="69390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914400" lvl="1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1371600" lvl="2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1828800" lvl="3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2286000" lvl="4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2743200" lvl="5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3200400" lvl="6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3657600" lvl="7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4114800" lvl="8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veat"/>
              <a:buChar char="•"/>
              <a:defRPr sz="22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lvl="1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lvl="2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lvl="3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lvl="4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lvl="5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lvl="6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lvl="7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lvl="8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id.wikipedia.org/wiki/Diajeng_Lestar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Institut_Teknologi_Bandung" TargetMode="External"/><Relationship Id="rId5" Type="http://schemas.openxmlformats.org/officeDocument/2006/relationships/hyperlink" Target="https://id.wikipedia.org/wiki/Indonesia" TargetMode="External"/><Relationship Id="rId4" Type="http://schemas.openxmlformats.org/officeDocument/2006/relationships/hyperlink" Target="https://id.wikipedia.org/wiki/Srage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id.wikipedia.org/w/index.php?title=Lister&amp;action=edit&amp;redlink=1" TargetMode="External"/><Relationship Id="rId3" Type="http://schemas.openxmlformats.org/officeDocument/2006/relationships/hyperlink" Target="https://id.wikipedia.org/wiki/Nadiem_Makarim" TargetMode="External"/><Relationship Id="rId7" Type="http://schemas.openxmlformats.org/officeDocument/2006/relationships/hyperlink" Target="https://id.wikipedia.org/w/index.php?title=Sigit_Arifianto&amp;action=edit&amp;redlink=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d.wikipedia.org/wiki/Tokopedia" TargetMode="External"/><Relationship Id="rId5" Type="http://schemas.openxmlformats.org/officeDocument/2006/relationships/hyperlink" Target="https://id.wikipedia.org/wiki/William_Tanuwijaya" TargetMode="External"/><Relationship Id="rId10" Type="http://schemas.openxmlformats.org/officeDocument/2006/relationships/image" Target="../media/image4.jpg"/><Relationship Id="rId4" Type="http://schemas.openxmlformats.org/officeDocument/2006/relationships/hyperlink" Target="https://id.wikipedia.org/wiki/Gojek" TargetMode="External"/><Relationship Id="rId9" Type="http://schemas.openxmlformats.org/officeDocument/2006/relationships/hyperlink" Target="https://id.wikipedia.org/wiki/LinkedI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Hijup" TargetMode="External"/><Relationship Id="rId2" Type="http://schemas.openxmlformats.org/officeDocument/2006/relationships/hyperlink" Target="https://id.wikipedia.org/wiki/Diajeng_Lestar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19" name="Google Shape;119;p20"/>
          <p:cNvSpPr/>
          <p:nvPr/>
        </p:nvSpPr>
        <p:spPr>
          <a:xfrm>
            <a:off x="5442318" y="525083"/>
            <a:ext cx="3636450" cy="4093334"/>
          </a:xfrm>
          <a:custGeom>
            <a:avLst/>
            <a:gdLst/>
            <a:ahLst/>
            <a:cxnLst/>
            <a:rect l="l" t="t" r="r" b="b"/>
            <a:pathLst>
              <a:path w="112467" h="112365" extrusionOk="0">
                <a:moveTo>
                  <a:pt x="54460" y="1136"/>
                </a:moveTo>
                <a:cubicBezTo>
                  <a:pt x="35793" y="-1735"/>
                  <a:pt x="15333" y="13334"/>
                  <a:pt x="5323" y="29350"/>
                </a:cubicBezTo>
                <a:cubicBezTo>
                  <a:pt x="213" y="37526"/>
                  <a:pt x="-796" y="48336"/>
                  <a:pt x="568" y="57881"/>
                </a:cubicBezTo>
                <a:cubicBezTo>
                  <a:pt x="1526" y="64589"/>
                  <a:pt x="-833" y="71942"/>
                  <a:pt x="1836" y="78170"/>
                </a:cubicBezTo>
                <a:cubicBezTo>
                  <a:pt x="11554" y="100844"/>
                  <a:pt x="43353" y="115262"/>
                  <a:pt x="67774" y="111773"/>
                </a:cubicBezTo>
                <a:cubicBezTo>
                  <a:pt x="74600" y="110798"/>
                  <a:pt x="83333" y="111682"/>
                  <a:pt x="87746" y="106384"/>
                </a:cubicBezTo>
                <a:cubicBezTo>
                  <a:pt x="96395" y="96000"/>
                  <a:pt x="104844" y="85184"/>
                  <a:pt x="110888" y="73097"/>
                </a:cubicBezTo>
                <a:cubicBezTo>
                  <a:pt x="113400" y="68074"/>
                  <a:pt x="112156" y="61912"/>
                  <a:pt x="112156" y="56296"/>
                </a:cubicBezTo>
                <a:cubicBezTo>
                  <a:pt x="112156" y="50475"/>
                  <a:pt x="113249" y="44310"/>
                  <a:pt x="111205" y="38860"/>
                </a:cubicBezTo>
                <a:cubicBezTo>
                  <a:pt x="102249" y="14978"/>
                  <a:pt x="69377" y="-5050"/>
                  <a:pt x="44632" y="1136"/>
                </a:cubicBezTo>
                <a:cubicBezTo>
                  <a:pt x="36721" y="3114"/>
                  <a:pt x="29975" y="8595"/>
                  <a:pt x="23710" y="13816"/>
                </a:cubicBezTo>
                <a:cubicBezTo>
                  <a:pt x="19051" y="17698"/>
                  <a:pt x="13087" y="20598"/>
                  <a:pt x="10078" y="25863"/>
                </a:cubicBezTo>
                <a:cubicBezTo>
                  <a:pt x="1254" y="41306"/>
                  <a:pt x="-2203" y="61931"/>
                  <a:pt x="3421" y="78804"/>
                </a:cubicBezTo>
                <a:cubicBezTo>
                  <a:pt x="8956" y="95410"/>
                  <a:pt x="29235" y="104992"/>
                  <a:pt x="46217" y="109237"/>
                </a:cubicBezTo>
                <a:cubicBezTo>
                  <a:pt x="51526" y="110564"/>
                  <a:pt x="56987" y="112990"/>
                  <a:pt x="62385" y="112090"/>
                </a:cubicBezTo>
                <a:cubicBezTo>
                  <a:pt x="72818" y="110351"/>
                  <a:pt x="83608" y="106967"/>
                  <a:pt x="91867" y="100360"/>
                </a:cubicBezTo>
                <a:cubicBezTo>
                  <a:pt x="107236" y="88065"/>
                  <a:pt x="113500" y="63662"/>
                  <a:pt x="110254" y="44249"/>
                </a:cubicBezTo>
                <a:cubicBezTo>
                  <a:pt x="107962" y="30539"/>
                  <a:pt x="99235" y="17428"/>
                  <a:pt x="88380" y="8744"/>
                </a:cubicBezTo>
                <a:cubicBezTo>
                  <a:pt x="84491" y="5633"/>
                  <a:pt x="78903" y="5674"/>
                  <a:pt x="74114" y="4306"/>
                </a:cubicBezTo>
                <a:cubicBezTo>
                  <a:pt x="61717" y="764"/>
                  <a:pt x="46971" y="-826"/>
                  <a:pt x="35439" y="4940"/>
                </a:cubicBezTo>
                <a:cubicBezTo>
                  <a:pt x="23658" y="10831"/>
                  <a:pt x="15271" y="21938"/>
                  <a:pt x="5957" y="31252"/>
                </a:cubicBezTo>
              </a:path>
            </a:pathLst>
          </a:custGeom>
          <a:noFill/>
          <a:ln w="9525" cap="flat" cmpd="sng">
            <a:solidFill>
              <a:srgbClr val="1C4587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893431-455A-4642-81B8-AD94E2B36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3267"/>
            <a:ext cx="7605237" cy="857400"/>
          </a:xfrm>
        </p:spPr>
        <p:txBody>
          <a:bodyPr/>
          <a:lstStyle/>
          <a:p>
            <a:br>
              <a:rPr lang="en-US" dirty="0"/>
            </a:br>
            <a:r>
              <a:rPr lang="en-US" sz="3600" dirty="0" err="1"/>
              <a:t>Achmad</a:t>
            </a:r>
            <a:r>
              <a:rPr lang="en-US" sz="3600" dirty="0"/>
              <a:t> </a:t>
            </a:r>
            <a:r>
              <a:rPr lang="en-US" sz="3600" dirty="0" err="1"/>
              <a:t>Zaky</a:t>
            </a:r>
            <a:br>
              <a:rPr lang="en-US" dirty="0"/>
            </a:br>
            <a:r>
              <a:rPr lang="en-US" dirty="0"/>
              <a:t>CEO Bukalapak.com</a:t>
            </a:r>
          </a:p>
        </p:txBody>
      </p:sp>
      <p:sp>
        <p:nvSpPr>
          <p:cNvPr id="11" name="Google Shape;91;p17">
            <a:extLst>
              <a:ext uri="{FF2B5EF4-FFF2-40B4-BE49-F238E27FC236}">
                <a16:creationId xmlns:a16="http://schemas.microsoft.com/office/drawing/2014/main" id="{68ACD0B9-B290-4B25-975F-90FD8D77E79F}"/>
              </a:ext>
            </a:extLst>
          </p:cNvPr>
          <p:cNvSpPr/>
          <p:nvPr/>
        </p:nvSpPr>
        <p:spPr>
          <a:xfrm>
            <a:off x="3265091" y="152562"/>
            <a:ext cx="433447" cy="421199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2" name="Google Shape;91;p17">
            <a:extLst>
              <a:ext uri="{FF2B5EF4-FFF2-40B4-BE49-F238E27FC236}">
                <a16:creationId xmlns:a16="http://schemas.microsoft.com/office/drawing/2014/main" id="{33E8C21B-4B4B-40E6-A707-C3EEF0DD28D4}"/>
              </a:ext>
            </a:extLst>
          </p:cNvPr>
          <p:cNvSpPr/>
          <p:nvPr/>
        </p:nvSpPr>
        <p:spPr>
          <a:xfrm>
            <a:off x="8705109" y="182146"/>
            <a:ext cx="433447" cy="421199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6CC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2130D7-7B1C-4BF1-92A7-6026E64D66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601" y="990588"/>
            <a:ext cx="3472112" cy="36278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A401749-870B-4EE5-B012-3C5A9D3B0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165659"/>
              </p:ext>
            </p:extLst>
          </p:nvPr>
        </p:nvGraphicFramePr>
        <p:xfrm>
          <a:off x="283426" y="1454041"/>
          <a:ext cx="4970366" cy="3296986"/>
        </p:xfrm>
        <a:graphic>
          <a:graphicData uri="http://schemas.openxmlformats.org/drawingml/2006/table">
            <a:tbl>
              <a:tblPr/>
              <a:tblGrid>
                <a:gridCol w="2485183">
                  <a:extLst>
                    <a:ext uri="{9D8B030D-6E8A-4147-A177-3AD203B41FA5}">
                      <a16:colId xmlns:a16="http://schemas.microsoft.com/office/drawing/2014/main" val="385615826"/>
                    </a:ext>
                  </a:extLst>
                </a:gridCol>
                <a:gridCol w="2485183">
                  <a:extLst>
                    <a:ext uri="{9D8B030D-6E8A-4147-A177-3AD203B41FA5}">
                      <a16:colId xmlns:a16="http://schemas.microsoft.com/office/drawing/2014/main" val="3715159713"/>
                    </a:ext>
                  </a:extLst>
                </a:gridCol>
              </a:tblGrid>
              <a:tr h="391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err="1">
                          <a:effectLst/>
                        </a:rPr>
                        <a:t>Tempat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Tanggal</a:t>
                      </a:r>
                      <a:r>
                        <a:rPr lang="en-US" sz="1100" dirty="0">
                          <a:effectLst/>
                        </a:rPr>
                        <a:t>, </a:t>
                      </a:r>
                      <a:r>
                        <a:rPr lang="en-US" sz="1100" dirty="0" err="1">
                          <a:effectLst/>
                        </a:rPr>
                        <a:t>Lahir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24 </a:t>
                      </a:r>
                      <a:r>
                        <a:rPr lang="en-US" sz="1100" dirty="0" err="1">
                          <a:effectLst/>
                        </a:rPr>
                        <a:t>Agustus</a:t>
                      </a:r>
                      <a:r>
                        <a:rPr lang="en-US" sz="1100" dirty="0">
                          <a:effectLst/>
                        </a:rPr>
                        <a:t> 1986 (</a:t>
                      </a:r>
                      <a:r>
                        <a:rPr lang="en-US" sz="1100" dirty="0" err="1">
                          <a:effectLst/>
                        </a:rPr>
                        <a:t>umur</a:t>
                      </a:r>
                      <a:r>
                        <a:rPr lang="en-US" sz="1100" dirty="0">
                          <a:effectLst/>
                        </a:rPr>
                        <a:t> 35)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u="none" strike="noStrike" dirty="0" err="1">
                          <a:solidFill>
                            <a:srgbClr val="0645AD"/>
                          </a:solidFill>
                          <a:effectLst/>
                          <a:hlinkClick r:id="rId4" tooltip="Sragen"/>
                        </a:rPr>
                        <a:t>Sragen</a:t>
                      </a:r>
                      <a:r>
                        <a:rPr lang="en-US" sz="1100" dirty="0">
                          <a:effectLst/>
                        </a:rPr>
                        <a:t>, </a:t>
                      </a:r>
                      <a:r>
                        <a:rPr lang="en-US" sz="1100" u="none" strike="noStrike" dirty="0">
                          <a:solidFill>
                            <a:srgbClr val="0645AD"/>
                          </a:solidFill>
                          <a:effectLst/>
                          <a:hlinkClick r:id="rId5" tooltip="Indonesia"/>
                        </a:rPr>
                        <a:t>Indonesia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95851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Kebangsaan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 </a:t>
                      </a:r>
                      <a:r>
                        <a:rPr lang="en-US" sz="1100" u="none" strike="noStrike">
                          <a:solidFill>
                            <a:srgbClr val="0645AD"/>
                          </a:solidFill>
                          <a:effectLst/>
                          <a:hlinkClick r:id="rId5" tooltip="Indonesia"/>
                        </a:rPr>
                        <a:t>Indonesia</a:t>
                      </a:r>
                      <a:endParaRPr lang="en-US" sz="110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411683"/>
                  </a:ext>
                </a:extLst>
              </a:tr>
              <a:tr h="27719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Pendidikan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Teknik </a:t>
                      </a:r>
                      <a:r>
                        <a:rPr lang="en-US" sz="1100" dirty="0" err="1">
                          <a:effectLst/>
                        </a:rPr>
                        <a:t>Informatika</a:t>
                      </a:r>
                      <a:r>
                        <a:rPr lang="en-US" sz="1100" dirty="0">
                          <a:effectLst/>
                        </a:rPr>
                        <a:t>, </a:t>
                      </a:r>
                      <a:r>
                        <a:rPr lang="en-US" sz="1100" u="none" strike="noStrike" dirty="0" err="1">
                          <a:solidFill>
                            <a:srgbClr val="0645AD"/>
                          </a:solidFill>
                          <a:effectLst/>
                          <a:hlinkClick r:id="rId6" tooltip="Institut Teknologi Bandung"/>
                        </a:rPr>
                        <a:t>Institut</a:t>
                      </a:r>
                      <a:r>
                        <a:rPr lang="en-US" sz="1100" u="none" strike="noStrike" dirty="0">
                          <a:solidFill>
                            <a:srgbClr val="0645AD"/>
                          </a:solidFill>
                          <a:effectLst/>
                          <a:hlinkClick r:id="rId6" tooltip="Institut Teknologi Bandung"/>
                        </a:rPr>
                        <a:t> </a:t>
                      </a:r>
                      <a:r>
                        <a:rPr lang="en-US" sz="1100" u="none" strike="noStrike" dirty="0" err="1">
                          <a:solidFill>
                            <a:srgbClr val="0645AD"/>
                          </a:solidFill>
                          <a:effectLst/>
                          <a:hlinkClick r:id="rId6" tooltip="Institut Teknologi Bandung"/>
                        </a:rPr>
                        <a:t>Teknologi</a:t>
                      </a:r>
                      <a:r>
                        <a:rPr lang="en-US" sz="1100" u="none" strike="noStrike" dirty="0">
                          <a:solidFill>
                            <a:srgbClr val="0645AD"/>
                          </a:solidFill>
                          <a:effectLst/>
                          <a:hlinkClick r:id="rId6" tooltip="Institut Teknologi Bandung"/>
                        </a:rPr>
                        <a:t> Bandung</a:t>
                      </a:r>
                      <a:r>
                        <a:rPr lang="en-US" sz="1100" dirty="0">
                          <a:effectLst/>
                        </a:rPr>
                        <a:t> (2004) 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803643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Almamater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Institut Teknologi Bandung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339888"/>
                  </a:ext>
                </a:extLst>
              </a:tr>
              <a:tr h="27719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err="1">
                          <a:effectLst/>
                        </a:rPr>
                        <a:t>Pekerjaan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100" dirty="0">
                          <a:effectLst/>
                        </a:rPr>
                        <a:t>Pendiri dan mantan CEO Bukalapak.com 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556974"/>
                  </a:ext>
                </a:extLst>
              </a:tr>
              <a:tr h="27719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Dikenal atas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Kontribusi menaikkan kelas UMKM melalui marketplace Bukalapak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181952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Karya terkenal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dirty="0" err="1">
                          <a:effectLst/>
                        </a:rPr>
                        <a:t>Bukalapak</a:t>
                      </a:r>
                      <a:endParaRPr lang="en-US" sz="1100" b="1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451996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Kekayaan bersih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Rp.4,7 </a:t>
                      </a:r>
                      <a:r>
                        <a:rPr lang="en-US" sz="1100" dirty="0" err="1">
                          <a:effectLst/>
                        </a:rPr>
                        <a:t>triliun</a:t>
                      </a:r>
                      <a:r>
                        <a:rPr lang="en-US" sz="1100" dirty="0">
                          <a:effectLst/>
                        </a:rPr>
                        <a:t> (9 </a:t>
                      </a:r>
                      <a:r>
                        <a:rPr lang="en-US" sz="1100" dirty="0" err="1">
                          <a:effectLst/>
                        </a:rPr>
                        <a:t>agustus</a:t>
                      </a:r>
                      <a:r>
                        <a:rPr lang="en-US" sz="1100" dirty="0">
                          <a:effectLst/>
                        </a:rPr>
                        <a:t> 2021)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081188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err="1">
                          <a:effectLst/>
                        </a:rPr>
                        <a:t>Istri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err="1">
                          <a:solidFill>
                            <a:srgbClr val="0645AD"/>
                          </a:solidFill>
                          <a:effectLst/>
                          <a:hlinkClick r:id="rId7" tooltip="Diajeng Lestari"/>
                        </a:rPr>
                        <a:t>Diajeng</a:t>
                      </a:r>
                      <a:r>
                        <a:rPr lang="en-US" sz="1100" u="none" strike="noStrike" dirty="0">
                          <a:solidFill>
                            <a:srgbClr val="0645AD"/>
                          </a:solidFill>
                          <a:effectLst/>
                          <a:hlinkClick r:id="rId7" tooltip="Diajeng Lestari"/>
                        </a:rPr>
                        <a:t> Lestari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04540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err="1">
                          <a:effectLst/>
                        </a:rPr>
                        <a:t>Jumlah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Anak</a:t>
                      </a:r>
                      <a:endParaRPr lang="en-US" sz="1100" dirty="0">
                        <a:effectLst/>
                      </a:endParaRP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2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108603"/>
                  </a:ext>
                </a:extLst>
              </a:tr>
              <a:tr h="162852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Penghargaan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EY Entrepreneur of the Year 2017</a:t>
                      </a:r>
                    </a:p>
                  </a:txBody>
                  <a:tcPr marL="71127" marR="71127" marT="35563" marB="35563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606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5808517" y="647651"/>
            <a:ext cx="3144567" cy="3529494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3654D4-2D79-42EF-877E-E2BCEF54EBB4}"/>
              </a:ext>
            </a:extLst>
          </p:cNvPr>
          <p:cNvSpPr/>
          <p:nvPr/>
        </p:nvSpPr>
        <p:spPr>
          <a:xfrm>
            <a:off x="1419329" y="311408"/>
            <a:ext cx="42125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mulai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mengenal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dunia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sejak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sekolah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dasar. Pada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1997, salah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satu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paman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membelikan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sebuah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komputer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buku-buku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berhubungan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pemrograman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Ketika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mengenyam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pendidikan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SMA Negeri 1 Solo,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mendapat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kesempatan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untuk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mewakili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sekolahnya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ajang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Olimpiade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Sains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Nasional (OSN)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bidang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komputer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hingga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tingkat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nasional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 Pada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2004,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melanjutkan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studinya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jurusan Teknik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Informatika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Institut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Bandung.</a:t>
            </a:r>
            <a:r>
              <a:rPr lang="en-US" baseline="30000" dirty="0">
                <a:solidFill>
                  <a:srgbClr val="0645AD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Di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bidang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akademis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sempat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mendapat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IPK 4.00 pada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pertama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lulus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predikat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cumlaude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 </a:t>
            </a:r>
            <a:endParaRPr lang="en-US" baseline="30000" dirty="0">
              <a:solidFill>
                <a:srgbClr val="0645AD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sempat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meraih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beasiswa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studi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ke 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Oregon State University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pemerintah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Amerika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Serikat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selama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dua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bulan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pada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2008.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Selain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itu,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juga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pernah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mewakili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ITB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dalam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ajang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Harvard National Model United Nations 2009.</a:t>
            </a:r>
          </a:p>
        </p:txBody>
      </p:sp>
      <p:pic>
        <p:nvPicPr>
          <p:cNvPr id="2050" name="Picture 2" descr="Biografi Achmad Zaky, Kisah From 'Zero To Hero' Dari Pendiri Bukalapak |  Biografiku.com">
            <a:extLst>
              <a:ext uri="{FF2B5EF4-FFF2-40B4-BE49-F238E27FC236}">
                <a16:creationId xmlns:a16="http://schemas.microsoft.com/office/drawing/2014/main" id="{208A0207-1EF8-4A89-975D-38C95B0EA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517" y="776264"/>
            <a:ext cx="2867891" cy="28551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5541FD-48A3-43DE-91F1-B4F85E11FDFC}"/>
              </a:ext>
            </a:extLst>
          </p:cNvPr>
          <p:cNvSpPr/>
          <p:nvPr/>
        </p:nvSpPr>
        <p:spPr>
          <a:xfrm>
            <a:off x="2665266" y="603778"/>
            <a:ext cx="6083880" cy="4329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Karier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berawal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keaktifannya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dunia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 </a:t>
            </a:r>
            <a:r>
              <a:rPr lang="en-US" i="1" dirty="0">
                <a:solidFill>
                  <a:srgbClr val="202122"/>
                </a:solidFill>
                <a:latin typeface="Arial" panose="020B0604020202020204" pitchFamily="34" charset="0"/>
              </a:rPr>
              <a:t>entrepreneurship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sewaktu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ITB.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mendapatkan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tawaran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mengerjakan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202122"/>
                </a:solidFill>
                <a:latin typeface="Arial" panose="020B0604020202020204" pitchFamily="34" charset="0"/>
              </a:rPr>
              <a:t>software </a:t>
            </a:r>
            <a:r>
              <a:rPr lang="en-US" i="1" dirty="0" err="1">
                <a:solidFill>
                  <a:srgbClr val="202122"/>
                </a:solidFill>
                <a:latin typeface="Arial" panose="020B0604020202020204" pitchFamily="34" charset="0"/>
              </a:rPr>
              <a:t>quickcount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pemilu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nilai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1,5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juta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untuk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sebuah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stasiun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televisi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nasional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r>
              <a:rPr lang="en-US" baseline="30000" dirty="0">
                <a:solidFill>
                  <a:srgbClr val="0645AD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Setelah lulus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ITB,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mendirikan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perusahaan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jasa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konsultasi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bernama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Suitmedia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r>
              <a:rPr lang="en-US" b="1" baseline="30000" dirty="0">
                <a:solidFill>
                  <a:srgbClr val="0645AD"/>
                </a:solidFill>
                <a:latin typeface="Arial" panose="020B0604020202020204" pitchFamily="34" charset="0"/>
              </a:rPr>
              <a:t> </a:t>
            </a:r>
          </a:p>
          <a:p>
            <a:endParaRPr lang="en-US" b="1" baseline="30000" dirty="0">
              <a:solidFill>
                <a:srgbClr val="0645AD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juga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pernah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sempat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mencoba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untuk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membuka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usaha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kuliner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mi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ayam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sewaktu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kuliah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akhirnya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bangkrut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menghabiskan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seluruh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uang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hasil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berbagai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perlombaan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rekan-rekannya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merintis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Bukalapak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mulai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2010.</a:t>
            </a:r>
            <a:r>
              <a:rPr lang="en-US" baseline="30000" dirty="0">
                <a:solidFill>
                  <a:srgbClr val="0645AD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Pada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tahun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2011,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sudah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ada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sekitar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10.000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pedagang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bergabung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Bukalapak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Pertumbuhan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Bukalapak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sangat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pesat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menarik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minat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investor untuk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menanamkan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modal di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Bukalapak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Beberapa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antaranya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500 Startups, Batavia Incubator, IMJ Investment, dan juga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Elang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Mahkota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Tbk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(EMTEK Group). Bersama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3" tooltip="Nadiem Makarim"/>
              </a:rPr>
              <a:t>Nadiem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3" tooltip="Nadiem Makarim"/>
              </a:rPr>
              <a:t> 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3" tooltip="Nadiem Makarim"/>
              </a:rPr>
              <a:t>Makarim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(Founder &amp; CEO PT 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4" tooltip="Gojek"/>
              </a:rPr>
              <a:t>Go-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4" tooltip="Gojek"/>
              </a:rPr>
              <a:t>Jek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4" tooltip="Gojek"/>
              </a:rPr>
              <a:t> Indonesia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), dan 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5" tooltip="William Tanuwijaya"/>
              </a:rPr>
              <a:t>William 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5" tooltip="William Tanuwijaya"/>
              </a:rPr>
              <a:t>Tanuwijaya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(Co-founder &amp; CEO PT 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6" tooltip="Tokopedia"/>
              </a:rPr>
              <a:t>Tokopedia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), dan </a:t>
            </a:r>
            <a:r>
              <a:rPr lang="en-US" dirty="0" err="1">
                <a:solidFill>
                  <a:srgbClr val="DD3333"/>
                </a:solidFill>
                <a:latin typeface="Arial" panose="020B0604020202020204" pitchFamily="34" charset="0"/>
                <a:hlinkClick r:id="rId7" tooltip="Sigit Arifianto (halaman belum tersedia)"/>
              </a:rPr>
              <a:t>Sigit</a:t>
            </a:r>
            <a:r>
              <a:rPr lang="en-US" dirty="0">
                <a:solidFill>
                  <a:srgbClr val="DD3333"/>
                </a:solidFill>
                <a:latin typeface="Arial" panose="020B0604020202020204" pitchFamily="34" charset="0"/>
                <a:hlinkClick r:id="rId7" tooltip="Sigit Arifianto (halaman belum tersedia)"/>
              </a:rPr>
              <a:t> </a:t>
            </a:r>
            <a:r>
              <a:rPr lang="en-US" dirty="0" err="1">
                <a:solidFill>
                  <a:srgbClr val="DD3333"/>
                </a:solidFill>
                <a:latin typeface="Arial" panose="020B0604020202020204" pitchFamily="34" charset="0"/>
                <a:hlinkClick r:id="rId7" tooltip="Sigit Arifianto (halaman belum tersedia)"/>
              </a:rPr>
              <a:t>Arifianto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(CEO </a:t>
            </a:r>
            <a:r>
              <a:rPr lang="en-US" dirty="0">
                <a:solidFill>
                  <a:srgbClr val="DD3333"/>
                </a:solidFill>
                <a:latin typeface="Arial" panose="020B0604020202020204" pitchFamily="34" charset="0"/>
                <a:hlinkClick r:id="rId8" tooltip="Lister (halaman belum tersedia)"/>
              </a:rPr>
              <a:t>Lister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),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salah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satu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CEO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Terpopuler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Indonesia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versi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9" tooltip="LinkedIn"/>
              </a:rPr>
              <a:t>LinkedIn</a:t>
            </a:r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C511BF-4A34-4A03-BC9C-76B56DA212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9772" y="1026175"/>
            <a:ext cx="2088573" cy="1545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1F0CF-140E-4ECA-A079-4B7494072C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308706-ACFC-4536-B37D-E1AC8FB56551}"/>
              </a:ext>
            </a:extLst>
          </p:cNvPr>
          <p:cNvSpPr/>
          <p:nvPr/>
        </p:nvSpPr>
        <p:spPr>
          <a:xfrm>
            <a:off x="1340427" y="880277"/>
            <a:ext cx="330430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Minggu, 17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Oktober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2010,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mengakhiri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masa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lajangnya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menikahi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2" tooltip="Diajeng Lestari"/>
              </a:rPr>
              <a:t>Diajeng</a:t>
            </a:r>
            <a:r>
              <a:rPr lang="en-US" dirty="0">
                <a:solidFill>
                  <a:srgbClr val="0645AD"/>
                </a:solidFill>
                <a:latin typeface="Arial" panose="020B0604020202020204" pitchFamily="34" charset="0"/>
                <a:hlinkClick r:id="rId2" tooltip="Diajeng Lestari"/>
              </a:rPr>
              <a:t> Lestari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kelak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mendirikan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0645AD"/>
                </a:solidFill>
                <a:latin typeface="Arial" panose="020B0604020202020204" pitchFamily="34" charset="0"/>
                <a:hlinkClick r:id="rId3" tooltip="Hijup"/>
              </a:rPr>
              <a:t>Hijup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pada 2011.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Sampai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saat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ini,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mereka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telah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dikarunia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 orang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anak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diberi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nama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Laiqa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Anzani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Noura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Salima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E357B9-183F-4E88-99C4-FEEB9CA0B301}"/>
              </a:ext>
            </a:extLst>
          </p:cNvPr>
          <p:cNvSpPr/>
          <p:nvPr/>
        </p:nvSpPr>
        <p:spPr>
          <a:xfrm>
            <a:off x="1340427" y="3503532"/>
            <a:ext cx="6972300" cy="1313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Achmad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02122"/>
                </a:solidFill>
                <a:latin typeface="Arial" panose="020B0604020202020204" pitchFamily="34" charset="0"/>
              </a:rPr>
              <a:t>Zaky</a:t>
            </a:r>
            <a:r>
              <a:rPr lang="en-US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menerima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Tanda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Kehormatan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Satyalancana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Wira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Karya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pada 21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Juli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2016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diserahkan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oleh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Presiden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Joko Widodo di Jambi.</a:t>
            </a:r>
            <a:endParaRPr lang="en-US" baseline="30000" dirty="0">
              <a:solidFill>
                <a:srgbClr val="0645AD"/>
              </a:solidFill>
              <a:latin typeface="Arial" panose="020B0604020202020204" pitchFamily="34" charset="0"/>
            </a:endParaRPr>
          </a:p>
          <a:p>
            <a:endParaRPr lang="en-US" baseline="30000" dirty="0">
              <a:solidFill>
                <a:srgbClr val="0645AD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Tanda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Kehormatan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ini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merupakan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penghargaan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negara yang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diberikan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oleh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Presiden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atas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jasa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darma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bakti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seseorang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kepada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bangsa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dan negara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sehingga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bisa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dijadikan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teladan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2"/>
                </a:solidFill>
                <a:latin typeface="Arial" panose="020B0604020202020204" pitchFamily="34" charset="0"/>
              </a:rPr>
              <a:t>bagi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 orang lain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59E136-6649-449D-B5D0-FF7BDDC2BB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3559" y="755034"/>
            <a:ext cx="3553561" cy="198999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37692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title"/>
          </p:nvPr>
        </p:nvSpPr>
        <p:spPr>
          <a:xfrm>
            <a:off x="1941100" y="2512300"/>
            <a:ext cx="2362200" cy="1371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dirty="0" err="1">
                <a:latin typeface="Caveat"/>
                <a:ea typeface="Caveat"/>
                <a:cs typeface="Caveat"/>
                <a:sym typeface="Caveat"/>
              </a:rPr>
              <a:t>Sekian</a:t>
            </a:r>
            <a:r>
              <a:rPr lang="en-US" sz="2400" b="0" dirty="0">
                <a:latin typeface="Caveat"/>
                <a:ea typeface="Caveat"/>
                <a:cs typeface="Caveat"/>
                <a:sym typeface="Caveat"/>
              </a:rPr>
              <a:t>, dan</a:t>
            </a:r>
            <a:br>
              <a:rPr lang="en-US" sz="2400" b="0" dirty="0">
                <a:latin typeface="Caveat"/>
                <a:ea typeface="Caveat"/>
                <a:cs typeface="Caveat"/>
                <a:sym typeface="Caveat"/>
              </a:rPr>
            </a:br>
            <a:r>
              <a:rPr lang="en-US" sz="2400" b="0" dirty="0">
                <a:latin typeface="Caveat"/>
                <a:ea typeface="Caveat"/>
                <a:cs typeface="Caveat"/>
                <a:sym typeface="Caveat"/>
              </a:rPr>
              <a:t>Terimakasih</a:t>
            </a:r>
            <a:endParaRPr sz="2400" dirty="0"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5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te template">
  <a:themeElements>
    <a:clrScheme name="Custom 347">
      <a:dk1>
        <a:srgbClr val="1C4587"/>
      </a:dk1>
      <a:lt1>
        <a:srgbClr val="FFFFFF"/>
      </a:lt1>
      <a:dk2>
        <a:srgbClr val="606A7C"/>
      </a:dk2>
      <a:lt2>
        <a:srgbClr val="D3DAE2"/>
      </a:lt2>
      <a:accent1>
        <a:srgbClr val="1C4587"/>
      </a:accent1>
      <a:accent2>
        <a:srgbClr val="6CC2DC"/>
      </a:accent2>
      <a:accent3>
        <a:srgbClr val="B4E04F"/>
      </a:accent3>
      <a:accent4>
        <a:srgbClr val="FFD453"/>
      </a:accent4>
      <a:accent5>
        <a:srgbClr val="EE973B"/>
      </a:accent5>
      <a:accent6>
        <a:srgbClr val="F74848"/>
      </a:accent6>
      <a:hlink>
        <a:srgbClr val="1C458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202</Words>
  <Application>Microsoft Office PowerPoint</Application>
  <PresentationFormat>On-screen Show (16:9)</PresentationFormat>
  <Paragraphs>48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Caveat</vt:lpstr>
      <vt:lpstr>Arial</vt:lpstr>
      <vt:lpstr>Amatic SC</vt:lpstr>
      <vt:lpstr>Kate template</vt:lpstr>
      <vt:lpstr> Achmad Zaky CEO Bukalapak.com</vt:lpstr>
      <vt:lpstr>PowerPoint Presentation</vt:lpstr>
      <vt:lpstr>PowerPoint Presentation</vt:lpstr>
      <vt:lpstr>PowerPoint Presentation</vt:lpstr>
      <vt:lpstr>Sekian, dan 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AfzA Frozen food Praktikum Kewirausahaan agt</dc:title>
  <cp:lastModifiedBy>andien inggar</cp:lastModifiedBy>
  <cp:revision>13</cp:revision>
  <dcterms:modified xsi:type="dcterms:W3CDTF">2022-04-11T15:54:52Z</dcterms:modified>
</cp:coreProperties>
</file>