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61" r:id="rId5"/>
    <p:sldId id="264" r:id="rId6"/>
    <p:sldId id="266" r:id="rId7"/>
    <p:sldId id="283" r:id="rId8"/>
    <p:sldId id="273" r:id="rId9"/>
    <p:sldId id="290" r:id="rId10"/>
    <p:sldId id="262" r:id="rId11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444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44" y="-7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5004048" y="3003798"/>
            <a:ext cx="3888432" cy="1152129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3600" b="1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+mn-ea"/>
              </a:rPr>
              <a:t>FREE 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5003900" y="4155926"/>
            <a:ext cx="3888432" cy="504056"/>
          </a:xfrm>
          <a:prstGeom prst="rect">
            <a:avLst/>
          </a:prstGeom>
        </p:spPr>
        <p:txBody>
          <a:bodyPr anchor="ctr"/>
          <a:lstStyle>
            <a:lvl1pPr marL="0" indent="0" algn="r">
              <a:lnSpc>
                <a:spcPct val="100000"/>
              </a:lnSpc>
              <a:buNone/>
              <a:defRPr sz="12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200" b="1" dirty="0"/>
              <a:t>OF YOUR PRESENTATION HERE</a:t>
            </a:r>
            <a:endParaRPr lang="en-US" altLang="ko-KR" sz="1200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91952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501681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887924" y="1089585"/>
            <a:ext cx="1368152" cy="148216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49005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23528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1907704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491880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5076056" y="1341082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4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99209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183385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5767561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351737" y="3147814"/>
            <a:ext cx="1440160" cy="1252711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2"/>
            </a:solidFill>
          </a:ln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72509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57557" y="286543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4172774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5357557" y="2662807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6542340" y="1476771"/>
            <a:ext cx="2196000" cy="2196000"/>
          </a:xfrm>
          <a:prstGeom prst="diamond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5967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29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4676775" y="195486"/>
            <a:ext cx="1944216" cy="46805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33784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7544" y="360041"/>
            <a:ext cx="3168352" cy="314781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360041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5418176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7056440" y="2211711"/>
            <a:ext cx="1476000" cy="12961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1104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779912" y="920899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779912" y="3147814"/>
            <a:ext cx="4752528" cy="17220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90550" y="915566"/>
            <a:ext cx="3117354" cy="3960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2194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s and Contents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0" y="339502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059832" y="2624708"/>
            <a:ext cx="608416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43166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39552" y="1131590"/>
            <a:ext cx="4032448" cy="216024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39552" y="3291830"/>
            <a:ext cx="1656184" cy="14401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267744" y="3377692"/>
            <a:ext cx="2304256" cy="13542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28646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444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644008" y="1203598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644008" y="3060973"/>
            <a:ext cx="4104456" cy="17285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429900" y="3061296"/>
            <a:ext cx="4104000" cy="17281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83033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9526" y="1183060"/>
            <a:ext cx="9153525" cy="3960440"/>
          </a:xfrm>
          <a:custGeom>
            <a:avLst/>
            <a:gdLst>
              <a:gd name="connsiteX0" fmla="*/ 0 w 9144000"/>
              <a:gd name="connsiteY0" fmla="*/ 0 h 3960440"/>
              <a:gd name="connsiteX1" fmla="*/ 9144000 w 9144000"/>
              <a:gd name="connsiteY1" fmla="*/ 0 h 3960440"/>
              <a:gd name="connsiteX2" fmla="*/ 9144000 w 9144000"/>
              <a:gd name="connsiteY2" fmla="*/ 3960440 h 3960440"/>
              <a:gd name="connsiteX3" fmla="*/ 0 w 9144000"/>
              <a:gd name="connsiteY3" fmla="*/ 3960440 h 3960440"/>
              <a:gd name="connsiteX4" fmla="*/ 0 w 9144000"/>
              <a:gd name="connsiteY4" fmla="*/ 0 h 3960440"/>
              <a:gd name="connsiteX0" fmla="*/ 0 w 9153525"/>
              <a:gd name="connsiteY0" fmla="*/ 3276600 h 3960440"/>
              <a:gd name="connsiteX1" fmla="*/ 9153525 w 9153525"/>
              <a:gd name="connsiteY1" fmla="*/ 0 h 3960440"/>
              <a:gd name="connsiteX2" fmla="*/ 9153525 w 9153525"/>
              <a:gd name="connsiteY2" fmla="*/ 3960440 h 3960440"/>
              <a:gd name="connsiteX3" fmla="*/ 9525 w 9153525"/>
              <a:gd name="connsiteY3" fmla="*/ 3960440 h 3960440"/>
              <a:gd name="connsiteX4" fmla="*/ 0 w 9153525"/>
              <a:gd name="connsiteY4" fmla="*/ 327660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525" h="3960440">
                <a:moveTo>
                  <a:pt x="0" y="3276600"/>
                </a:moveTo>
                <a:lnTo>
                  <a:pt x="9153525" y="0"/>
                </a:lnTo>
                <a:lnTo>
                  <a:pt x="9153525" y="3960440"/>
                </a:lnTo>
                <a:lnTo>
                  <a:pt x="9525" y="3960440"/>
                </a:lnTo>
                <a:lnTo>
                  <a:pt x="0" y="3276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6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798" y="777418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6216" y="915566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5151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3363838"/>
            <a:ext cx="9144000" cy="1440160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58748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4235554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Images and Contents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331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Fullppt\005-PNG이미지\모니터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5342" y="2730636"/>
            <a:ext cx="2040674" cy="2034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2752750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6881512" y="2812503"/>
            <a:ext cx="1874748" cy="127322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4576763" y="2331939"/>
            <a:ext cx="2346784" cy="160579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7112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955214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 userDrawn="1"/>
        </p:nvSpPr>
        <p:spPr>
          <a:xfrm>
            <a:off x="4860032" y="987574"/>
            <a:ext cx="3168352" cy="3168352"/>
          </a:xfrm>
          <a:prstGeom prst="ellipse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860032" y="1851670"/>
            <a:ext cx="3168352" cy="1008112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860032" y="2859782"/>
            <a:ext cx="3168352" cy="504056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rgbClr val="44434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4059"/>
            <a:ext cx="3856106" cy="5135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153958"/>
            <a:ext cx="6408712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979712" y="153958"/>
            <a:ext cx="6984776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602921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503418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282058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2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2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037647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5395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238364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2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72" r:id="rId8"/>
    <p:sldLayoutId id="2147483676" r:id="rId9"/>
    <p:sldLayoutId id="2147483655" r:id="rId10"/>
    <p:sldLayoutId id="2147483665" r:id="rId11"/>
    <p:sldLayoutId id="2147483666" r:id="rId12"/>
    <p:sldLayoutId id="2147483667" r:id="rId13"/>
    <p:sldLayoutId id="2147483668" r:id="rId14"/>
    <p:sldLayoutId id="2147483670" r:id="rId15"/>
    <p:sldLayoutId id="2147483671" r:id="rId16"/>
    <p:sldLayoutId id="2147483669" r:id="rId17"/>
    <p:sldLayoutId id="2147483675" r:id="rId18"/>
    <p:sldLayoutId id="2147483677" r:id="rId19"/>
    <p:sldLayoutId id="2147483656" r:id="rId20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483768" y="123478"/>
            <a:ext cx="6408712" cy="1152129"/>
          </a:xfrm>
        </p:spPr>
        <p:txBody>
          <a:bodyPr/>
          <a:lstStyle/>
          <a:p>
            <a:r>
              <a:rPr lang="id-ID" altLang="ko-KR" sz="3500" dirty="0" smtClean="0"/>
              <a:t>Wirausaha Sukses</a:t>
            </a:r>
          </a:p>
          <a:p>
            <a:r>
              <a:rPr lang="id-ID" altLang="ko-KR" sz="3500" dirty="0" smtClean="0"/>
              <a:t>“</a:t>
            </a:r>
            <a:r>
              <a:rPr lang="en-US" altLang="ko-KR" sz="3500" dirty="0" smtClean="0"/>
              <a:t>Forrest Li</a:t>
            </a:r>
            <a:r>
              <a:rPr lang="id-ID" altLang="ko-KR" sz="3500" dirty="0" smtClean="0"/>
              <a:t>”</a:t>
            </a:r>
            <a:endParaRPr lang="en-US" altLang="ko-KR" sz="35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716016" y="1347614"/>
            <a:ext cx="3888432" cy="504056"/>
          </a:xfrm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id-ID" altLang="ko-KR" sz="2000" dirty="0" smtClean="0"/>
          </a:p>
          <a:p>
            <a:pPr>
              <a:spcBef>
                <a:spcPts val="0"/>
              </a:spcBef>
              <a:defRPr/>
            </a:pPr>
            <a:endParaRPr lang="id-ID" altLang="ko-KR" sz="2000" dirty="0"/>
          </a:p>
          <a:p>
            <a:pPr>
              <a:spcBef>
                <a:spcPts val="0"/>
              </a:spcBef>
              <a:defRPr/>
            </a:pPr>
            <a:r>
              <a:rPr lang="id-ID" altLang="ko-KR" sz="2000" b="1" dirty="0" smtClean="0"/>
              <a:t>Anggun Sari</a:t>
            </a:r>
          </a:p>
          <a:p>
            <a:pPr>
              <a:spcBef>
                <a:spcPts val="0"/>
              </a:spcBef>
              <a:defRPr/>
            </a:pPr>
            <a:r>
              <a:rPr lang="id-ID" altLang="ko-KR" sz="2000" b="1" dirty="0" smtClean="0"/>
              <a:t>1914121005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8024" y="1998678"/>
            <a:ext cx="3888432" cy="504056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endParaRPr lang="id-ID" altLang="ko-KR" sz="2000" dirty="0" smtClean="0"/>
          </a:p>
          <a:p>
            <a:pPr>
              <a:spcBef>
                <a:spcPts val="0"/>
              </a:spcBef>
              <a:defRPr/>
            </a:pPr>
            <a:r>
              <a:rPr lang="id-ID" altLang="ko-KR" sz="2000" b="1" dirty="0" smtClean="0"/>
              <a:t>Agroteknologi</a:t>
            </a: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3851920" y="2551416"/>
            <a:ext cx="5040560" cy="504056"/>
          </a:xfrm>
          <a:prstGeom prst="rect">
            <a:avLst/>
          </a:prstGeom>
        </p:spPr>
        <p:txBody>
          <a:bodyPr anchor="ctr"/>
          <a:lstStyle>
            <a:lvl1pPr marL="0" indent="0" algn="r" defTabSz="914400" rtl="0" eaLnBrk="1" latinLnBrk="1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accent2"/>
                </a:solidFill>
                <a:latin typeface="+mn-lt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id-ID" altLang="ko-KR" sz="2000" b="1" dirty="0" smtClean="0"/>
              <a:t>Tugas Praktikum Kewirausahaan</a:t>
            </a:r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4" t="24875" r="9989" b="24487"/>
          <a:stretch/>
        </p:blipFill>
        <p:spPr bwMode="auto">
          <a:xfrm>
            <a:off x="-1" y="0"/>
            <a:ext cx="2051721" cy="1991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3"/>
          <a:srcRect l="53557" t="24577" r="4162" b="34265"/>
          <a:stretch/>
        </p:blipFill>
        <p:spPr bwMode="auto">
          <a:xfrm>
            <a:off x="2051720" y="0"/>
            <a:ext cx="2520280" cy="1991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4"/>
          <a:srcRect l="58879" t="24579" r="10655" b="42550"/>
          <a:stretch/>
        </p:blipFill>
        <p:spPr bwMode="auto">
          <a:xfrm>
            <a:off x="1216" y="1991122"/>
            <a:ext cx="2421877" cy="1703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5"/>
          <a:srcRect l="56385" t="27835" r="4994" b="41369"/>
          <a:stretch/>
        </p:blipFill>
        <p:spPr bwMode="auto">
          <a:xfrm>
            <a:off x="1216" y="3723878"/>
            <a:ext cx="4642792" cy="15841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/>
          <p:cNvPicPr/>
          <p:nvPr/>
        </p:nvPicPr>
        <p:blipFill rotWithShape="1">
          <a:blip r:embed="rId6"/>
          <a:srcRect l="65208" t="24873" r="5493" b="33966"/>
          <a:stretch/>
        </p:blipFill>
        <p:spPr bwMode="auto">
          <a:xfrm>
            <a:off x="2423093" y="1991122"/>
            <a:ext cx="2148907" cy="17035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4032448" y="339502"/>
            <a:ext cx="5111552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id-ID" sz="3600" dirty="0" smtClean="0">
                <a:solidFill>
                  <a:schemeClr val="accent2"/>
                </a:solidFill>
                <a:cs typeface="Arial" pitchFamily="34" charset="0"/>
              </a:rPr>
              <a:t>Biografi Forrest Li</a:t>
            </a:r>
            <a:endParaRPr lang="en-US" sz="3600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352634" y="1203598"/>
            <a:ext cx="5456332" cy="755937"/>
            <a:chOff x="3286799" y="1203598"/>
            <a:chExt cx="5456332" cy="755937"/>
          </a:xfrm>
        </p:grpSpPr>
        <p:grpSp>
          <p:nvGrpSpPr>
            <p:cNvPr id="13" name="Group 12"/>
            <p:cNvGrpSpPr/>
            <p:nvPr/>
          </p:nvGrpSpPr>
          <p:grpSpPr>
            <a:xfrm>
              <a:off x="3286799" y="1203598"/>
              <a:ext cx="3944140" cy="576064"/>
              <a:chOff x="4444260" y="1743933"/>
              <a:chExt cx="3944140" cy="576064"/>
            </a:xfrm>
            <a:solidFill>
              <a:srgbClr val="FFC000"/>
            </a:solidFill>
          </p:grpSpPr>
          <p:sp>
            <p:nvSpPr>
              <p:cNvPr id="14" name="Rectangle 13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Isosceles Triangle 14"/>
              <p:cNvSpPr/>
              <p:nvPr/>
            </p:nvSpPr>
            <p:spPr>
              <a:xfrm rot="16200000">
                <a:off x="4328130" y="1860064"/>
                <a:ext cx="576000" cy="34374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Isosceles Triangle 15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Group 10"/>
            <p:cNvGrpSpPr/>
            <p:nvPr/>
          </p:nvGrpSpPr>
          <p:grpSpPr>
            <a:xfrm>
              <a:off x="4238439" y="1383471"/>
              <a:ext cx="4504692" cy="576064"/>
              <a:chOff x="4495800" y="1743934"/>
              <a:chExt cx="4504692" cy="576064"/>
            </a:xfrm>
            <a:solidFill>
              <a:schemeClr val="bg1">
                <a:lumMod val="95000"/>
              </a:schemeClr>
            </a:solidFill>
          </p:grpSpPr>
          <p:sp>
            <p:nvSpPr>
              <p:cNvPr id="2" name="Rectangle 1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" name="Isosceles Triangle 6"/>
              <p:cNvSpPr/>
              <p:nvPr/>
            </p:nvSpPr>
            <p:spPr>
              <a:xfrm rot="16200000">
                <a:off x="4353868" y="1885866"/>
                <a:ext cx="576064" cy="292200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915817" y="2291741"/>
            <a:ext cx="5893148" cy="1000093"/>
            <a:chOff x="3221242" y="1312179"/>
            <a:chExt cx="5521889" cy="603722"/>
          </a:xfrm>
        </p:grpSpPr>
        <p:grpSp>
          <p:nvGrpSpPr>
            <p:cNvPr id="19" name="Group 18"/>
            <p:cNvGrpSpPr/>
            <p:nvPr/>
          </p:nvGrpSpPr>
          <p:grpSpPr>
            <a:xfrm>
              <a:off x="3221242" y="1312179"/>
              <a:ext cx="4009697" cy="467483"/>
              <a:chOff x="4378703" y="1852514"/>
              <a:chExt cx="4009697" cy="467483"/>
            </a:xfrm>
            <a:solidFill>
              <a:srgbClr val="FFC000"/>
            </a:solidFill>
          </p:grpSpPr>
          <p:sp>
            <p:nvSpPr>
              <p:cNvPr id="23" name="Rectangle 22"/>
              <p:cNvSpPr/>
              <p:nvPr/>
            </p:nvSpPr>
            <p:spPr>
              <a:xfrm>
                <a:off x="4788024" y="1852518"/>
                <a:ext cx="3384376" cy="46747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Isosceles Triangle 23"/>
              <p:cNvSpPr/>
              <p:nvPr/>
            </p:nvSpPr>
            <p:spPr>
              <a:xfrm rot="16200000">
                <a:off x="4349643" y="1881574"/>
                <a:ext cx="467417" cy="409298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 rot="5400000">
                <a:off x="8046692" y="1978225"/>
                <a:ext cx="467415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0" name="Group 19"/>
            <p:cNvGrpSpPr/>
            <p:nvPr/>
          </p:nvGrpSpPr>
          <p:grpSpPr>
            <a:xfrm>
              <a:off x="4098375" y="1383471"/>
              <a:ext cx="4644756" cy="532430"/>
              <a:chOff x="4355736" y="1743934"/>
              <a:chExt cx="4644756" cy="532430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Rectangle 20"/>
              <p:cNvSpPr/>
              <p:nvPr/>
            </p:nvSpPr>
            <p:spPr>
              <a:xfrm>
                <a:off x="4788024" y="1743935"/>
                <a:ext cx="4212468" cy="532429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16200000">
                <a:off x="4305654" y="1794016"/>
                <a:ext cx="532430" cy="432266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4" name="Group 33"/>
          <p:cNvGrpSpPr/>
          <p:nvPr/>
        </p:nvGrpSpPr>
        <p:grpSpPr>
          <a:xfrm>
            <a:off x="2486095" y="3431449"/>
            <a:ext cx="6322871" cy="982712"/>
            <a:chOff x="3205942" y="1203598"/>
            <a:chExt cx="5537189" cy="755937"/>
          </a:xfrm>
        </p:grpSpPr>
        <p:grpSp>
          <p:nvGrpSpPr>
            <p:cNvPr id="35" name="Group 34"/>
            <p:cNvGrpSpPr/>
            <p:nvPr/>
          </p:nvGrpSpPr>
          <p:grpSpPr>
            <a:xfrm>
              <a:off x="3205942" y="1203598"/>
              <a:ext cx="4024997" cy="576064"/>
              <a:chOff x="4363403" y="1743933"/>
              <a:chExt cx="4024997" cy="576064"/>
            </a:xfrm>
            <a:solidFill>
              <a:srgbClr val="FFC000"/>
            </a:solidFill>
          </p:grpSpPr>
          <p:sp>
            <p:nvSpPr>
              <p:cNvPr id="39" name="Rectangle 38"/>
              <p:cNvSpPr/>
              <p:nvPr/>
            </p:nvSpPr>
            <p:spPr>
              <a:xfrm>
                <a:off x="4788024" y="1743933"/>
                <a:ext cx="3384376" cy="57606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Isosceles Triangle 39"/>
              <p:cNvSpPr/>
              <p:nvPr/>
            </p:nvSpPr>
            <p:spPr>
              <a:xfrm rot="16200000">
                <a:off x="4287682" y="1819655"/>
                <a:ext cx="576063" cy="424621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Isosceles Triangle 40"/>
              <p:cNvSpPr/>
              <p:nvPr/>
            </p:nvSpPr>
            <p:spPr>
              <a:xfrm rot="5400000">
                <a:off x="7992400" y="1923933"/>
                <a:ext cx="576000" cy="216000"/>
              </a:xfrm>
              <a:prstGeom prst="triangle">
                <a:avLst>
                  <a:gd name="adj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4076674" y="1366808"/>
              <a:ext cx="4666457" cy="592727"/>
              <a:chOff x="4334035" y="1727271"/>
              <a:chExt cx="4666457" cy="592727"/>
            </a:xfrm>
            <a:solidFill>
              <a:schemeClr val="bg1">
                <a:lumMod val="95000"/>
              </a:schemeClr>
            </a:solidFill>
          </p:grpSpPr>
          <p:sp>
            <p:nvSpPr>
              <p:cNvPr id="37" name="Rectangle 36"/>
              <p:cNvSpPr/>
              <p:nvPr/>
            </p:nvSpPr>
            <p:spPr>
              <a:xfrm>
                <a:off x="4788024" y="1743934"/>
                <a:ext cx="4212468" cy="57606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Isosceles Triangle 37"/>
              <p:cNvSpPr/>
              <p:nvPr/>
            </p:nvSpPr>
            <p:spPr>
              <a:xfrm rot="16200000">
                <a:off x="4279440" y="1781866"/>
                <a:ext cx="592664" cy="483473"/>
              </a:xfrm>
              <a:prstGeom prst="triangle">
                <a:avLst>
                  <a:gd name="adj" fmla="val 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2" name="TextBox 41"/>
          <p:cNvSpPr txBox="1"/>
          <p:nvPr/>
        </p:nvSpPr>
        <p:spPr>
          <a:xfrm>
            <a:off x="3695748" y="1260765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378735" y="2373051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082751" y="3463285"/>
            <a:ext cx="60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cs typeface="Arial" pitchFamily="34" charset="0"/>
              </a:rPr>
              <a:t>0</a:t>
            </a:r>
            <a:r>
              <a:rPr lang="id-ID" altLang="ko-KR" sz="2400" b="1" dirty="0" smtClean="0">
                <a:solidFill>
                  <a:schemeClr val="bg1"/>
                </a:solidFill>
                <a:cs typeface="Arial" pitchFamily="34" charset="0"/>
              </a:rPr>
              <a:t>3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488475" y="1383472"/>
            <a:ext cx="4259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/>
              <a:t>Forrest Xiaodong Li atau lebih dikenal dengan Forrest Li </a:t>
            </a:r>
            <a:endParaRPr lang="id-ID" sz="1200" dirty="0" smtClean="0"/>
          </a:p>
          <a:p>
            <a:r>
              <a:rPr lang="id-ID" sz="1200" dirty="0" smtClean="0"/>
              <a:t>lahir </a:t>
            </a:r>
            <a:r>
              <a:rPr lang="id-ID" sz="1200" dirty="0"/>
              <a:t>di Tianjin, Cina pada tahun 1977</a:t>
            </a:r>
            <a:r>
              <a:rPr lang="id-ID" sz="1200" dirty="0" smtClean="0"/>
              <a:t>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4032448" y="3643621"/>
            <a:ext cx="46147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Ia </a:t>
            </a:r>
            <a:r>
              <a:rPr lang="id-ID" sz="1200" dirty="0"/>
              <a:t>mendapatkan gelar di bidang teknik di Shanghai Jiao Tong </a:t>
            </a:r>
            <a:endParaRPr lang="id-ID" sz="1200" dirty="0" smtClean="0"/>
          </a:p>
          <a:p>
            <a:r>
              <a:rPr lang="id-ID" sz="1200" dirty="0" smtClean="0"/>
              <a:t>University</a:t>
            </a:r>
            <a:r>
              <a:rPr lang="id-ID" sz="1200" dirty="0"/>
              <a:t>, China. Gelar masternya ia dapatkan di Stanford </a:t>
            </a:r>
          </a:p>
          <a:p>
            <a:r>
              <a:rPr lang="id-ID" sz="1200" dirty="0"/>
              <a:t>University, Amerika di jurusan Master of </a:t>
            </a:r>
          </a:p>
          <a:p>
            <a:r>
              <a:rPr lang="id-ID" sz="1200" dirty="0"/>
              <a:t>Business Administration.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73864" y="4394853"/>
            <a:ext cx="33070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PowerPoint  Presentation designed</a:t>
            </a:r>
          </a:p>
        </p:txBody>
      </p:sp>
      <p:pic>
        <p:nvPicPr>
          <p:cNvPr id="62" name="Picture 6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14" t="24875" r="9989" b="24487"/>
          <a:stretch/>
        </p:blipFill>
        <p:spPr bwMode="auto">
          <a:xfrm>
            <a:off x="155780" y="709986"/>
            <a:ext cx="2442098" cy="23692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4275120" y="252767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d-ID" sz="1200" dirty="0"/>
              <a:t>Nama Forrest didapat Li saat dosen Amerikanya menyuruhnya </a:t>
            </a:r>
          </a:p>
          <a:p>
            <a:r>
              <a:rPr lang="id-ID" sz="1200" dirty="0"/>
              <a:t>untuk memilih nama Barat. Li kemudian memilih nama Forrest </a:t>
            </a:r>
          </a:p>
          <a:p>
            <a:r>
              <a:rPr lang="id-ID" sz="1200" dirty="0"/>
              <a:t>yang terinspirasi dari film Forrest Gump.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1520" y="339502"/>
            <a:ext cx="6480720" cy="648072"/>
          </a:xfrm>
          <a:solidFill>
            <a:schemeClr val="accent6">
              <a:lumMod val="50000"/>
            </a:schemeClr>
          </a:solidFill>
        </p:spPr>
        <p:txBody>
          <a:bodyPr/>
          <a:lstStyle/>
          <a:p>
            <a:r>
              <a:rPr lang="id-ID" altLang="ko-KR" dirty="0" smtClean="0"/>
              <a:t>Latar Belakang Karir Forrest Li</a:t>
            </a:r>
            <a:endParaRPr lang="en-US" altLang="ko-K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1520" y="1275606"/>
            <a:ext cx="8208912" cy="3168352"/>
          </a:xfrm>
          <a:solidFill>
            <a:schemeClr val="accent2"/>
          </a:solidFill>
        </p:spPr>
        <p:txBody>
          <a:bodyPr/>
          <a:lstStyle/>
          <a:p>
            <a:pPr algn="l"/>
            <a:endParaRPr lang="id-ID" dirty="0" smtClean="0"/>
          </a:p>
          <a:p>
            <a:pPr algn="l"/>
            <a:endParaRPr lang="id-ID" dirty="0"/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Setelah </a:t>
            </a:r>
            <a:r>
              <a:rPr lang="id-ID" dirty="0">
                <a:solidFill>
                  <a:schemeClr val="tx1"/>
                </a:solidFill>
              </a:rPr>
              <a:t>lulus, ia </a:t>
            </a:r>
            <a:r>
              <a:rPr lang="id-ID" dirty="0" smtClean="0">
                <a:solidFill>
                  <a:schemeClr val="tx1"/>
                </a:solidFill>
              </a:rPr>
              <a:t>bekerja </a:t>
            </a:r>
            <a:r>
              <a:rPr lang="id-ID" dirty="0">
                <a:solidFill>
                  <a:schemeClr val="tx1"/>
                </a:solidFill>
              </a:rPr>
              <a:t>di </a:t>
            </a:r>
            <a:r>
              <a:rPr lang="id-ID" i="1" dirty="0">
                <a:solidFill>
                  <a:schemeClr val="tx1"/>
                </a:solidFill>
              </a:rPr>
              <a:t>Motorola Solutions Inc</a:t>
            </a:r>
            <a:r>
              <a:rPr lang="id-ID" dirty="0">
                <a:solidFill>
                  <a:schemeClr val="tx1"/>
                </a:solidFill>
              </a:rPr>
              <a:t>. dan </a:t>
            </a:r>
            <a:r>
              <a:rPr lang="id-ID" i="1" dirty="0">
                <a:solidFill>
                  <a:schemeClr val="tx1"/>
                </a:solidFill>
              </a:rPr>
              <a:t>Corning Inc</a:t>
            </a:r>
            <a:r>
              <a:rPr lang="id-ID" dirty="0">
                <a:solidFill>
                  <a:schemeClr val="tx1"/>
                </a:solidFill>
              </a:rPr>
              <a:t>. di China. </a:t>
            </a:r>
            <a:r>
              <a:rPr lang="id-ID" dirty="0" smtClean="0">
                <a:solidFill>
                  <a:schemeClr val="tx1"/>
                </a:solidFill>
              </a:rPr>
              <a:t>Namun, ia merasa 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bahwa menjadi pegawai bukanlah panggilan hidupnya.</a:t>
            </a:r>
            <a:r>
              <a:rPr lang="id-ID" dirty="0">
                <a:solidFill>
                  <a:schemeClr val="tx1"/>
                </a:solidFill>
              </a:rPr>
              <a:t> </a:t>
            </a:r>
            <a:r>
              <a:rPr lang="id-ID" dirty="0" smtClean="0">
                <a:solidFill>
                  <a:schemeClr val="tx1"/>
                </a:solidFill>
              </a:rPr>
              <a:t>Lalu ia meng-</a:t>
            </a:r>
            <a:r>
              <a:rPr lang="id-ID" i="1" dirty="0" smtClean="0">
                <a:solidFill>
                  <a:schemeClr val="tx1"/>
                </a:solidFill>
              </a:rPr>
              <a:t>upgrade</a:t>
            </a:r>
            <a:r>
              <a:rPr lang="id-ID" dirty="0">
                <a:solidFill>
                  <a:schemeClr val="tx1"/>
                </a:solidFill>
              </a:rPr>
              <a:t> pendidikannya dan </a:t>
            </a:r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masuk </a:t>
            </a:r>
            <a:r>
              <a:rPr lang="id-ID" dirty="0">
                <a:solidFill>
                  <a:schemeClr val="tx1"/>
                </a:solidFill>
              </a:rPr>
              <a:t>ke program </a:t>
            </a:r>
            <a:r>
              <a:rPr lang="id-ID" i="1" dirty="0">
                <a:solidFill>
                  <a:schemeClr val="tx1"/>
                </a:solidFill>
              </a:rPr>
              <a:t>Master of Business Administration</a:t>
            </a:r>
            <a:r>
              <a:rPr lang="id-ID" dirty="0">
                <a:solidFill>
                  <a:schemeClr val="tx1"/>
                </a:solidFill>
              </a:rPr>
              <a:t> (MBA) di Stanford </a:t>
            </a:r>
            <a:r>
              <a:rPr lang="id-ID" i="1" dirty="0">
                <a:solidFill>
                  <a:schemeClr val="tx1"/>
                </a:solidFill>
              </a:rPr>
              <a:t>Graduate School of </a:t>
            </a:r>
            <a:endParaRPr lang="id-ID" i="1" dirty="0" smtClean="0">
              <a:solidFill>
                <a:schemeClr val="tx1"/>
              </a:solidFill>
            </a:endParaRPr>
          </a:p>
          <a:p>
            <a:pPr algn="l"/>
            <a:r>
              <a:rPr lang="id-ID" i="1" dirty="0" smtClean="0">
                <a:solidFill>
                  <a:schemeClr val="tx1"/>
                </a:solidFill>
              </a:rPr>
              <a:t>Business</a:t>
            </a:r>
            <a:r>
              <a:rPr lang="id-ID" dirty="0">
                <a:solidFill>
                  <a:schemeClr val="tx1"/>
                </a:solidFill>
              </a:rPr>
              <a:t> hingga bertemu dengan sang kekasih yang kemudian menjadi istrinya</a:t>
            </a:r>
            <a:r>
              <a:rPr lang="id-ID" dirty="0" smtClean="0">
                <a:solidFill>
                  <a:schemeClr val="tx1"/>
                </a:solidFill>
              </a:rPr>
              <a:t>.</a:t>
            </a:r>
          </a:p>
          <a:p>
            <a:pPr algn="l"/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>
                <a:solidFill>
                  <a:schemeClr val="tx1"/>
                </a:solidFill>
              </a:rPr>
              <a:t>Menjelang kelulusan calon istri di tahun 2005, ia mendapat kabar bahwa Steve </a:t>
            </a:r>
            <a:r>
              <a:rPr lang="id-ID" dirty="0" smtClean="0">
                <a:solidFill>
                  <a:schemeClr val="tx1"/>
                </a:solidFill>
              </a:rPr>
              <a:t>Jobs, sang </a:t>
            </a:r>
            <a:r>
              <a:rPr lang="id-ID" dirty="0">
                <a:solidFill>
                  <a:schemeClr val="tx1"/>
                </a:solidFill>
              </a:rPr>
              <a:t>pendiri </a:t>
            </a:r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i="1" dirty="0" smtClean="0">
                <a:solidFill>
                  <a:schemeClr val="tx1"/>
                </a:solidFill>
              </a:rPr>
              <a:t>Apple</a:t>
            </a:r>
            <a:r>
              <a:rPr lang="id-ID" dirty="0">
                <a:solidFill>
                  <a:schemeClr val="tx1"/>
                </a:solidFill>
              </a:rPr>
              <a:t>, akan berpidato pada upacara kelulusan </a:t>
            </a:r>
            <a:r>
              <a:rPr lang="id-ID" dirty="0" smtClean="0">
                <a:solidFill>
                  <a:schemeClr val="tx1"/>
                </a:solidFill>
              </a:rPr>
              <a:t>tersebut. Ia </a:t>
            </a:r>
            <a:r>
              <a:rPr lang="id-ID" dirty="0">
                <a:solidFill>
                  <a:schemeClr val="tx1"/>
                </a:solidFill>
              </a:rPr>
              <a:t>pun memutuskan untuk ikut hadir dan </a:t>
            </a:r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mendengar </a:t>
            </a:r>
            <a:r>
              <a:rPr lang="id-ID" dirty="0">
                <a:solidFill>
                  <a:schemeClr val="tx1"/>
                </a:solidFill>
              </a:rPr>
              <a:t>pidato yang di dalamnya terdapat </a:t>
            </a:r>
            <a:r>
              <a:rPr lang="id-ID" dirty="0" smtClean="0">
                <a:solidFill>
                  <a:schemeClr val="tx1"/>
                </a:solidFill>
              </a:rPr>
              <a:t>kata motivasi : </a:t>
            </a:r>
            <a:r>
              <a:rPr lang="id-ID" dirty="0">
                <a:solidFill>
                  <a:schemeClr val="tx1"/>
                </a:solidFill>
              </a:rPr>
              <a:t>“</a:t>
            </a:r>
            <a:r>
              <a:rPr lang="id-ID" i="1" dirty="0">
                <a:solidFill>
                  <a:schemeClr val="tx1"/>
                </a:solidFill>
              </a:rPr>
              <a:t>Tetap Lapar, Tetap Bodoh</a:t>
            </a:r>
            <a:r>
              <a:rPr lang="id-ID" dirty="0" smtClean="0">
                <a:solidFill>
                  <a:schemeClr val="tx1"/>
                </a:solidFill>
              </a:rPr>
              <a:t>”. </a:t>
            </a: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Selama </a:t>
            </a:r>
            <a:r>
              <a:rPr lang="id-ID" dirty="0">
                <a:solidFill>
                  <a:schemeClr val="tx1"/>
                </a:solidFill>
              </a:rPr>
              <a:t>beberapa bulan ia memutar ulang video pidato tersebut sambil mengumpulkan tekad serta </a:t>
            </a:r>
            <a:endParaRPr lang="id-ID" dirty="0" smtClean="0">
              <a:solidFill>
                <a:schemeClr val="tx1"/>
              </a:solidFill>
            </a:endParaRPr>
          </a:p>
          <a:p>
            <a:pPr algn="l"/>
            <a:r>
              <a:rPr lang="id-ID" dirty="0" smtClean="0">
                <a:solidFill>
                  <a:schemeClr val="tx1"/>
                </a:solidFill>
              </a:rPr>
              <a:t>keberanian </a:t>
            </a:r>
            <a:r>
              <a:rPr lang="id-ID" dirty="0">
                <a:solidFill>
                  <a:schemeClr val="tx1"/>
                </a:solidFill>
              </a:rPr>
              <a:t>untuk memulai usahanya.</a:t>
            </a:r>
          </a:p>
          <a:p>
            <a:endParaRPr lang="id-ID" dirty="0">
              <a:solidFill>
                <a:schemeClr val="tx1"/>
              </a:solidFill>
            </a:endParaRPr>
          </a:p>
          <a:p>
            <a:pPr lvl="0"/>
            <a:endParaRPr lang="en-US" altLang="ko-K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339502"/>
            <a:ext cx="8568952" cy="576064"/>
          </a:xfrm>
          <a:solidFill>
            <a:schemeClr val="accent6"/>
          </a:solidFill>
        </p:spPr>
        <p:txBody>
          <a:bodyPr/>
          <a:lstStyle/>
          <a:p>
            <a:r>
              <a:rPr lang="id-ID" altLang="ko-KR" b="1" dirty="0" smtClean="0">
                <a:solidFill>
                  <a:schemeClr val="tx1"/>
                </a:solidFill>
              </a:rPr>
              <a:t>Karir Forrest Li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2931790"/>
            <a:ext cx="9144000" cy="1872208"/>
          </a:xfrm>
          <a:solidFill>
            <a:schemeClr val="tx1"/>
          </a:solidFill>
        </p:spPr>
        <p:txBody>
          <a:bodyPr/>
          <a:lstStyle/>
          <a:p>
            <a:endParaRPr lang="id-ID" dirty="0" smtClean="0"/>
          </a:p>
          <a:p>
            <a:pPr algn="l"/>
            <a:r>
              <a:rPr lang="id-ID" dirty="0" smtClean="0"/>
              <a:t>Forrest li mengawali karir dengan </a:t>
            </a:r>
            <a:r>
              <a:rPr lang="it-IT" dirty="0" smtClean="0"/>
              <a:t>mendirikan </a:t>
            </a:r>
            <a:r>
              <a:rPr lang="it-IT" dirty="0"/>
              <a:t>GG Game di Singapura</a:t>
            </a:r>
            <a:r>
              <a:rPr lang="it-IT" dirty="0" smtClean="0"/>
              <a:t>.</a:t>
            </a:r>
            <a:r>
              <a:rPr lang="id-ID" dirty="0"/>
              <a:t> Namun GG Games yang ia dirikan tidak </a:t>
            </a:r>
            <a:endParaRPr lang="id-ID" dirty="0" smtClean="0"/>
          </a:p>
          <a:p>
            <a:pPr algn="l"/>
            <a:r>
              <a:rPr lang="id-ID" dirty="0" smtClean="0"/>
              <a:t>berhasil. Pada bulan Mei tahun 2009, Forrest Li bersama dengan David Chen dan Gang Ye mendirikan Garena.</a:t>
            </a:r>
          </a:p>
          <a:p>
            <a:pPr algn="l"/>
            <a:r>
              <a:rPr lang="id-ID" dirty="0" smtClean="0"/>
              <a:t>Garena </a:t>
            </a:r>
            <a:r>
              <a:rPr lang="id-ID" dirty="0"/>
              <a:t>kala itu dikenal sebagai portal game </a:t>
            </a:r>
            <a:r>
              <a:rPr lang="id-ID" dirty="0" smtClean="0"/>
              <a:t>online</a:t>
            </a:r>
            <a:r>
              <a:rPr lang="id-ID" dirty="0"/>
              <a:t>. Pendapatannya lebih banyak dihasilkan dari game-game </a:t>
            </a:r>
            <a:endParaRPr lang="id-ID" dirty="0" smtClean="0"/>
          </a:p>
          <a:p>
            <a:pPr algn="l"/>
            <a:r>
              <a:rPr lang="id-ID" dirty="0" smtClean="0"/>
              <a:t>digital </a:t>
            </a:r>
            <a:r>
              <a:rPr lang="id-ID" dirty="0"/>
              <a:t>seperti League of Legends</a:t>
            </a:r>
            <a:r>
              <a:rPr lang="id-ID" dirty="0"/>
              <a:t>. Namun hasilnya sama seperti GG Games. Forrest Li kemudian menjual </a:t>
            </a:r>
            <a:endParaRPr lang="id-ID" dirty="0" smtClean="0"/>
          </a:p>
          <a:p>
            <a:pPr algn="l"/>
            <a:r>
              <a:rPr lang="id-ID" dirty="0" smtClean="0"/>
              <a:t>Garena </a:t>
            </a:r>
            <a:r>
              <a:rPr lang="id-ID" dirty="0"/>
              <a:t>pada tahun 2010 ke Riot Games dan Tencent yang dimiliki oleh Ma Huateng. Saham terbesar Garena </a:t>
            </a:r>
            <a:endParaRPr lang="id-ID" dirty="0" smtClean="0"/>
          </a:p>
          <a:p>
            <a:pPr algn="l"/>
            <a:r>
              <a:rPr lang="id-ID" dirty="0" smtClean="0"/>
              <a:t>dikuasai </a:t>
            </a:r>
            <a:r>
              <a:rPr lang="id-ID" dirty="0"/>
              <a:t>oleh Tencent </a:t>
            </a:r>
            <a:r>
              <a:rPr lang="id-ID" dirty="0" smtClean="0"/>
              <a:t>Group. Lalu, Forrest li kembali menjadi  CEO  di Garena. kemudian </a:t>
            </a:r>
            <a:r>
              <a:rPr lang="id-ID" dirty="0"/>
              <a:t>berubah nama menjadi Sea Limited. Forrest Li sendiri menjadi pemegang saham perorangan terbesar di Sea Limited.</a:t>
            </a:r>
          </a:p>
          <a:p>
            <a:pPr algn="l"/>
            <a:endParaRPr lang="en-US" altLang="ko-KR" dirty="0"/>
          </a:p>
        </p:txBody>
      </p:sp>
      <p:sp>
        <p:nvSpPr>
          <p:cNvPr id="7" name="Half Frame 6"/>
          <p:cNvSpPr/>
          <p:nvPr/>
        </p:nvSpPr>
        <p:spPr>
          <a:xfrm>
            <a:off x="3801334" y="1015765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4420296" y="1743087"/>
            <a:ext cx="914400" cy="914400"/>
          </a:xfrm>
          <a:prstGeom prst="halfFrame">
            <a:avLst>
              <a:gd name="adj1" fmla="val 8333"/>
              <a:gd name="adj2" fmla="val 83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9" name="그림 개체 틀 8">
            <a:extLst>
              <a:ext uri="{FF2B5EF4-FFF2-40B4-BE49-F238E27FC236}">
                <a16:creationId xmlns="" xmlns:a16="http://schemas.microsoft.com/office/drawing/2014/main" id="{0487D207-951B-4BDF-8705-571F13D5B86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pic>
        <p:nvPicPr>
          <p:cNvPr id="10" name="Picture 9"/>
          <p:cNvPicPr/>
          <p:nvPr/>
        </p:nvPicPr>
        <p:blipFill rotWithShape="1">
          <a:blip r:embed="rId2"/>
          <a:srcRect l="12646" t="27219" r="38269" b="20394"/>
          <a:stretch/>
        </p:blipFill>
        <p:spPr bwMode="auto">
          <a:xfrm>
            <a:off x="2483769" y="971563"/>
            <a:ext cx="4320480" cy="1816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40633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9552" y="3435846"/>
            <a:ext cx="8352928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Forrest </a:t>
            </a:r>
            <a:r>
              <a:rPr lang="id-ID" sz="1200" dirty="0"/>
              <a:t>Li mendirikan Shopee di Singapura bersama </a:t>
            </a:r>
            <a:r>
              <a:rPr lang="id-ID" sz="1200" dirty="0" smtClean="0"/>
              <a:t>dengan </a:t>
            </a:r>
            <a:r>
              <a:rPr lang="id-ID" sz="1200" dirty="0"/>
              <a:t>Chris Feng. </a:t>
            </a:r>
            <a:r>
              <a:rPr lang="id-ID" sz="1200" dirty="0" smtClean="0"/>
              <a:t>Chris </a:t>
            </a:r>
            <a:r>
              <a:rPr lang="id-ID" sz="1200" dirty="0"/>
              <a:t>Feng </a:t>
            </a:r>
            <a:r>
              <a:rPr lang="id-ID" sz="1200" dirty="0" smtClean="0"/>
              <a:t>diberitanggung jawab sebagai </a:t>
            </a:r>
          </a:p>
          <a:p>
            <a:r>
              <a:rPr lang="id-ID" sz="1200" dirty="0" smtClean="0"/>
              <a:t>CEO </a:t>
            </a:r>
            <a:r>
              <a:rPr lang="id-ID" sz="1200" dirty="0"/>
              <a:t>Shopee. </a:t>
            </a:r>
            <a:r>
              <a:rPr lang="id-ID" sz="1200" dirty="0" smtClean="0"/>
              <a:t>Sebelumnya Chris </a:t>
            </a:r>
            <a:r>
              <a:rPr lang="id-ID" sz="1200" dirty="0"/>
              <a:t>Feng pernah bekerja di Rocket </a:t>
            </a:r>
            <a:r>
              <a:rPr lang="id-ID" sz="1200" dirty="0" smtClean="0"/>
              <a:t>Internet dan </a:t>
            </a:r>
            <a:r>
              <a:rPr lang="id-ID" sz="1200" dirty="0"/>
              <a:t>pernah memimpin Zalora serta Lazada </a:t>
            </a:r>
            <a:endParaRPr lang="id-ID" sz="1200" dirty="0" smtClean="0"/>
          </a:p>
          <a:p>
            <a:r>
              <a:rPr lang="id-ID" sz="1200" dirty="0" smtClean="0"/>
              <a:t>untuk </a:t>
            </a:r>
            <a:r>
              <a:rPr lang="id-ID" sz="1200" dirty="0"/>
              <a:t>wilayah Asia Tenggara</a:t>
            </a:r>
            <a:r>
              <a:rPr lang="id-ID" sz="1200" dirty="0" smtClean="0"/>
              <a:t>. </a:t>
            </a:r>
          </a:p>
          <a:p>
            <a:endParaRPr lang="id-ID" sz="1200" dirty="0"/>
          </a:p>
          <a:p>
            <a:r>
              <a:rPr lang="id-ID" sz="1200" dirty="0" smtClean="0"/>
              <a:t>Shopee </a:t>
            </a:r>
            <a:r>
              <a:rPr lang="id-ID" sz="1200" dirty="0"/>
              <a:t>diluncurkan </a:t>
            </a:r>
            <a:r>
              <a:rPr lang="id-ID" sz="1200" dirty="0" smtClean="0"/>
              <a:t>pada </a:t>
            </a:r>
            <a:r>
              <a:rPr lang="id-ID" sz="1200" dirty="0"/>
              <a:t>tahun </a:t>
            </a:r>
            <a:r>
              <a:rPr lang="id-ID" sz="1200" dirty="0" smtClean="0"/>
              <a:t>2015 </a:t>
            </a:r>
            <a:r>
              <a:rPr lang="id-ID" sz="1200" dirty="0"/>
              <a:t>tepatnya di </a:t>
            </a:r>
            <a:r>
              <a:rPr lang="id-ID" sz="1200" dirty="0" smtClean="0"/>
              <a:t>Singapura</a:t>
            </a:r>
            <a:r>
              <a:rPr lang="id-ID" sz="1200" dirty="0"/>
              <a:t>. </a:t>
            </a:r>
            <a:r>
              <a:rPr lang="id-ID" sz="1200" dirty="0" smtClean="0"/>
              <a:t>Sejak </a:t>
            </a:r>
            <a:r>
              <a:rPr lang="id-ID" sz="1200" dirty="0"/>
              <a:t>saat itu, Shopee mulai memperluas </a:t>
            </a:r>
            <a:endParaRPr lang="id-ID" sz="1200" dirty="0" smtClean="0"/>
          </a:p>
          <a:p>
            <a:r>
              <a:rPr lang="id-ID" sz="1200" dirty="0" smtClean="0"/>
              <a:t>jangkauannya </a:t>
            </a:r>
            <a:r>
              <a:rPr lang="id-ID" sz="1200" dirty="0"/>
              <a:t>ke Thailand, Indonesia, </a:t>
            </a:r>
            <a:r>
              <a:rPr lang="id-ID" sz="1200" dirty="0" smtClean="0"/>
              <a:t>Malaysia</a:t>
            </a:r>
            <a:r>
              <a:rPr lang="id-ID" sz="1200" dirty="0"/>
              <a:t>, Vietnam, Filipina, dan Taiwan. </a:t>
            </a:r>
            <a:r>
              <a:rPr lang="id-ID" sz="1200" dirty="0" smtClean="0"/>
              <a:t>Shopee berdiri </a:t>
            </a:r>
            <a:r>
              <a:rPr lang="id-ID" sz="1200" dirty="0"/>
              <a:t>di bawah </a:t>
            </a:r>
            <a:endParaRPr lang="id-ID" sz="1200" dirty="0" smtClean="0"/>
          </a:p>
          <a:p>
            <a:r>
              <a:rPr lang="id-ID" sz="1200" dirty="0" smtClean="0"/>
              <a:t>naungan SEA Limited. Sea limited juga mengembangkan usaha SeaMoney untuk mempermudah dalam pembayaran.</a:t>
            </a:r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6" t="34319" r="26122" b="15958"/>
          <a:stretch/>
        </p:blipFill>
        <p:spPr bwMode="auto">
          <a:xfrm>
            <a:off x="539552" y="1059582"/>
            <a:ext cx="281940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/>
          <p:cNvPicPr/>
          <p:nvPr/>
        </p:nvPicPr>
        <p:blipFill rotWithShape="1">
          <a:blip r:embed="rId3"/>
          <a:srcRect l="55885" t="32869" r="5993" b="28340"/>
          <a:stretch/>
        </p:blipFill>
        <p:spPr bwMode="auto">
          <a:xfrm>
            <a:off x="3563888" y="1059582"/>
            <a:ext cx="2325241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/>
          <a:srcRect l="55554" t="25762" r="5160" b="33966"/>
          <a:stretch/>
        </p:blipFill>
        <p:spPr bwMode="auto">
          <a:xfrm>
            <a:off x="6300192" y="1131590"/>
            <a:ext cx="2247900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8332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07503" y="1701160"/>
            <a:ext cx="3113424" cy="3174845"/>
            <a:chOff x="993726" y="1566850"/>
            <a:chExt cx="2227202" cy="2365286"/>
          </a:xfrm>
        </p:grpSpPr>
        <p:sp>
          <p:nvSpPr>
            <p:cNvPr id="4" name="Rectangle 3"/>
            <p:cNvSpPr/>
            <p:nvPr/>
          </p:nvSpPr>
          <p:spPr>
            <a:xfrm>
              <a:off x="993726" y="2012949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1683824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462033" y="1712458"/>
            <a:ext cx="2227202" cy="3163547"/>
            <a:chOff x="3462033" y="1566850"/>
            <a:chExt cx="2227202" cy="2353988"/>
          </a:xfrm>
        </p:grpSpPr>
        <p:sp>
          <p:nvSpPr>
            <p:cNvPr id="6" name="Rectangle 5"/>
            <p:cNvSpPr/>
            <p:nvPr/>
          </p:nvSpPr>
          <p:spPr>
            <a:xfrm>
              <a:off x="3462033" y="2001651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4148497" y="1566850"/>
              <a:ext cx="847006" cy="84700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930340" y="1712459"/>
            <a:ext cx="2818124" cy="3163546"/>
            <a:chOff x="5930340" y="1566850"/>
            <a:chExt cx="2227202" cy="2342690"/>
          </a:xfrm>
        </p:grpSpPr>
        <p:sp>
          <p:nvSpPr>
            <p:cNvPr id="7" name="Rectangle 6"/>
            <p:cNvSpPr/>
            <p:nvPr/>
          </p:nvSpPr>
          <p:spPr>
            <a:xfrm>
              <a:off x="5930340" y="1990353"/>
              <a:ext cx="2227202" cy="1919187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620438" y="1566850"/>
              <a:ext cx="847006" cy="847006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038349" y="2824470"/>
            <a:ext cx="576064" cy="576064"/>
            <a:chOff x="3038349" y="2678861"/>
            <a:chExt cx="576064" cy="576064"/>
          </a:xfrm>
        </p:grpSpPr>
        <p:sp>
          <p:nvSpPr>
            <p:cNvPr id="13" name="Oval 12"/>
            <p:cNvSpPr/>
            <p:nvPr/>
          </p:nvSpPr>
          <p:spPr>
            <a:xfrm>
              <a:off x="3038349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6" name="Chevron 25"/>
            <p:cNvSpPr/>
            <p:nvPr/>
          </p:nvSpPr>
          <p:spPr>
            <a:xfrm>
              <a:off x="3161802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5535215" y="2824470"/>
            <a:ext cx="576064" cy="576064"/>
            <a:chOff x="5535215" y="2678861"/>
            <a:chExt cx="576064" cy="576064"/>
          </a:xfrm>
        </p:grpSpPr>
        <p:sp>
          <p:nvSpPr>
            <p:cNvPr id="27" name="Oval 26"/>
            <p:cNvSpPr/>
            <p:nvPr/>
          </p:nvSpPr>
          <p:spPr>
            <a:xfrm>
              <a:off x="5535215" y="2678861"/>
              <a:ext cx="576064" cy="57606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29" name="Chevron 28"/>
            <p:cNvSpPr/>
            <p:nvPr/>
          </p:nvSpPr>
          <p:spPr>
            <a:xfrm>
              <a:off x="5689235" y="2786873"/>
              <a:ext cx="360040" cy="360040"/>
            </a:xfrm>
            <a:prstGeom prst="chevron">
              <a:avLst/>
            </a:prstGeom>
            <a:solidFill>
              <a:srgbClr val="44434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1" name="Text Placeholder 30"/>
          <p:cNvSpPr>
            <a:spLocks noGrp="1"/>
          </p:cNvSpPr>
          <p:nvPr>
            <p:ph type="body" sz="quarter" idx="10"/>
          </p:nvPr>
        </p:nvSpPr>
        <p:spPr>
          <a:xfrm>
            <a:off x="3634" y="195486"/>
            <a:ext cx="9144000" cy="576064"/>
          </a:xfrm>
        </p:spPr>
        <p:txBody>
          <a:bodyPr/>
          <a:lstStyle/>
          <a:p>
            <a:endParaRPr lang="id-ID" sz="3000" dirty="0"/>
          </a:p>
          <a:p>
            <a:r>
              <a:rPr lang="id-ID" sz="2800" dirty="0" smtClean="0"/>
              <a:t>Pendapatan Yang Dihasilkan </a:t>
            </a:r>
          </a:p>
          <a:p>
            <a:r>
              <a:rPr lang="id-ID" sz="2800" dirty="0" smtClean="0"/>
              <a:t>Garena, Shopee, dan </a:t>
            </a:r>
          </a:p>
          <a:p>
            <a:r>
              <a:rPr lang="id-ID" sz="2800" dirty="0" smtClean="0"/>
              <a:t>SeaMoney</a:t>
            </a:r>
            <a:endParaRPr lang="id-ID" sz="2800" dirty="0"/>
          </a:p>
        </p:txBody>
      </p:sp>
      <p:sp>
        <p:nvSpPr>
          <p:cNvPr id="33" name="Rectangle 32"/>
          <p:cNvSpPr/>
          <p:nvPr/>
        </p:nvSpPr>
        <p:spPr>
          <a:xfrm>
            <a:off x="179511" y="2850757"/>
            <a:ext cx="2777275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id-ID" sz="1200" dirty="0" smtClean="0"/>
              <a:t>Garena </a:t>
            </a:r>
            <a:r>
              <a:rPr lang="id-ID" sz="1200" dirty="0"/>
              <a:t>mendapatkan kenaikan </a:t>
            </a:r>
            <a:endParaRPr lang="id-ID" sz="1200" dirty="0" smtClean="0"/>
          </a:p>
          <a:p>
            <a:pPr fontAlgn="base"/>
            <a:r>
              <a:rPr lang="id-ID" sz="1200" dirty="0" smtClean="0"/>
              <a:t>keuntungan  </a:t>
            </a:r>
            <a:r>
              <a:rPr lang="id-ID" sz="1200" dirty="0"/>
              <a:t>dari pengguna aktif. </a:t>
            </a:r>
            <a:endParaRPr lang="id-ID" sz="1200" dirty="0" smtClean="0"/>
          </a:p>
          <a:p>
            <a:pPr fontAlgn="base"/>
            <a:r>
              <a:rPr lang="id-ID" sz="1200" dirty="0" smtClean="0"/>
              <a:t>Keuntungan </a:t>
            </a:r>
            <a:r>
              <a:rPr lang="id-ID" sz="1200" dirty="0"/>
              <a:t>yang didapat  menjadi </a:t>
            </a:r>
            <a:endParaRPr lang="id-ID" sz="1200" dirty="0" smtClean="0"/>
          </a:p>
          <a:p>
            <a:pPr fontAlgn="base"/>
            <a:r>
              <a:rPr lang="id-ID" sz="1200" dirty="0" smtClean="0"/>
              <a:t>500.000 </a:t>
            </a:r>
            <a:r>
              <a:rPr lang="id-ID" sz="1200" dirty="0"/>
              <a:t>di kuartal II  yang berasal dari </a:t>
            </a:r>
            <a:endParaRPr lang="id-ID" sz="1200" dirty="0" smtClean="0"/>
          </a:p>
          <a:p>
            <a:pPr fontAlgn="base"/>
            <a:r>
              <a:rPr lang="id-ID" sz="1200" dirty="0" smtClean="0"/>
              <a:t>game </a:t>
            </a:r>
            <a:r>
              <a:rPr lang="id-ID" sz="1200" dirty="0"/>
              <a:t>Free Fire. Free Fire, </a:t>
            </a:r>
            <a:endParaRPr lang="id-ID" sz="1200" dirty="0" smtClean="0"/>
          </a:p>
          <a:p>
            <a:pPr fontAlgn="base"/>
            <a:r>
              <a:rPr lang="id-ID" sz="1200" dirty="0" smtClean="0"/>
              <a:t>menurut </a:t>
            </a:r>
            <a:r>
              <a:rPr lang="id-ID" sz="1200" dirty="0"/>
              <a:t>aplikasi peneliti Annie, </a:t>
            </a:r>
            <a:endParaRPr lang="id-ID" sz="1200" dirty="0" smtClean="0"/>
          </a:p>
          <a:p>
            <a:pPr fontAlgn="base"/>
            <a:r>
              <a:rPr lang="id-ID" sz="1200" dirty="0" smtClean="0"/>
              <a:t>menjadi </a:t>
            </a:r>
            <a:r>
              <a:rPr lang="id-ID" sz="1200" dirty="0"/>
              <a:t>game paling banyak </a:t>
            </a:r>
            <a:endParaRPr lang="id-ID" sz="1200" dirty="0" smtClean="0"/>
          </a:p>
          <a:p>
            <a:pPr fontAlgn="base"/>
            <a:r>
              <a:rPr lang="id-ID" sz="1200" dirty="0" smtClean="0"/>
              <a:t>diunduh </a:t>
            </a:r>
            <a:r>
              <a:rPr lang="id-ID" sz="1200" dirty="0"/>
              <a:t>nomor 3 di dunia.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687323" y="2824470"/>
            <a:ext cx="1769353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id-ID" sz="1200" dirty="0"/>
              <a:t>Shopee juga </a:t>
            </a:r>
            <a:endParaRPr lang="id-ID" sz="1200" dirty="0" smtClean="0"/>
          </a:p>
          <a:p>
            <a:pPr fontAlgn="base"/>
            <a:r>
              <a:rPr lang="id-ID" sz="1200" dirty="0" smtClean="0"/>
              <a:t>mengalami </a:t>
            </a:r>
            <a:r>
              <a:rPr lang="id-ID" sz="1200" dirty="0"/>
              <a:t>kenaikan </a:t>
            </a:r>
            <a:endParaRPr lang="id-ID" sz="1200" dirty="0" smtClean="0"/>
          </a:p>
          <a:p>
            <a:pPr fontAlgn="base"/>
            <a:r>
              <a:rPr lang="id-ID" sz="1200" dirty="0" smtClean="0"/>
              <a:t>kinerja selama </a:t>
            </a:r>
          </a:p>
          <a:p>
            <a:pPr fontAlgn="base"/>
            <a:r>
              <a:rPr lang="id-ID" sz="1200" dirty="0" smtClean="0"/>
              <a:t>pandemi.Di </a:t>
            </a:r>
            <a:r>
              <a:rPr lang="id-ID" sz="1200" dirty="0"/>
              <a:t>kuartal II, </a:t>
            </a:r>
            <a:endParaRPr lang="id-ID" sz="1200" dirty="0" smtClean="0"/>
          </a:p>
          <a:p>
            <a:pPr fontAlgn="base"/>
            <a:r>
              <a:rPr lang="id-ID" sz="1200" dirty="0" smtClean="0"/>
              <a:t>Shopee </a:t>
            </a:r>
            <a:r>
              <a:rPr lang="id-ID" sz="1200" dirty="0"/>
              <a:t>mencatatkan </a:t>
            </a:r>
            <a:endParaRPr lang="id-ID" sz="1200" dirty="0" smtClean="0"/>
          </a:p>
          <a:p>
            <a:pPr fontAlgn="base"/>
            <a:r>
              <a:rPr lang="id-ID" sz="1200" dirty="0" smtClean="0"/>
              <a:t>total </a:t>
            </a:r>
            <a:r>
              <a:rPr lang="id-ID" sz="1200" dirty="0"/>
              <a:t>pesanan </a:t>
            </a:r>
            <a:endParaRPr lang="id-ID" sz="1200" dirty="0" smtClean="0"/>
          </a:p>
          <a:p>
            <a:pPr fontAlgn="base"/>
            <a:r>
              <a:rPr lang="id-ID" sz="1200" dirty="0" smtClean="0"/>
              <a:t>mencapai </a:t>
            </a:r>
            <a:r>
              <a:rPr lang="id-ID" sz="1200" dirty="0"/>
              <a:t>616 juta atau meningkat 150 persen di periode yang sama </a:t>
            </a:r>
            <a:endParaRPr lang="id-ID" sz="1200" dirty="0" smtClean="0"/>
          </a:p>
          <a:p>
            <a:pPr fontAlgn="base"/>
            <a:r>
              <a:rPr lang="id-ID" sz="1200" dirty="0" smtClean="0"/>
              <a:t>tahun </a:t>
            </a:r>
            <a:r>
              <a:rPr lang="id-ID" sz="1200" dirty="0"/>
              <a:t>lalu.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049275" y="2797559"/>
            <a:ext cx="2643230" cy="193899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base"/>
            <a:r>
              <a:rPr lang="id-ID" sz="1200" dirty="0"/>
              <a:t>SeaMoney mencatatkan </a:t>
            </a:r>
            <a:endParaRPr lang="id-ID" sz="1200" dirty="0" smtClean="0"/>
          </a:p>
          <a:p>
            <a:pPr fontAlgn="base"/>
            <a:r>
              <a:rPr lang="id-ID" sz="1200" dirty="0" smtClean="0"/>
              <a:t>pendapatan </a:t>
            </a:r>
            <a:r>
              <a:rPr lang="id-ID" sz="1200" dirty="0"/>
              <a:t>USD 12 juta atau 1 </a:t>
            </a:r>
            <a:endParaRPr lang="id-ID" sz="1200" dirty="0" smtClean="0"/>
          </a:p>
          <a:p>
            <a:pPr fontAlgn="base"/>
            <a:r>
              <a:rPr lang="id-ID" sz="1200" dirty="0" smtClean="0"/>
              <a:t>persen </a:t>
            </a:r>
            <a:r>
              <a:rPr lang="id-ID" sz="1200" dirty="0"/>
              <a:t>dari total pendapatan </a:t>
            </a:r>
            <a:endParaRPr lang="id-ID" sz="1200" dirty="0" smtClean="0"/>
          </a:p>
          <a:p>
            <a:pPr fontAlgn="base"/>
            <a:r>
              <a:rPr lang="id-ID" sz="1200" dirty="0" smtClean="0"/>
              <a:t>perusahaan</a:t>
            </a:r>
            <a:r>
              <a:rPr lang="id-ID" sz="1200" dirty="0"/>
              <a:t>. Fungsi SeaMoney </a:t>
            </a:r>
            <a:endParaRPr lang="id-ID" sz="1200" dirty="0" smtClean="0"/>
          </a:p>
          <a:p>
            <a:pPr fontAlgn="base"/>
            <a:r>
              <a:rPr lang="id-ID" sz="1200" dirty="0" smtClean="0"/>
              <a:t>adalah </a:t>
            </a:r>
            <a:r>
              <a:rPr lang="id-ID" sz="1200" dirty="0"/>
              <a:t>membantu bisnis Shopee </a:t>
            </a:r>
            <a:endParaRPr lang="id-ID" sz="1200" dirty="0" smtClean="0"/>
          </a:p>
          <a:p>
            <a:pPr fontAlgn="base"/>
            <a:r>
              <a:rPr lang="id-ID" sz="1200" dirty="0" smtClean="0"/>
              <a:t>dalam </a:t>
            </a:r>
            <a:r>
              <a:rPr lang="id-ID" sz="1200" dirty="0"/>
              <a:t>hal pembayaran digital. 45 </a:t>
            </a:r>
            <a:endParaRPr lang="id-ID" sz="1200" dirty="0" smtClean="0"/>
          </a:p>
          <a:p>
            <a:pPr fontAlgn="base"/>
            <a:r>
              <a:rPr lang="id-ID" sz="1200" dirty="0" smtClean="0"/>
              <a:t>persen </a:t>
            </a:r>
            <a:r>
              <a:rPr lang="id-ID" sz="1200" dirty="0"/>
              <a:t>pemesanan Shopee di </a:t>
            </a:r>
            <a:endParaRPr lang="id-ID" sz="1200" dirty="0" smtClean="0"/>
          </a:p>
          <a:p>
            <a:pPr fontAlgn="base"/>
            <a:r>
              <a:rPr lang="id-ID" sz="1200" dirty="0" smtClean="0"/>
              <a:t>Indonesia </a:t>
            </a:r>
            <a:r>
              <a:rPr lang="id-ID" sz="1200" dirty="0"/>
              <a:t>menggunakan layanan </a:t>
            </a:r>
            <a:endParaRPr lang="id-ID" sz="1200" dirty="0" smtClean="0"/>
          </a:p>
          <a:p>
            <a:pPr fontAlgn="base"/>
            <a:r>
              <a:rPr lang="id-ID" sz="1200" dirty="0" smtClean="0"/>
              <a:t>SeaMoney </a:t>
            </a:r>
            <a:r>
              <a:rPr lang="id-ID" sz="1200" dirty="0"/>
              <a:t>untuk sistem </a:t>
            </a:r>
            <a:endParaRPr lang="id-ID" sz="1200" dirty="0" smtClean="0"/>
          </a:p>
          <a:p>
            <a:pPr fontAlgn="base"/>
            <a:r>
              <a:rPr lang="id-ID" sz="1200" dirty="0" smtClean="0"/>
              <a:t>pembayarannya</a:t>
            </a:r>
            <a:r>
              <a:rPr lang="id-ID" sz="1200" dirty="0"/>
              <a:t>.</a:t>
            </a:r>
          </a:p>
        </p:txBody>
      </p:sp>
      <p:pic>
        <p:nvPicPr>
          <p:cNvPr id="36" name="Picture 35"/>
          <p:cNvPicPr/>
          <p:nvPr/>
        </p:nvPicPr>
        <p:blipFill rotWithShape="1">
          <a:blip r:embed="rId2"/>
          <a:srcRect l="63037" t="25174" r="9491" b="33362"/>
          <a:stretch/>
        </p:blipFill>
        <p:spPr bwMode="auto">
          <a:xfrm>
            <a:off x="1072196" y="1701161"/>
            <a:ext cx="1184037" cy="1155088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/>
          <p:cNvPicPr/>
          <p:nvPr/>
        </p:nvPicPr>
        <p:blipFill rotWithShape="1">
          <a:blip r:embed="rId3"/>
          <a:srcRect l="56550" t="28132" r="6992" b="38702"/>
          <a:stretch/>
        </p:blipFill>
        <p:spPr bwMode="auto">
          <a:xfrm>
            <a:off x="3977880" y="1701160"/>
            <a:ext cx="1188237" cy="1155088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/>
          <p:cNvPicPr/>
          <p:nvPr/>
        </p:nvPicPr>
        <p:blipFill rotWithShape="1">
          <a:blip r:embed="rId4"/>
          <a:srcRect l="67528" t="19846" r="18984" b="55272"/>
          <a:stretch/>
        </p:blipFill>
        <p:spPr bwMode="auto">
          <a:xfrm>
            <a:off x="6803535" y="1701160"/>
            <a:ext cx="1071734" cy="1155089"/>
          </a:xfrm>
          <a:prstGeom prst="ellipse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23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518719" y="3420197"/>
            <a:ext cx="713021" cy="71302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50440" y="2779949"/>
            <a:ext cx="713021" cy="713021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82162" y="2139702"/>
            <a:ext cx="713021" cy="713021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7504" y="1052230"/>
            <a:ext cx="6264696" cy="3231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id-ID" sz="1200" dirty="0"/>
              <a:t>Pada usia 41, Forrest Li berhasil menjadi orang kaya baru di Singapura, ia menjadi orang terkaya kedua dari industri game online setelah Tim Sweeney yang mendirikan game </a:t>
            </a:r>
            <a:endParaRPr lang="id-ID" sz="1200" dirty="0" smtClean="0"/>
          </a:p>
          <a:p>
            <a:pPr fontAlgn="base"/>
            <a:r>
              <a:rPr lang="id-ID" sz="1200" dirty="0" smtClean="0"/>
              <a:t>Fornite. Forrest Li juga berhasil </a:t>
            </a:r>
            <a:r>
              <a:rPr lang="id-ID" sz="1200" dirty="0"/>
              <a:t>masuk ke daftar Bloomberg Billionaires berkat 13,8% </a:t>
            </a:r>
            <a:endParaRPr lang="id-ID" sz="1200" dirty="0" smtClean="0"/>
          </a:p>
          <a:p>
            <a:pPr fontAlgn="base"/>
            <a:r>
              <a:rPr lang="id-ID" sz="1200" dirty="0" smtClean="0"/>
              <a:t>saham </a:t>
            </a:r>
            <a:r>
              <a:rPr lang="id-ID" sz="1200" dirty="0"/>
              <a:t>di perusahaan yang bernilai sekitar 1 milyar dollar AS. Forrest Li sendiri memiliki </a:t>
            </a:r>
            <a:endParaRPr lang="id-ID" sz="1200" dirty="0" smtClean="0"/>
          </a:p>
          <a:p>
            <a:pPr fontAlgn="base"/>
            <a:r>
              <a:rPr lang="id-ID" sz="1200" dirty="0" smtClean="0"/>
              <a:t>jumlah </a:t>
            </a:r>
            <a:r>
              <a:rPr lang="id-ID" sz="1200" dirty="0"/>
              <a:t>saham di SEA Limited sebanyak 20% (TechCrunch, 2018</a:t>
            </a:r>
            <a:r>
              <a:rPr lang="id-ID" sz="1200" dirty="0" smtClean="0"/>
              <a:t>).</a:t>
            </a:r>
          </a:p>
          <a:p>
            <a:pPr fontAlgn="base"/>
            <a:endParaRPr lang="id-ID" sz="1200" dirty="0"/>
          </a:p>
          <a:p>
            <a:pPr fontAlgn="base"/>
            <a:r>
              <a:rPr lang="id-ID" sz="1200" dirty="0"/>
              <a:t>Pada tahun 2018, Forrest Li masuk dalam jajaran 50 orang terkaya di Singapura. </a:t>
            </a:r>
            <a:endParaRPr lang="id-ID" sz="1200" dirty="0" smtClean="0"/>
          </a:p>
          <a:p>
            <a:pPr fontAlgn="base"/>
            <a:r>
              <a:rPr lang="id-ID" sz="1200" dirty="0" smtClean="0"/>
              <a:t>Kekayaan </a:t>
            </a:r>
            <a:r>
              <a:rPr lang="id-ID" sz="1200" dirty="0"/>
              <a:t>bersih Forrest Li tahun </a:t>
            </a:r>
            <a:r>
              <a:rPr lang="id-ID" sz="1200" dirty="0" smtClean="0"/>
              <a:t>2019 </a:t>
            </a:r>
            <a:r>
              <a:rPr lang="id-ID" sz="1200" dirty="0"/>
              <a:t>mencapai hingga 10,3 triliun rupiah. </a:t>
            </a:r>
          </a:p>
          <a:p>
            <a:pPr fontAlgn="base"/>
            <a:r>
              <a:rPr lang="id-ID" sz="1200" dirty="0"/>
              <a:t>Pada tahun 2020, majalah Bloomberg mencatat kekayaan bersih Forrest Li sejumlah 9.5 Milyar Dollar AS atau sekitar 134.4 trilyun rupiah. Dengan jumlah kekayaannya tersebut, </a:t>
            </a:r>
            <a:endParaRPr lang="id-ID" sz="1200" dirty="0" smtClean="0"/>
          </a:p>
          <a:p>
            <a:pPr fontAlgn="base"/>
            <a:r>
              <a:rPr lang="id-ID" sz="1200" dirty="0" smtClean="0"/>
              <a:t>Forrest </a:t>
            </a:r>
            <a:r>
              <a:rPr lang="id-ID" sz="1200" dirty="0"/>
              <a:t>Li berada dalam urutan ketujuh dalam daftar 50 orang terkaya di Singapura.</a:t>
            </a:r>
          </a:p>
          <a:p>
            <a:pPr fontAlgn="base"/>
            <a:r>
              <a:rPr lang="id-ID" sz="1200" dirty="0"/>
              <a:t>Forrest Li masuk sebagai salah satu dari 21 orang berpengaruh dalam bidang teknologi. </a:t>
            </a:r>
            <a:endParaRPr lang="id-ID" sz="1200" dirty="0" smtClean="0"/>
          </a:p>
          <a:p>
            <a:pPr fontAlgn="base"/>
            <a:r>
              <a:rPr lang="id-ID" sz="1200" dirty="0" smtClean="0"/>
              <a:t>Selain </a:t>
            </a:r>
            <a:r>
              <a:rPr lang="id-ID" sz="1200" dirty="0"/>
              <a:t>itu, Li juga dianugerahi penghargaan Ernst &amp; Young Entrepreneur of the Year di </a:t>
            </a:r>
            <a:endParaRPr lang="id-ID" sz="1200" dirty="0" smtClean="0"/>
          </a:p>
          <a:p>
            <a:pPr fontAlgn="base"/>
            <a:r>
              <a:rPr lang="id-ID" sz="1200" dirty="0" smtClean="0"/>
              <a:t>Singapura </a:t>
            </a:r>
            <a:r>
              <a:rPr lang="id-ID" sz="1200" dirty="0"/>
              <a:t>untuk kategori Internet and mobile pada tahun 2015</a:t>
            </a:r>
            <a:r>
              <a:rPr lang="id-ID" sz="1200" dirty="0" smtClean="0"/>
              <a:t>.</a:t>
            </a:r>
          </a:p>
          <a:p>
            <a:pPr fontAlgn="base"/>
            <a:endParaRPr lang="id-ID" sz="1200" dirty="0"/>
          </a:p>
          <a:p>
            <a:pPr fontAlgn="base"/>
            <a:endParaRPr lang="id-ID" sz="1200" dirty="0"/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3528" y="339502"/>
            <a:ext cx="8568952" cy="576064"/>
          </a:xfrm>
          <a:solidFill>
            <a:schemeClr val="accent6"/>
          </a:solidFill>
        </p:spPr>
        <p:txBody>
          <a:bodyPr/>
          <a:lstStyle/>
          <a:p>
            <a:r>
              <a:rPr lang="id-ID" altLang="ko-KR" b="1" dirty="0" smtClean="0">
                <a:solidFill>
                  <a:schemeClr val="tx1"/>
                </a:solidFill>
              </a:rPr>
              <a:t>Pencapaian </a:t>
            </a:r>
            <a:r>
              <a:rPr lang="id-ID" altLang="ko-KR" b="1" dirty="0" smtClean="0">
                <a:solidFill>
                  <a:schemeClr val="tx1"/>
                </a:solidFill>
              </a:rPr>
              <a:t>Forrest Li</a:t>
            </a:r>
            <a:endParaRPr lang="ko-KR" altLang="en-US" b="1" dirty="0">
              <a:solidFill>
                <a:schemeClr val="tx1"/>
              </a:solidFill>
            </a:endParaRPr>
          </a:p>
        </p:txBody>
      </p:sp>
      <p:pic>
        <p:nvPicPr>
          <p:cNvPr id="25" name="Picture 24"/>
          <p:cNvPicPr/>
          <p:nvPr/>
        </p:nvPicPr>
        <p:blipFill rotWithShape="1">
          <a:blip r:embed="rId2"/>
          <a:srcRect l="53557" t="24577" r="4162" b="34265"/>
          <a:stretch/>
        </p:blipFill>
        <p:spPr bwMode="auto">
          <a:xfrm>
            <a:off x="6431530" y="1052230"/>
            <a:ext cx="2604966" cy="35409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80336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3587482"/>
            <a:ext cx="9144000" cy="1072500"/>
          </a:xfrm>
        </p:spPr>
        <p:txBody>
          <a:bodyPr/>
          <a:lstStyle/>
          <a:p>
            <a:r>
              <a:rPr lang="en-US" altLang="ko-KR" sz="5000" dirty="0"/>
              <a:t>Thank you</a:t>
            </a:r>
            <a:endParaRPr lang="ko-KR" altLang="en-US" sz="5000" dirty="0"/>
          </a:p>
        </p:txBody>
      </p:sp>
    </p:spTree>
    <p:extLst>
      <p:ext uri="{BB962C8B-B14F-4D97-AF65-F5344CB8AC3E}">
        <p14:creationId xmlns:p14="http://schemas.microsoft.com/office/powerpoint/2010/main" val="6145590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44342"/>
      </a:accent1>
      <a:accent2>
        <a:srgbClr val="FFC000"/>
      </a:accent2>
      <a:accent3>
        <a:srgbClr val="444342"/>
      </a:accent3>
      <a:accent4>
        <a:srgbClr val="FFC000"/>
      </a:accent4>
      <a:accent5>
        <a:srgbClr val="444342"/>
      </a:accent5>
      <a:accent6>
        <a:srgbClr val="FFC000"/>
      </a:accent6>
      <a:hlink>
        <a:srgbClr val="FFFFFF"/>
      </a:hlink>
      <a:folHlink>
        <a:srgbClr val="FFFFF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540</Words>
  <Application>Microsoft Office PowerPoint</Application>
  <PresentationFormat>On-screen Show (16:9)</PresentationFormat>
  <Paragraphs>96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ASUS PC</cp:lastModifiedBy>
  <cp:revision>97</cp:revision>
  <dcterms:created xsi:type="dcterms:W3CDTF">2016-12-05T23:26:54Z</dcterms:created>
  <dcterms:modified xsi:type="dcterms:W3CDTF">2022-04-11T16:20:14Z</dcterms:modified>
</cp:coreProperties>
</file>