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1" r:id="rId5"/>
    <p:sldId id="260" r:id="rId6"/>
    <p:sldId id="266" r:id="rId7"/>
    <p:sldId id="263" r:id="rId8"/>
    <p:sldId id="262" r:id="rId9"/>
    <p:sldId id="264" r:id="rId10"/>
    <p:sldId id="265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Bahnschrift SemiBold" panose="020B0502040204020203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pperplate Gothic Bold" panose="020E0705020206020404" pitchFamily="34" charset="0"/>
      <p:regular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B9D"/>
    <a:srgbClr val="CC00CC"/>
    <a:srgbClr val="990099"/>
    <a:srgbClr val="FF66FF"/>
    <a:srgbClr val="FFFFFF"/>
    <a:srgbClr val="2F6C5F"/>
    <a:srgbClr val="140724"/>
    <a:srgbClr val="2E1151"/>
    <a:srgbClr val="5569B9"/>
    <a:srgbClr val="34F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5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76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7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76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7F25A8C7-CC1A-4A08-9B4B-31F43B054C7F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7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7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7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77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591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10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15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615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1048717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19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04872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 dirty="0"/>
          </a:p>
        </p:txBody>
      </p:sp>
      <p:sp>
        <p:nvSpPr>
          <p:cNvPr id="104872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5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54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2097155" name="图片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8750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ransition advClick="0"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8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2022/4/11</a:t>
            </a:fld>
            <a:endParaRPr lang="zh-CN" altLang="en-US" dirty="0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3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36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6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57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5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5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8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39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4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4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4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04872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2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2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4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6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104876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04876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2022/4/11</a:t>
            </a:fld>
            <a:endParaRPr lang="zh-CN" altLang="en-US" dirty="0"/>
          </a:p>
        </p:txBody>
      </p:sp>
      <p:sp>
        <p:nvSpPr>
          <p:cNvPr id="104876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6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2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2022/4/11</a:t>
            </a:fld>
            <a:endParaRPr lang="zh-CN" altLang="en-US"/>
          </a:p>
        </p:txBody>
      </p:sp>
      <p:sp>
        <p:nvSpPr>
          <p:cNvPr id="10487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D997B5FA-0921-464F-AAE1-844C04324D75}" type="datetimeFigureOut">
              <a:rPr lang="zh-CN" altLang="en-US" smtClean="0"/>
              <a:t>2022/4/11</a:t>
            </a:fld>
            <a:endParaRPr lang="zh-CN" altLang="en-US" dirty="0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1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9.jpeg"/><Relationship Id="rId2" Type="http://schemas.openxmlformats.org/officeDocument/2006/relationships/tags" Target="../tags/tag6.xml"/><Relationship Id="rId16" Type="http://schemas.openxmlformats.org/officeDocument/2006/relationships/image" Target="../media/image8.jpe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14.jpe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3.jpe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12.jpe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image" Target="../media/image20.jpe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11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63.xml"/><Relationship Id="rId7" Type="http://schemas.openxmlformats.org/officeDocument/2006/relationships/image" Target="../media/image22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29"/>
          <p:cNvGrpSpPr/>
          <p:nvPr/>
        </p:nvGrpSpPr>
        <p:grpSpPr>
          <a:xfrm>
            <a:off x="3804603" y="1251585"/>
            <a:ext cx="6509385" cy="2374900"/>
            <a:chOff x="5993" y="1903"/>
            <a:chExt cx="10251" cy="3740"/>
          </a:xfrm>
        </p:grpSpPr>
        <p:sp>
          <p:nvSpPr>
            <p:cNvPr id="1048587" name="_3"/>
            <p:cNvSpPr/>
            <p:nvPr/>
          </p:nvSpPr>
          <p:spPr>
            <a:xfrm>
              <a:off x="5993" y="1903"/>
              <a:ext cx="10251" cy="30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dirty="0" err="1">
                  <a:solidFill>
                    <a:srgbClr val="990099"/>
                  </a:solidFill>
                  <a:latin typeface="Copperplate Gothic Bold" panose="020E0705020206020404" pitchFamily="34" charset="0"/>
                  <a:ea typeface="Arial" panose="020B0604020202020204" pitchFamily="34" charset="0"/>
                </a:rPr>
                <a:t>Biografi</a:t>
              </a:r>
              <a:r>
                <a:rPr lang="en-US" altLang="zh-CN" sz="4000" dirty="0">
                  <a:solidFill>
                    <a:srgbClr val="990099"/>
                  </a:solidFill>
                  <a:latin typeface="Copperplate Gothic Bold" panose="020E0705020206020404" pitchFamily="34" charset="0"/>
                  <a:ea typeface="Arial" panose="020B0604020202020204" pitchFamily="34" charset="0"/>
                </a:rPr>
                <a:t> Elisa </a:t>
              </a:r>
              <a:r>
                <a:rPr lang="en-US" altLang="zh-CN" sz="4000" dirty="0" err="1">
                  <a:solidFill>
                    <a:srgbClr val="990099"/>
                  </a:solidFill>
                  <a:latin typeface="Copperplate Gothic Bold" panose="020E0705020206020404" pitchFamily="34" charset="0"/>
                  <a:ea typeface="Arial" panose="020B0604020202020204" pitchFamily="34" charset="0"/>
                </a:rPr>
                <a:t>Suteja</a:t>
              </a:r>
              <a:r>
                <a:rPr lang="en-US" altLang="zh-CN" sz="4000" dirty="0">
                  <a:solidFill>
                    <a:srgbClr val="990099"/>
                  </a:solidFill>
                  <a:latin typeface="Copperplate Gothic Bold" panose="020E0705020206020404" pitchFamily="34" charset="0"/>
                  <a:ea typeface="Arial" panose="020B0604020202020204" pitchFamily="34" charset="0"/>
                </a:rPr>
                <a:t> Co-Founder start-up Fore Coffee</a:t>
              </a:r>
            </a:p>
          </p:txBody>
        </p:sp>
        <p:sp>
          <p:nvSpPr>
            <p:cNvPr id="1048588" name="TextBox 36"/>
            <p:cNvSpPr txBox="1"/>
            <p:nvPr/>
          </p:nvSpPr>
          <p:spPr>
            <a:xfrm>
              <a:off x="6310" y="4860"/>
              <a:ext cx="9616" cy="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450"/>
                </a:spcAft>
              </a:pPr>
              <a:r>
                <a:rPr lang="en-US" altLang="zh-CN" sz="2000" dirty="0" err="1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Praktikum</a:t>
              </a:r>
              <a:r>
                <a:rPr lang="en-US" altLang="zh-CN" sz="2000" dirty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en-US" altLang="zh-CN" sz="2000" dirty="0" err="1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Kewirausahaan</a:t>
              </a:r>
              <a:endParaRPr lang="en-US" altLang="zh-CN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" name="TextBox 36">
            <a:extLst>
              <a:ext uri="{FF2B5EF4-FFF2-40B4-BE49-F238E27FC236}">
                <a16:creationId xmlns:a16="http://schemas.microsoft.com/office/drawing/2014/main" id="{F35BDDBE-EBC2-4315-87D1-D85A0D285A7F}"/>
              </a:ext>
            </a:extLst>
          </p:cNvPr>
          <p:cNvSpPr txBox="1"/>
          <p:nvPr/>
        </p:nvSpPr>
        <p:spPr>
          <a:xfrm>
            <a:off x="1942783" y="5007631"/>
            <a:ext cx="61061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450"/>
              </a:spcAft>
            </a:pPr>
            <a:r>
              <a:rPr lang="en-US" altLang="zh-CN" sz="32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hnschrift SemiBold" panose="020B0502040204020203" pitchFamily="34" charset="0"/>
                <a:ea typeface="Arial" panose="020B0604020202020204" pitchFamily="34" charset="0"/>
              </a:rPr>
              <a:t>Widia Putri Rahayu 1914121004</a:t>
            </a:r>
          </a:p>
        </p:txBody>
      </p:sp>
      <p:pic>
        <p:nvPicPr>
          <p:cNvPr id="1026" name="Picture 2" descr="Dapatkan Kuncie Sukses dari Elisa Suteja hanya di sini!">
            <a:extLst>
              <a:ext uri="{FF2B5EF4-FFF2-40B4-BE49-F238E27FC236}">
                <a16:creationId xmlns:a16="http://schemas.microsoft.com/office/drawing/2014/main" id="{AC668B73-000E-40B0-AE53-AEA3F974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664" y="-79907"/>
            <a:ext cx="4624893" cy="41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_3"/>
          <p:cNvSpPr/>
          <p:nvPr/>
        </p:nvSpPr>
        <p:spPr>
          <a:xfrm>
            <a:off x="2831147" y="2716716"/>
            <a:ext cx="6529705" cy="10147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PA-组合 4"/>
          <p:cNvGrpSpPr/>
          <p:nvPr>
            <p:custDataLst>
              <p:tags r:id="rId2"/>
            </p:custDataLst>
          </p:nvPr>
        </p:nvGrpSpPr>
        <p:grpSpPr>
          <a:xfrm>
            <a:off x="5238115" y="1717993"/>
            <a:ext cx="6219825" cy="3607435"/>
            <a:chOff x="7275" y="2613"/>
            <a:chExt cx="9795" cy="5681"/>
          </a:xfrm>
        </p:grpSpPr>
        <p:sp>
          <p:nvSpPr>
            <p:cNvPr id="1048593" name="PA-六边形 15"/>
            <p:cNvSpPr/>
            <p:nvPr>
              <p:custDataLst>
                <p:tags r:id="rId3"/>
              </p:custDataLst>
            </p:nvPr>
          </p:nvSpPr>
          <p:spPr>
            <a:xfrm rot="5400000">
              <a:off x="7274" y="3976"/>
              <a:ext cx="1158" cy="1030"/>
            </a:xfrm>
            <a:prstGeom prst="hexagon">
              <a:avLst/>
            </a:prstGeom>
            <a:solidFill>
              <a:srgbClr val="6F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594" name="PA-六边形 16"/>
            <p:cNvSpPr/>
            <p:nvPr>
              <p:custDataLst>
                <p:tags r:id="rId4"/>
              </p:custDataLst>
            </p:nvPr>
          </p:nvSpPr>
          <p:spPr>
            <a:xfrm rot="5400000">
              <a:off x="7274" y="5588"/>
              <a:ext cx="1158" cy="1030"/>
            </a:xfrm>
            <a:prstGeom prst="hexagon">
              <a:avLst/>
            </a:prstGeom>
            <a:solidFill>
              <a:srgbClr val="6F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595" name="PA-六边形 17"/>
            <p:cNvSpPr/>
            <p:nvPr>
              <p:custDataLst>
                <p:tags r:id="rId5"/>
              </p:custDataLst>
            </p:nvPr>
          </p:nvSpPr>
          <p:spPr>
            <a:xfrm rot="5400000">
              <a:off x="7274" y="7200"/>
              <a:ext cx="1158" cy="1030"/>
            </a:xfrm>
            <a:prstGeom prst="hexagon">
              <a:avLst/>
            </a:prstGeom>
            <a:solidFill>
              <a:srgbClr val="6F6B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8597" name="PA-文本框 24"/>
            <p:cNvSpPr txBox="1"/>
            <p:nvPr>
              <p:custDataLst>
                <p:tags r:id="rId6"/>
              </p:custDataLst>
            </p:nvPr>
          </p:nvSpPr>
          <p:spPr>
            <a:xfrm>
              <a:off x="11911" y="2613"/>
              <a:ext cx="291" cy="8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sz="2800" dirty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048600" name="PA-文本框 29"/>
            <p:cNvSpPr txBox="1"/>
            <p:nvPr>
              <p:custDataLst>
                <p:tags r:id="rId7"/>
              </p:custDataLst>
            </p:nvPr>
          </p:nvSpPr>
          <p:spPr>
            <a:xfrm>
              <a:off x="8678" y="3871"/>
              <a:ext cx="3946" cy="8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dirty="0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24 </a:t>
              </a:r>
              <a:r>
                <a:rPr lang="en-US" altLang="zh-CN" sz="2800" dirty="0" err="1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Maret</a:t>
              </a:r>
              <a:r>
                <a:rPr lang="en-US" altLang="zh-CN" sz="2800" dirty="0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 1992</a:t>
              </a:r>
              <a:endParaRPr lang="zh-CN" altLang="en-US" sz="2800" dirty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lt"/>
              </a:endParaRPr>
            </a:p>
          </p:txBody>
        </p:sp>
        <p:sp>
          <p:nvSpPr>
            <p:cNvPr id="1048603" name="PA-文本框 34"/>
            <p:cNvSpPr txBox="1"/>
            <p:nvPr>
              <p:custDataLst>
                <p:tags r:id="rId8"/>
              </p:custDataLst>
            </p:nvPr>
          </p:nvSpPr>
          <p:spPr>
            <a:xfrm>
              <a:off x="8535" y="5597"/>
              <a:ext cx="8535" cy="82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dirty="0" err="1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Prasetya</a:t>
              </a:r>
              <a:r>
                <a:rPr lang="en-US" altLang="zh-CN" sz="2800" dirty="0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 </a:t>
              </a:r>
              <a:r>
                <a:rPr lang="en-US" altLang="zh-CN" sz="2800" dirty="0" err="1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Mulya</a:t>
              </a:r>
              <a:r>
                <a:rPr lang="en-US" altLang="zh-CN" sz="2800" dirty="0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rPr>
                <a:t> Business School</a:t>
              </a:r>
              <a:endParaRPr lang="zh-CN" altLang="en-US" sz="2800" dirty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lt"/>
              </a:endParaRPr>
            </a:p>
          </p:txBody>
        </p:sp>
        <p:grpSp>
          <p:nvGrpSpPr>
            <p:cNvPr id="43" name="组合 35"/>
            <p:cNvGrpSpPr/>
            <p:nvPr/>
          </p:nvGrpSpPr>
          <p:grpSpPr>
            <a:xfrm>
              <a:off x="7275" y="7176"/>
              <a:ext cx="7790" cy="1034"/>
              <a:chOff x="6629352" y="4800415"/>
              <a:chExt cx="4946514" cy="656678"/>
            </a:xfrm>
          </p:grpSpPr>
          <p:sp>
            <p:nvSpPr>
              <p:cNvPr id="1048606" name="PA-文本框 3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481596" y="4800415"/>
                <a:ext cx="4094270" cy="523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/>
                <a:r>
                  <a:rPr lang="en-US" altLang="zh-CN" sz="2800" dirty="0" err="1">
                    <a:solidFill>
                      <a:srgbClr val="6F6B9D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+mn-ea"/>
                    <a:sym typeface="+mn-lt"/>
                  </a:rPr>
                  <a:t>Deputi</a:t>
                </a:r>
                <a:r>
                  <a:rPr lang="en-US" altLang="zh-CN" sz="2800" dirty="0">
                    <a:solidFill>
                      <a:srgbClr val="6F6B9D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+mn-ea"/>
                    <a:sym typeface="+mn-lt"/>
                  </a:rPr>
                  <a:t> CEO Fore Coffee</a:t>
                </a:r>
                <a:endParaRPr lang="zh-CN" altLang="en-US" sz="2800" dirty="0">
                  <a:solidFill>
                    <a:srgbClr val="6F6B9D"/>
                  </a:solidFill>
                  <a:latin typeface="Arial" panose="020B0604020202020204" pitchFamily="34" charset="0"/>
                  <a:ea typeface="Arial" panose="020B0604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1048607" name="PA-文本框 3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629352" y="4810762"/>
                <a:ext cx="825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cs typeface="+mn-ea"/>
                    <a:sym typeface="+mn-lt"/>
                  </a:rPr>
                  <a:t>04.</a:t>
                </a:r>
                <a:endParaRPr lang="zh-CN" altLang="en-US" sz="3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050" name="Picture 2" descr="Elisa Suteja, Milenial Cantik di Balik Kesuksesan Fore Coffee">
            <a:extLst>
              <a:ext uri="{FF2B5EF4-FFF2-40B4-BE49-F238E27FC236}">
                <a16:creationId xmlns:a16="http://schemas.microsoft.com/office/drawing/2014/main" id="{E6E59380-19B8-4353-B276-EC99FE759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r="24825"/>
          <a:stretch/>
        </p:blipFill>
        <p:spPr bwMode="auto">
          <a:xfrm>
            <a:off x="521568" y="1097863"/>
            <a:ext cx="3488223" cy="4360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hir Diantara Tanggal 21 Hingga 31? Yuk Cek Kepribadianmu Disini | Jateng  Live">
            <a:extLst>
              <a:ext uri="{FF2B5EF4-FFF2-40B4-BE49-F238E27FC236}">
                <a16:creationId xmlns:a16="http://schemas.microsoft.com/office/drawing/2014/main" id="{F0D7C139-E120-45D6-80F0-366B346F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56" y="2516823"/>
            <a:ext cx="821549" cy="82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ambar Simbol Pendidikan Png, Vektor, PSD, dan Clipart Dengan Background  Transparan untuk Download Gratis | Pngtree">
            <a:extLst>
              <a:ext uri="{FF2B5EF4-FFF2-40B4-BE49-F238E27FC236}">
                <a16:creationId xmlns:a16="http://schemas.microsoft.com/office/drawing/2014/main" id="{5D5AF2A1-4C5D-44F5-BAF5-744A81168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"/>
          <a:stretch/>
        </p:blipFill>
        <p:spPr bwMode="auto">
          <a:xfrm>
            <a:off x="5027209" y="3386278"/>
            <a:ext cx="1125155" cy="11235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ekerjaan, Karir, Simbol gambar png">
            <a:extLst>
              <a:ext uri="{FF2B5EF4-FFF2-40B4-BE49-F238E27FC236}">
                <a16:creationId xmlns:a16="http://schemas.microsoft.com/office/drawing/2014/main" id="{7D2DB523-4988-48EC-956A-019BB89A6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r="16641"/>
          <a:stretch/>
        </p:blipFill>
        <p:spPr bwMode="auto">
          <a:xfrm>
            <a:off x="5050403" y="4415248"/>
            <a:ext cx="1112156" cy="11069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58177432-FF1C-4F7C-AF34-EC07244CDF16}"/>
              </a:ext>
            </a:extLst>
          </p:cNvPr>
          <p:cNvSpPr/>
          <p:nvPr/>
        </p:nvSpPr>
        <p:spPr>
          <a:xfrm>
            <a:off x="4319893" y="1505431"/>
            <a:ext cx="3488223" cy="62486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lt"/>
              </a:rPr>
              <a:t>Elisa </a:t>
            </a:r>
            <a:r>
              <a:rPr lang="en-US" altLang="zh-CN" sz="2800" b="1" dirty="0" err="1">
                <a:solidFill>
                  <a:srgbClr val="6F6B9D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  <a:sym typeface="+mn-lt"/>
              </a:rPr>
              <a:t>Suteja</a:t>
            </a:r>
            <a:endParaRPr lang="zh-CN" sz="2800" b="1" dirty="0">
              <a:solidFill>
                <a:srgbClr val="6F6B9D"/>
              </a:solidFill>
              <a:latin typeface="Arial" panose="020B0604020202020204" pitchFamily="34" charset="0"/>
              <a:ea typeface="Arial" panose="020B0604020202020204" pitchFamily="34" charset="0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rof Firullah в Twitter: &quot;Oiya, kita kenalan dulu nih sama COO-nya FORE  COFFEE, Elisa Suteja. Cantik ya. Dia mau cerita bagaimana mengelola startup  nya ini nih. Selalu belajar apapun dan ke siapapun">
            <a:extLst>
              <a:ext uri="{FF2B5EF4-FFF2-40B4-BE49-F238E27FC236}">
                <a16:creationId xmlns:a16="http://schemas.microsoft.com/office/drawing/2014/main" id="{A68671D4-1C6A-4B9C-89B5-4D676D17C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48"/>
          <a:stretch/>
        </p:blipFill>
        <p:spPr bwMode="auto">
          <a:xfrm>
            <a:off x="1530478" y="254773"/>
            <a:ext cx="3475214" cy="363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CFFAA53-41C9-4E5A-BF1B-FEE6D53B00BF}"/>
              </a:ext>
            </a:extLst>
          </p:cNvPr>
          <p:cNvSpPr/>
          <p:nvPr/>
        </p:nvSpPr>
        <p:spPr>
          <a:xfrm>
            <a:off x="5005692" y="1188944"/>
            <a:ext cx="4232437" cy="178285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Elisa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pernah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bekerja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di East Ventures, salah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satu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ventures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kenamaan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di Asia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Pasifik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.</a:t>
            </a:r>
            <a:endParaRPr lang="zh-CN" altLang="en-US" sz="2800" dirty="0">
              <a:solidFill>
                <a:srgbClr val="6F6B9D"/>
              </a:solidFill>
              <a:latin typeface="Arial Narrow" panose="020B0606020202030204" pitchFamily="34" charset="0"/>
              <a:ea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D776641-B070-4A70-8E25-1EE81E7BCDDD}"/>
              </a:ext>
            </a:extLst>
          </p:cNvPr>
          <p:cNvSpPr/>
          <p:nvPr/>
        </p:nvSpPr>
        <p:spPr>
          <a:xfrm>
            <a:off x="5787012" y="3146612"/>
            <a:ext cx="4232437" cy="178285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Elisa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pernah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berada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di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peringkat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2 di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kompetisi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yang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digagas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General Electric Indonesia pada 2013.</a:t>
            </a:r>
            <a:endParaRPr lang="zh-CN" altLang="en-US" sz="2800" dirty="0">
              <a:solidFill>
                <a:srgbClr val="6F6B9D"/>
              </a:solidFill>
              <a:latin typeface="Arial Narrow" panose="020B0606020202030204" pitchFamily="34" charset="0"/>
              <a:ea typeface="Arial" panose="020B0604020202020204" pitchFamily="34" charset="0"/>
              <a:cs typeface="+mn-ea"/>
              <a:sym typeface="+mn-lt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1B663CAE-51C7-47C0-BB74-6875F0C25C8E}"/>
              </a:ext>
            </a:extLst>
          </p:cNvPr>
          <p:cNvSpPr/>
          <p:nvPr/>
        </p:nvSpPr>
        <p:spPr>
          <a:xfrm>
            <a:off x="2172551" y="3905971"/>
            <a:ext cx="3475214" cy="178285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Elisa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pernah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masuk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sebagai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finalis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Nasional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dalam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</a:t>
            </a:r>
            <a:r>
              <a:rPr lang="en-US" altLang="zh-CN" sz="2800" dirty="0" err="1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kompetisi</a:t>
            </a:r>
            <a:r>
              <a:rPr lang="en-US" altLang="zh-CN" sz="2800" dirty="0">
                <a:solidFill>
                  <a:srgbClr val="6F6B9D"/>
                </a:solidFill>
                <a:latin typeface="Arial Narrow" panose="020B0606020202030204" pitchFamily="34" charset="0"/>
                <a:ea typeface="Arial" panose="020B0604020202020204" pitchFamily="34" charset="0"/>
                <a:cs typeface="+mn-ea"/>
                <a:sym typeface="+mn-lt"/>
              </a:rPr>
              <a:t> P&amp;G ASEAN 2014</a:t>
            </a:r>
            <a:endParaRPr lang="zh-CN" altLang="en-US" sz="2800" dirty="0">
              <a:solidFill>
                <a:srgbClr val="6F6B9D"/>
              </a:solidFill>
              <a:latin typeface="Arial Narrow" panose="020B0606020202030204" pitchFamily="34" charset="0"/>
              <a:ea typeface="Arial" panose="020B0604020202020204" pitchFamily="34" charset="0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PA-六边形 9"/>
          <p:cNvSpPr/>
          <p:nvPr>
            <p:custDataLst>
              <p:tags r:id="rId2"/>
            </p:custDataLst>
          </p:nvPr>
        </p:nvSpPr>
        <p:spPr>
          <a:xfrm rot="5400000">
            <a:off x="356870" y="633095"/>
            <a:ext cx="454025" cy="403860"/>
          </a:xfrm>
          <a:prstGeom prst="hexagon">
            <a:avLst/>
          </a:prstGeom>
          <a:solidFill>
            <a:srgbClr val="6F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630" name="PA-文本框 1"/>
          <p:cNvSpPr txBox="1"/>
          <p:nvPr>
            <p:custDataLst>
              <p:tags r:id="rId3"/>
            </p:custDataLst>
          </p:nvPr>
        </p:nvSpPr>
        <p:spPr>
          <a:xfrm>
            <a:off x="333693" y="650875"/>
            <a:ext cx="5003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</a:p>
        </p:txBody>
      </p:sp>
      <p:sp>
        <p:nvSpPr>
          <p:cNvPr id="1048631" name="PA-文本框 2"/>
          <p:cNvSpPr txBox="1"/>
          <p:nvPr>
            <p:custDataLst>
              <p:tags r:id="rId4"/>
            </p:custDataLst>
          </p:nvPr>
        </p:nvSpPr>
        <p:spPr>
          <a:xfrm>
            <a:off x="834072" y="533157"/>
            <a:ext cx="530305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Awal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Terbentuk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 Fore Coffee</a:t>
            </a:r>
            <a:endParaRPr 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+mn-ea"/>
              <a:sym typeface="+mn-lt"/>
            </a:endParaRPr>
          </a:p>
        </p:txBody>
      </p:sp>
      <p:grpSp>
        <p:nvGrpSpPr>
          <p:cNvPr id="55" name="PA-组合 3"/>
          <p:cNvGrpSpPr/>
          <p:nvPr>
            <p:custDataLst>
              <p:tags r:id="rId5"/>
            </p:custDataLst>
          </p:nvPr>
        </p:nvGrpSpPr>
        <p:grpSpPr>
          <a:xfrm>
            <a:off x="1622444" y="2169980"/>
            <a:ext cx="8947111" cy="1259020"/>
            <a:chOff x="1784240" y="1826251"/>
            <a:chExt cx="8490255" cy="1194732"/>
          </a:xfrm>
        </p:grpSpPr>
        <p:grpSp>
          <p:nvGrpSpPr>
            <p:cNvPr id="56" name="îṣḷiďe"/>
            <p:cNvGrpSpPr/>
            <p:nvPr/>
          </p:nvGrpSpPr>
          <p:grpSpPr>
            <a:xfrm>
              <a:off x="3869129" y="2243485"/>
              <a:ext cx="672715" cy="360266"/>
              <a:chOff x="3246637" y="2558266"/>
              <a:chExt cx="883575" cy="616450"/>
            </a:xfrm>
          </p:grpSpPr>
          <p:sp>
            <p:nvSpPr>
              <p:cNvPr id="1048632" name="PA-îṣḷíḍe"/>
              <p:cNvSpPr/>
              <p:nvPr>
                <p:custDataLst>
                  <p:tags r:id="rId18"/>
                </p:custDataLst>
              </p:nvPr>
            </p:nvSpPr>
            <p:spPr>
              <a:xfrm>
                <a:off x="324663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8633" name="PA-îSļidê"/>
              <p:cNvSpPr/>
              <p:nvPr>
                <p:custDataLst>
                  <p:tags r:id="rId19"/>
                </p:custDataLst>
              </p:nvPr>
            </p:nvSpPr>
            <p:spPr>
              <a:xfrm>
                <a:off x="348807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8634" name="PA-îṡliḓé"/>
              <p:cNvSpPr/>
              <p:nvPr>
                <p:custDataLst>
                  <p:tags r:id="rId20"/>
                </p:custDataLst>
              </p:nvPr>
            </p:nvSpPr>
            <p:spPr>
              <a:xfrm>
                <a:off x="3729520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7" name="îšľîdè"/>
            <p:cNvGrpSpPr/>
            <p:nvPr/>
          </p:nvGrpSpPr>
          <p:grpSpPr>
            <a:xfrm>
              <a:off x="7516890" y="2243485"/>
              <a:ext cx="672715" cy="360266"/>
              <a:chOff x="3246637" y="2558266"/>
              <a:chExt cx="883575" cy="616450"/>
            </a:xfrm>
          </p:grpSpPr>
          <p:sp>
            <p:nvSpPr>
              <p:cNvPr id="1048635" name="PA-îšḻiďê"/>
              <p:cNvSpPr/>
              <p:nvPr>
                <p:custDataLst>
                  <p:tags r:id="rId15"/>
                </p:custDataLst>
              </p:nvPr>
            </p:nvSpPr>
            <p:spPr>
              <a:xfrm>
                <a:off x="324663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8636" name="PA-ïṣļîḍé"/>
              <p:cNvSpPr/>
              <p:nvPr>
                <p:custDataLst>
                  <p:tags r:id="rId16"/>
                </p:custDataLst>
              </p:nvPr>
            </p:nvSpPr>
            <p:spPr>
              <a:xfrm>
                <a:off x="3488077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8637" name="PA-ïsļide"/>
              <p:cNvSpPr/>
              <p:nvPr>
                <p:custDataLst>
                  <p:tags r:id="rId17"/>
                </p:custDataLst>
              </p:nvPr>
            </p:nvSpPr>
            <p:spPr>
              <a:xfrm>
                <a:off x="3729520" y="2558266"/>
                <a:ext cx="400692" cy="616450"/>
              </a:xfrm>
              <a:prstGeom prst="chevron">
                <a:avLst>
                  <a:gd name="adj" fmla="val 60145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i$ľîḑè"/>
            <p:cNvGrpSpPr/>
            <p:nvPr/>
          </p:nvGrpSpPr>
          <p:grpSpPr>
            <a:xfrm>
              <a:off x="9079763" y="1826251"/>
              <a:ext cx="1194732" cy="1194731"/>
              <a:chOff x="9164674" y="1691263"/>
              <a:chExt cx="1194732" cy="1194731"/>
            </a:xfrm>
          </p:grpSpPr>
          <p:sp>
            <p:nvSpPr>
              <p:cNvPr id="1048638" name="PA-ïŝ1îḑê"/>
              <p:cNvSpPr/>
              <p:nvPr>
                <p:custDataLst>
                  <p:tags r:id="rId13"/>
                </p:custDataLst>
              </p:nvPr>
            </p:nvSpPr>
            <p:spPr>
              <a:xfrm>
                <a:off x="9164674" y="1691263"/>
                <a:ext cx="1194732" cy="1194731"/>
              </a:xfrm>
              <a:prstGeom prst="ellipse">
                <a:avLst/>
              </a:prstGeom>
              <a:solidFill>
                <a:srgbClr val="6F6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8639" name="PA-îṧlíḍè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9461831" y="1978535"/>
                <a:ext cx="600418" cy="600418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isliḋé"/>
            <p:cNvGrpSpPr/>
            <p:nvPr/>
          </p:nvGrpSpPr>
          <p:grpSpPr>
            <a:xfrm>
              <a:off x="1784240" y="1826252"/>
              <a:ext cx="1194732" cy="1194731"/>
              <a:chOff x="1869151" y="1691264"/>
              <a:chExt cx="1194732" cy="1194731"/>
            </a:xfrm>
          </p:grpSpPr>
          <p:sp>
            <p:nvSpPr>
              <p:cNvPr id="1048640" name="PA-íšļiḋè"/>
              <p:cNvSpPr/>
              <p:nvPr>
                <p:custDataLst>
                  <p:tags r:id="rId11"/>
                </p:custDataLst>
              </p:nvPr>
            </p:nvSpPr>
            <p:spPr>
              <a:xfrm>
                <a:off x="1869151" y="1691264"/>
                <a:ext cx="1194732" cy="1194731"/>
              </a:xfrm>
              <a:prstGeom prst="ellipse">
                <a:avLst/>
              </a:prstGeom>
              <a:solidFill>
                <a:srgbClr val="6F6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8641" name="PA-íṣľïḋé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2171564" y="1990350"/>
                <a:ext cx="600418" cy="600418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îSľiḍè"/>
            <p:cNvGrpSpPr/>
            <p:nvPr/>
          </p:nvGrpSpPr>
          <p:grpSpPr>
            <a:xfrm>
              <a:off x="5432001" y="1826251"/>
              <a:ext cx="1194732" cy="1194731"/>
              <a:chOff x="5539402" y="1691263"/>
              <a:chExt cx="1194732" cy="1194731"/>
            </a:xfrm>
          </p:grpSpPr>
          <p:sp>
            <p:nvSpPr>
              <p:cNvPr id="1048642" name="PA-ïṩḻíḓê"/>
              <p:cNvSpPr/>
              <p:nvPr>
                <p:custDataLst>
                  <p:tags r:id="rId9"/>
                </p:custDataLst>
              </p:nvPr>
            </p:nvSpPr>
            <p:spPr>
              <a:xfrm>
                <a:off x="5539402" y="1691263"/>
                <a:ext cx="1194732" cy="1194731"/>
              </a:xfrm>
              <a:prstGeom prst="ellipse">
                <a:avLst/>
              </a:prstGeom>
              <a:solidFill>
                <a:srgbClr val="6F6B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8643" name="PA-ïSļïḋê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5831975" y="2001635"/>
                <a:ext cx="600418" cy="600418"/>
              </a:xfrm>
              <a:custGeom>
                <a:avLst/>
                <a:gdLst>
                  <a:gd name="T0" fmla="*/ 118 w 236"/>
                  <a:gd name="T1" fmla="*/ 142 h 236"/>
                  <a:gd name="T2" fmla="*/ 142 w 236"/>
                  <a:gd name="T3" fmla="*/ 118 h 236"/>
                  <a:gd name="T4" fmla="*/ 137 w 236"/>
                  <a:gd name="T5" fmla="*/ 105 h 236"/>
                  <a:gd name="T6" fmla="*/ 118 w 236"/>
                  <a:gd name="T7" fmla="*/ 95 h 236"/>
                  <a:gd name="T8" fmla="*/ 99 w 236"/>
                  <a:gd name="T9" fmla="*/ 105 h 236"/>
                  <a:gd name="T10" fmla="*/ 94 w 236"/>
                  <a:gd name="T11" fmla="*/ 118 h 236"/>
                  <a:gd name="T12" fmla="*/ 118 w 236"/>
                  <a:gd name="T13" fmla="*/ 142 h 236"/>
                  <a:gd name="T14" fmla="*/ 170 w 236"/>
                  <a:gd name="T15" fmla="*/ 89 h 236"/>
                  <a:gd name="T16" fmla="*/ 170 w 236"/>
                  <a:gd name="T17" fmla="*/ 70 h 236"/>
                  <a:gd name="T18" fmla="*/ 170 w 236"/>
                  <a:gd name="T19" fmla="*/ 67 h 236"/>
                  <a:gd name="T20" fmla="*/ 167 w 236"/>
                  <a:gd name="T21" fmla="*/ 67 h 236"/>
                  <a:gd name="T22" fmla="*/ 147 w 236"/>
                  <a:gd name="T23" fmla="*/ 67 h 236"/>
                  <a:gd name="T24" fmla="*/ 147 w 236"/>
                  <a:gd name="T25" fmla="*/ 90 h 236"/>
                  <a:gd name="T26" fmla="*/ 170 w 236"/>
                  <a:gd name="T27" fmla="*/ 89 h 236"/>
                  <a:gd name="T28" fmla="*/ 118 w 236"/>
                  <a:gd name="T29" fmla="*/ 0 h 236"/>
                  <a:gd name="T30" fmla="*/ 0 w 236"/>
                  <a:gd name="T31" fmla="*/ 118 h 236"/>
                  <a:gd name="T32" fmla="*/ 118 w 236"/>
                  <a:gd name="T33" fmla="*/ 236 h 236"/>
                  <a:gd name="T34" fmla="*/ 236 w 236"/>
                  <a:gd name="T35" fmla="*/ 118 h 236"/>
                  <a:gd name="T36" fmla="*/ 118 w 236"/>
                  <a:gd name="T37" fmla="*/ 0 h 236"/>
                  <a:gd name="T38" fmla="*/ 185 w 236"/>
                  <a:gd name="T39" fmla="*/ 105 h 236"/>
                  <a:gd name="T40" fmla="*/ 185 w 236"/>
                  <a:gd name="T41" fmla="*/ 160 h 236"/>
                  <a:gd name="T42" fmla="*/ 159 w 236"/>
                  <a:gd name="T43" fmla="*/ 186 h 236"/>
                  <a:gd name="T44" fmla="*/ 77 w 236"/>
                  <a:gd name="T45" fmla="*/ 186 h 236"/>
                  <a:gd name="T46" fmla="*/ 51 w 236"/>
                  <a:gd name="T47" fmla="*/ 160 h 236"/>
                  <a:gd name="T48" fmla="*/ 51 w 236"/>
                  <a:gd name="T49" fmla="*/ 105 h 236"/>
                  <a:gd name="T50" fmla="*/ 51 w 236"/>
                  <a:gd name="T51" fmla="*/ 77 h 236"/>
                  <a:gd name="T52" fmla="*/ 77 w 236"/>
                  <a:gd name="T53" fmla="*/ 51 h 236"/>
                  <a:gd name="T54" fmla="*/ 159 w 236"/>
                  <a:gd name="T55" fmla="*/ 51 h 236"/>
                  <a:gd name="T56" fmla="*/ 185 w 236"/>
                  <a:gd name="T57" fmla="*/ 77 h 236"/>
                  <a:gd name="T58" fmla="*/ 185 w 236"/>
                  <a:gd name="T59" fmla="*/ 105 h 236"/>
                  <a:gd name="T60" fmla="*/ 155 w 236"/>
                  <a:gd name="T61" fmla="*/ 118 h 236"/>
                  <a:gd name="T62" fmla="*/ 118 w 236"/>
                  <a:gd name="T63" fmla="*/ 155 h 236"/>
                  <a:gd name="T64" fmla="*/ 81 w 236"/>
                  <a:gd name="T65" fmla="*/ 118 h 236"/>
                  <a:gd name="T66" fmla="*/ 84 w 236"/>
                  <a:gd name="T67" fmla="*/ 105 h 236"/>
                  <a:gd name="T68" fmla="*/ 64 w 236"/>
                  <a:gd name="T69" fmla="*/ 105 h 236"/>
                  <a:gd name="T70" fmla="*/ 64 w 236"/>
                  <a:gd name="T71" fmla="*/ 160 h 236"/>
                  <a:gd name="T72" fmla="*/ 77 w 236"/>
                  <a:gd name="T73" fmla="*/ 172 h 236"/>
                  <a:gd name="T74" fmla="*/ 159 w 236"/>
                  <a:gd name="T75" fmla="*/ 172 h 236"/>
                  <a:gd name="T76" fmla="*/ 172 w 236"/>
                  <a:gd name="T77" fmla="*/ 160 h 236"/>
                  <a:gd name="T78" fmla="*/ 172 w 236"/>
                  <a:gd name="T79" fmla="*/ 105 h 236"/>
                  <a:gd name="T80" fmla="*/ 152 w 236"/>
                  <a:gd name="T81" fmla="*/ 105 h 236"/>
                  <a:gd name="T82" fmla="*/ 155 w 236"/>
                  <a:gd name="T83" fmla="*/ 118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6" h="236">
                    <a:moveTo>
                      <a:pt x="118" y="142"/>
                    </a:moveTo>
                    <a:cubicBezTo>
                      <a:pt x="131" y="142"/>
                      <a:pt x="142" y="131"/>
                      <a:pt x="142" y="118"/>
                    </a:cubicBezTo>
                    <a:cubicBezTo>
                      <a:pt x="142" y="113"/>
                      <a:pt x="140" y="108"/>
                      <a:pt x="137" y="105"/>
                    </a:cubicBezTo>
                    <a:cubicBezTo>
                      <a:pt x="133" y="99"/>
                      <a:pt x="126" y="95"/>
                      <a:pt x="118" y="95"/>
                    </a:cubicBezTo>
                    <a:cubicBezTo>
                      <a:pt x="110" y="95"/>
                      <a:pt x="103" y="99"/>
                      <a:pt x="99" y="105"/>
                    </a:cubicBezTo>
                    <a:cubicBezTo>
                      <a:pt x="96" y="108"/>
                      <a:pt x="94" y="113"/>
                      <a:pt x="94" y="118"/>
                    </a:cubicBezTo>
                    <a:cubicBezTo>
                      <a:pt x="94" y="131"/>
                      <a:pt x="105" y="142"/>
                      <a:pt x="118" y="142"/>
                    </a:cubicBezTo>
                    <a:close/>
                    <a:moveTo>
                      <a:pt x="170" y="89"/>
                    </a:moveTo>
                    <a:cubicBezTo>
                      <a:pt x="170" y="70"/>
                      <a:pt x="170" y="70"/>
                      <a:pt x="170" y="70"/>
                    </a:cubicBezTo>
                    <a:cubicBezTo>
                      <a:pt x="170" y="67"/>
                      <a:pt x="170" y="67"/>
                      <a:pt x="170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47" y="67"/>
                      <a:pt x="147" y="67"/>
                      <a:pt x="147" y="67"/>
                    </a:cubicBezTo>
                    <a:cubicBezTo>
                      <a:pt x="147" y="90"/>
                      <a:pt x="147" y="90"/>
                      <a:pt x="147" y="90"/>
                    </a:cubicBezTo>
                    <a:lnTo>
                      <a:pt x="170" y="89"/>
                    </a:ln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5" y="105"/>
                    </a:moveTo>
                    <a:cubicBezTo>
                      <a:pt x="185" y="160"/>
                      <a:pt x="185" y="160"/>
                      <a:pt x="185" y="160"/>
                    </a:cubicBezTo>
                    <a:cubicBezTo>
                      <a:pt x="185" y="174"/>
                      <a:pt x="173" y="186"/>
                      <a:pt x="159" y="186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62" y="186"/>
                      <a:pt x="51" y="174"/>
                      <a:pt x="51" y="160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63"/>
                      <a:pt x="62" y="51"/>
                      <a:pt x="77" y="51"/>
                    </a:cubicBezTo>
                    <a:cubicBezTo>
                      <a:pt x="159" y="51"/>
                      <a:pt x="159" y="51"/>
                      <a:pt x="159" y="51"/>
                    </a:cubicBezTo>
                    <a:cubicBezTo>
                      <a:pt x="173" y="51"/>
                      <a:pt x="185" y="63"/>
                      <a:pt x="185" y="77"/>
                    </a:cubicBezTo>
                    <a:lnTo>
                      <a:pt x="185" y="105"/>
                    </a:lnTo>
                    <a:close/>
                    <a:moveTo>
                      <a:pt x="155" y="118"/>
                    </a:moveTo>
                    <a:cubicBezTo>
                      <a:pt x="155" y="139"/>
                      <a:pt x="138" y="155"/>
                      <a:pt x="118" y="155"/>
                    </a:cubicBezTo>
                    <a:cubicBezTo>
                      <a:pt x="98" y="155"/>
                      <a:pt x="81" y="139"/>
                      <a:pt x="81" y="118"/>
                    </a:cubicBezTo>
                    <a:cubicBezTo>
                      <a:pt x="81" y="114"/>
                      <a:pt x="82" y="109"/>
                      <a:pt x="84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4" y="167"/>
                      <a:pt x="70" y="172"/>
                      <a:pt x="77" y="172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6" y="172"/>
                      <a:pt x="172" y="167"/>
                      <a:pt x="172" y="160"/>
                    </a:cubicBezTo>
                    <a:cubicBezTo>
                      <a:pt x="172" y="105"/>
                      <a:pt x="172" y="105"/>
                      <a:pt x="172" y="105"/>
                    </a:cubicBezTo>
                    <a:cubicBezTo>
                      <a:pt x="152" y="105"/>
                      <a:pt x="152" y="105"/>
                      <a:pt x="152" y="105"/>
                    </a:cubicBezTo>
                    <a:cubicBezTo>
                      <a:pt x="154" y="109"/>
                      <a:pt x="155" y="114"/>
                      <a:pt x="155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1048644" name="PA-文本框 6"/>
          <p:cNvSpPr txBox="1"/>
          <p:nvPr>
            <p:custDataLst>
              <p:tags r:id="rId6"/>
            </p:custDataLst>
          </p:nvPr>
        </p:nvSpPr>
        <p:spPr>
          <a:xfrm>
            <a:off x="291354" y="3820152"/>
            <a:ext cx="3721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Dengan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pemahaman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serta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pengalaman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yang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dipunyai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mengenai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karakteristik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kopi di Indonesia,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berusaha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membuat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satu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inovasi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yang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menggabungkan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teknologi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dan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tren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di Indonesia.</a:t>
            </a:r>
          </a:p>
        </p:txBody>
      </p:sp>
      <p:sp>
        <p:nvSpPr>
          <p:cNvPr id="1048646" name="PA-文本框 6"/>
          <p:cNvSpPr txBox="1"/>
          <p:nvPr>
            <p:custDataLst>
              <p:tags r:id="rId7"/>
            </p:custDataLst>
          </p:nvPr>
        </p:nvSpPr>
        <p:spPr>
          <a:xfrm>
            <a:off x="4357683" y="3703341"/>
            <a:ext cx="3582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Semakin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lama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masyarakat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semakin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mudah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untuk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beradaptasi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dengan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teknologi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dalam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kehidupan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sehari-hari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,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terutama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yang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berhubungan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dengan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kebutuhan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dasar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seperti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makanan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dan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minuman</a:t>
            </a:r>
            <a:r>
              <a:rPr lang="en-US" sz="1600" b="1" dirty="0">
                <a:solidFill>
                  <a:srgbClr val="6F6B9D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048648" name="PA-文本框 6"/>
          <p:cNvSpPr txBox="1"/>
          <p:nvPr>
            <p:custDataLst>
              <p:tags r:id="rId8"/>
            </p:custDataLst>
          </p:nvPr>
        </p:nvSpPr>
        <p:spPr>
          <a:xfrm>
            <a:off x="8317723" y="3673747"/>
            <a:ext cx="3582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East Ventures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berbincang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dengan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salah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satu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portfolio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yaitu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, Otten Coffee yang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merupakan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 e-commerce 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untuk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mesin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kopi dan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biji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kopi. Dan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akhirnya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tercipta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ide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untuk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US" b="1" dirty="0" err="1">
                <a:solidFill>
                  <a:srgbClr val="6F6B9D"/>
                </a:solidFill>
                <a:cs typeface="+mn-ea"/>
                <a:sym typeface="+mn-lt"/>
              </a:rPr>
              <a:t>membuat</a:t>
            </a:r>
            <a:r>
              <a:rPr lang="en-US" b="1" dirty="0">
                <a:solidFill>
                  <a:srgbClr val="6F6B9D"/>
                </a:solidFill>
                <a:cs typeface="+mn-ea"/>
                <a:sym typeface="+mn-lt"/>
              </a:rPr>
              <a:t> Fore Coffee.</a:t>
            </a:r>
          </a:p>
        </p:txBody>
      </p:sp>
      <p:pic>
        <p:nvPicPr>
          <p:cNvPr id="2050" name="Picture 2" descr="Kopi Kenangan dan Fore Coffee, mana yang akan merajai pasar">
            <a:extLst>
              <a:ext uri="{FF2B5EF4-FFF2-40B4-BE49-F238E27FC236}">
                <a16:creationId xmlns:a16="http://schemas.microsoft.com/office/drawing/2014/main" id="{D3C3C751-52EA-49BC-BCB0-029F423E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8" y="1696238"/>
            <a:ext cx="2687813" cy="1989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KRUTtalks #3: Uniknya pendanaan tahap awal ala Fore Coffee">
            <a:extLst>
              <a:ext uri="{FF2B5EF4-FFF2-40B4-BE49-F238E27FC236}">
                <a16:creationId xmlns:a16="http://schemas.microsoft.com/office/drawing/2014/main" id="{9EE3867E-4CDC-4623-AFAE-50585F7E3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89" y="1696238"/>
            <a:ext cx="2876881" cy="1989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ast Ventures Kucurkan dan Jajaki 24 Pendanaan Startup Tahun Ini">
            <a:extLst>
              <a:ext uri="{FF2B5EF4-FFF2-40B4-BE49-F238E27FC236}">
                <a16:creationId xmlns:a16="http://schemas.microsoft.com/office/drawing/2014/main" id="{328286BA-44DE-4571-AE01-17195EE6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78" y="1615107"/>
            <a:ext cx="2687813" cy="2071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PA-平行四边形 3"/>
          <p:cNvSpPr/>
          <p:nvPr>
            <p:custDataLst>
              <p:tags r:id="rId2"/>
            </p:custDataLst>
          </p:nvPr>
        </p:nvSpPr>
        <p:spPr>
          <a:xfrm rot="5400000" flipH="1">
            <a:off x="1467757" y="1957380"/>
            <a:ext cx="349041" cy="360522"/>
          </a:xfrm>
          <a:prstGeom prst="parallelogram">
            <a:avLst>
              <a:gd name="adj" fmla="val 323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48620" name="PA-平行四边形 5"/>
          <p:cNvSpPr/>
          <p:nvPr>
            <p:custDataLst>
              <p:tags r:id="rId3"/>
            </p:custDataLst>
          </p:nvPr>
        </p:nvSpPr>
        <p:spPr>
          <a:xfrm rot="5400000" flipH="1">
            <a:off x="6418633" y="1957380"/>
            <a:ext cx="349041" cy="360522"/>
          </a:xfrm>
          <a:prstGeom prst="parallelogram">
            <a:avLst>
              <a:gd name="adj" fmla="val 3237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48621" name="PA-矩形 7"/>
          <p:cNvSpPr/>
          <p:nvPr>
            <p:custDataLst>
              <p:tags r:id="rId4"/>
            </p:custDataLst>
          </p:nvPr>
        </p:nvSpPr>
        <p:spPr>
          <a:xfrm>
            <a:off x="3855110" y="3642218"/>
            <a:ext cx="3802119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Memiliki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metode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dan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konsep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promosi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yang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bagus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, Fore Coffee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mampu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menarik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perhatian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para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pecinta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kopi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hingga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saat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ini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.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Meskipun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,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persaingan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bisnis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 coffee shop 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semakin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sulit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karena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banyaknya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“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pemain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”,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ada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satu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nama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yang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tetap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bertahan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karena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tidak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henti-hentinya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melakukan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inovasi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dirty="0" err="1">
                <a:solidFill>
                  <a:srgbClr val="6F6B9D"/>
                </a:solidFill>
                <a:cs typeface="+mn-ea"/>
                <a:sym typeface="+mn-lt"/>
              </a:rPr>
              <a:t>yakni</a:t>
            </a:r>
            <a:r>
              <a:rPr lang="en-ID" dirty="0">
                <a:solidFill>
                  <a:srgbClr val="6F6B9D"/>
                </a:solidFill>
                <a:cs typeface="+mn-ea"/>
                <a:sym typeface="+mn-lt"/>
              </a:rPr>
              <a:t> Fore Coffee</a:t>
            </a:r>
            <a:endParaRPr dirty="0">
              <a:solidFill>
                <a:srgbClr val="6F6B9D"/>
              </a:solidFill>
              <a:cs typeface="+mn-ea"/>
              <a:sym typeface="+mn-lt"/>
            </a:endParaRPr>
          </a:p>
        </p:txBody>
      </p:sp>
      <p:sp>
        <p:nvSpPr>
          <p:cNvPr id="1048622" name="PA-矩形 19"/>
          <p:cNvSpPr/>
          <p:nvPr>
            <p:custDataLst>
              <p:tags r:id="rId5"/>
            </p:custDataLst>
          </p:nvPr>
        </p:nvSpPr>
        <p:spPr>
          <a:xfrm>
            <a:off x="53788" y="1665537"/>
            <a:ext cx="3724835" cy="289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Pada 2018, Elisa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mendirikan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gerai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kopi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impiannya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bersama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Jhoni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Kusno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dan Robin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Boe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.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Memiliki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peran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Deputy CEO, Elisa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memiliki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fungsi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dalam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menangani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strategic partnership dan investor relations.</a:t>
            </a:r>
            <a:endParaRPr sz="2000" dirty="0">
              <a:solidFill>
                <a:srgbClr val="6F6B9D"/>
              </a:solidFill>
              <a:cs typeface="+mn-ea"/>
              <a:sym typeface="+mn-lt"/>
            </a:endParaRPr>
          </a:p>
        </p:txBody>
      </p:sp>
      <p:pic>
        <p:nvPicPr>
          <p:cNvPr id="1026" name="Picture 2" descr="Paduan Kopi dan Teknologi ala Robin Boe | SWA.co.id">
            <a:extLst>
              <a:ext uri="{FF2B5EF4-FFF2-40B4-BE49-F238E27FC236}">
                <a16:creationId xmlns:a16="http://schemas.microsoft.com/office/drawing/2014/main" id="{613F098D-0236-42F9-93E1-DE12315FE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4" y="322412"/>
            <a:ext cx="3802119" cy="3281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-矩形 19">
            <a:extLst>
              <a:ext uri="{FF2B5EF4-FFF2-40B4-BE49-F238E27FC236}">
                <a16:creationId xmlns:a16="http://schemas.microsoft.com/office/drawing/2014/main" id="{9234F545-7E96-41CE-9366-4CE299C4BB5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751358" y="1665536"/>
            <a:ext cx="4256865" cy="3108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Awal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berdirinya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, Fore Coffee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hanya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mengandalkan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 platform 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transportasi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online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sebagai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media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penjualan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.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Selain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itu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,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melakukan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promosi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di media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sosial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seperti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Facebook dan Instagram.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Alhasil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,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produk-produk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yang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ditawarkan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Fore Coffee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bisa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dengan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cepat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dikenal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 oleh </a:t>
            </a:r>
            <a:r>
              <a:rPr lang="en-ID" sz="2000" dirty="0" err="1">
                <a:solidFill>
                  <a:srgbClr val="6F6B9D"/>
                </a:solidFill>
                <a:cs typeface="+mn-ea"/>
                <a:sym typeface="+mn-lt"/>
              </a:rPr>
              <a:t>publik</a:t>
            </a:r>
            <a:r>
              <a:rPr lang="en-ID" sz="2000" dirty="0">
                <a:solidFill>
                  <a:srgbClr val="6F6B9D"/>
                </a:solidFill>
                <a:cs typeface="+mn-ea"/>
                <a:sym typeface="+mn-lt"/>
              </a:rPr>
              <a:t>.</a:t>
            </a:r>
            <a:endParaRPr sz="2000" dirty="0">
              <a:solidFill>
                <a:srgbClr val="6F6B9D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bldLvl="0" animBg="1"/>
      <p:bldP spid="1048620" grpId="0" bldLvl="0" animBg="1"/>
      <p:bldP spid="1048621" grpId="0" bldLvl="0" animBg="1"/>
      <p:bldP spid="1048622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B9C8B4-1E1B-4D2D-B2DB-FC32D5B84AAC}"/>
              </a:ext>
            </a:extLst>
          </p:cNvPr>
          <p:cNvSpPr txBox="1"/>
          <p:nvPr/>
        </p:nvSpPr>
        <p:spPr>
          <a:xfrm>
            <a:off x="4665588" y="3676619"/>
            <a:ext cx="48818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solidFill>
                  <a:srgbClr val="6F6B9D"/>
                </a:solidFill>
              </a:rPr>
              <a:t>Fore Coffee </a:t>
            </a:r>
            <a:r>
              <a:rPr lang="en-ID" dirty="0" err="1">
                <a:solidFill>
                  <a:srgbClr val="6F6B9D"/>
                </a:solidFill>
              </a:rPr>
              <a:t>hadir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sebagai</a:t>
            </a:r>
            <a:r>
              <a:rPr lang="en-ID" dirty="0">
                <a:solidFill>
                  <a:srgbClr val="6F6B9D"/>
                </a:solidFill>
              </a:rPr>
              <a:t> on demand coffee company.  Di mana </a:t>
            </a:r>
            <a:r>
              <a:rPr lang="en-ID" dirty="0" err="1">
                <a:solidFill>
                  <a:srgbClr val="6F6B9D"/>
                </a:solidFill>
              </a:rPr>
              <a:t>masyarakat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tidak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perlu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lagi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harus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pergi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ke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suatu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tempat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untuk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dapat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menikmati</a:t>
            </a:r>
            <a:r>
              <a:rPr lang="en-ID" dirty="0">
                <a:solidFill>
                  <a:srgbClr val="6F6B9D"/>
                </a:solidFill>
              </a:rPr>
              <a:t> kopi. Karena </a:t>
            </a:r>
            <a:r>
              <a:rPr lang="en-ID" dirty="0" err="1">
                <a:solidFill>
                  <a:srgbClr val="6F6B9D"/>
                </a:solidFill>
              </a:rPr>
              <a:t>dengan</a:t>
            </a:r>
            <a:r>
              <a:rPr lang="en-ID" dirty="0">
                <a:solidFill>
                  <a:srgbClr val="6F6B9D"/>
                </a:solidFill>
              </a:rPr>
              <a:t> Fore Coffee </a:t>
            </a:r>
            <a:r>
              <a:rPr lang="en-ID" dirty="0" err="1">
                <a:solidFill>
                  <a:srgbClr val="6F6B9D"/>
                </a:solidFill>
              </a:rPr>
              <a:t>mereka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bisa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mendapatkan</a:t>
            </a:r>
            <a:r>
              <a:rPr lang="en-ID" dirty="0">
                <a:solidFill>
                  <a:srgbClr val="6F6B9D"/>
                </a:solidFill>
              </a:rPr>
              <a:t> kopi </a:t>
            </a:r>
            <a:r>
              <a:rPr lang="en-ID" dirty="0" err="1">
                <a:solidFill>
                  <a:srgbClr val="6F6B9D"/>
                </a:solidFill>
              </a:rPr>
              <a:t>dengan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kualitas</a:t>
            </a:r>
            <a:r>
              <a:rPr lang="en-ID" dirty="0">
                <a:solidFill>
                  <a:srgbClr val="6F6B9D"/>
                </a:solidFill>
              </a:rPr>
              <a:t> yang </a:t>
            </a:r>
            <a:r>
              <a:rPr lang="en-ID" dirty="0" err="1">
                <a:solidFill>
                  <a:srgbClr val="6F6B9D"/>
                </a:solidFill>
              </a:rPr>
              <a:t>baik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hanya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dengan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melalui</a:t>
            </a:r>
            <a:r>
              <a:rPr lang="en-ID" dirty="0">
                <a:solidFill>
                  <a:srgbClr val="6F6B9D"/>
                </a:solidFill>
              </a:rPr>
              <a:t> </a:t>
            </a:r>
            <a:r>
              <a:rPr lang="en-ID" dirty="0" err="1">
                <a:solidFill>
                  <a:srgbClr val="6F6B9D"/>
                </a:solidFill>
              </a:rPr>
              <a:t>aplikasi</a:t>
            </a:r>
            <a:r>
              <a:rPr lang="en-ID" dirty="0">
                <a:solidFill>
                  <a:srgbClr val="6F6B9D"/>
                </a:solidFill>
              </a:rPr>
              <a:t>.</a:t>
            </a:r>
          </a:p>
        </p:txBody>
      </p:sp>
      <p:pic>
        <p:nvPicPr>
          <p:cNvPr id="3" name="Picture 2" descr="CEO Fore Coffee Bantah Penutupan Semua Kedai - Tekno Liputan6.com">
            <a:extLst>
              <a:ext uri="{FF2B5EF4-FFF2-40B4-BE49-F238E27FC236}">
                <a16:creationId xmlns:a16="http://schemas.microsoft.com/office/drawing/2014/main" id="{FC398EC4-E6FC-4237-842D-03FA8702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1483" cy="2864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re Coffe Intip Peluang Jadi Unikorn - Teknologi Bisnis.com">
            <a:extLst>
              <a:ext uri="{FF2B5EF4-FFF2-40B4-BE49-F238E27FC236}">
                <a16:creationId xmlns:a16="http://schemas.microsoft.com/office/drawing/2014/main" id="{7261FE13-3BD6-498F-B6CB-69B57B01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583" y="132863"/>
            <a:ext cx="3620417" cy="2731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sah &amp; Rahasia Fore Coffee Menjadi Start Up Sukses dalam Waktu Sekejap -  Cermati.com">
            <a:extLst>
              <a:ext uri="{FF2B5EF4-FFF2-40B4-BE49-F238E27FC236}">
                <a16:creationId xmlns:a16="http://schemas.microsoft.com/office/drawing/2014/main" id="{A7AF89AC-1B3B-4760-9A54-D9112D55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5" y="4577434"/>
            <a:ext cx="3706906" cy="2224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nu Kopaja dari Fore Coffe Laris Manis di GoFood Exclusive">
            <a:extLst>
              <a:ext uri="{FF2B5EF4-FFF2-40B4-BE49-F238E27FC236}">
                <a16:creationId xmlns:a16="http://schemas.microsoft.com/office/drawing/2014/main" id="{DD024761-7106-42E5-BD0A-F655A474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731" y="4879734"/>
            <a:ext cx="2925004" cy="1921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CF6D60-3AED-4E61-8A86-D3AD21E195F0}"/>
              </a:ext>
            </a:extLst>
          </p:cNvPr>
          <p:cNvSpPr txBox="1"/>
          <p:nvPr/>
        </p:nvSpPr>
        <p:spPr>
          <a:xfrm>
            <a:off x="2671483" y="1150056"/>
            <a:ext cx="54370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Fore Coffee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startup</a:t>
            </a:r>
            <a:r>
              <a:rPr lang="en-ID" dirty="0"/>
              <a:t> kopi retail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menyajikan</a:t>
            </a:r>
            <a:r>
              <a:rPr lang="en-ID" dirty="0"/>
              <a:t> high quality Coffee </a:t>
            </a:r>
            <a:r>
              <a:rPr lang="en-ID" dirty="0" err="1"/>
              <a:t>untuk</a:t>
            </a:r>
            <a:r>
              <a:rPr lang="en-ID" dirty="0"/>
              <a:t> para </a:t>
            </a:r>
            <a:r>
              <a:rPr lang="en-ID" dirty="0" err="1"/>
              <a:t>pelanggannya</a:t>
            </a:r>
            <a:r>
              <a:rPr lang="en-ID" dirty="0"/>
              <a:t>. Nama Fore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 forest yang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harapan</a:t>
            </a:r>
            <a:r>
              <a:rPr lang="en-ID" dirty="0"/>
              <a:t> kami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, </a:t>
            </a:r>
            <a:r>
              <a:rPr lang="en-ID" dirty="0" err="1"/>
              <a:t>kuat</a:t>
            </a:r>
            <a:r>
              <a:rPr lang="en-ID" dirty="0"/>
              <a:t>, </a:t>
            </a:r>
            <a:r>
              <a:rPr lang="en-ID" dirty="0" err="1"/>
              <a:t>tinggi</a:t>
            </a:r>
            <a:r>
              <a:rPr lang="en-ID" dirty="0"/>
              <a:t> &amp; </a:t>
            </a:r>
            <a:r>
              <a:rPr lang="en-ID" dirty="0" err="1"/>
              <a:t>menghidupi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sekitar</a:t>
            </a:r>
            <a:r>
              <a:rPr lang="en-ID" dirty="0"/>
              <a:t>. </a:t>
            </a:r>
            <a:r>
              <a:rPr lang="en-ID" dirty="0" err="1"/>
              <a:t>Eksistensi</a:t>
            </a:r>
            <a:r>
              <a:rPr lang="en-ID" dirty="0"/>
              <a:t> fore coffee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kopi </a:t>
            </a:r>
            <a:r>
              <a:rPr lang="en-ID" dirty="0" err="1"/>
              <a:t>berkualitas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36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PA-六边形 9"/>
          <p:cNvSpPr/>
          <p:nvPr>
            <p:custDataLst>
              <p:tags r:id="rId2"/>
            </p:custDataLst>
          </p:nvPr>
        </p:nvSpPr>
        <p:spPr>
          <a:xfrm rot="5400000">
            <a:off x="356870" y="633095"/>
            <a:ext cx="454025" cy="403860"/>
          </a:xfrm>
          <a:prstGeom prst="hexagon">
            <a:avLst/>
          </a:prstGeom>
          <a:solidFill>
            <a:srgbClr val="6F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660" name="PA-文本框 1"/>
          <p:cNvSpPr txBox="1"/>
          <p:nvPr>
            <p:custDataLst>
              <p:tags r:id="rId3"/>
            </p:custDataLst>
          </p:nvPr>
        </p:nvSpPr>
        <p:spPr>
          <a:xfrm>
            <a:off x="333693" y="65087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02.</a:t>
            </a:r>
          </a:p>
        </p:txBody>
      </p:sp>
      <p:sp>
        <p:nvSpPr>
          <p:cNvPr id="1048661" name="PA-文本框 2"/>
          <p:cNvSpPr txBox="1"/>
          <p:nvPr>
            <p:custDataLst>
              <p:tags r:id="rId4"/>
            </p:custDataLst>
          </p:nvPr>
        </p:nvSpPr>
        <p:spPr>
          <a:xfrm>
            <a:off x="887219" y="613428"/>
            <a:ext cx="361028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Ciri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 Khas Fore Coffee</a:t>
            </a:r>
            <a:endParaRPr 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+mn-ea"/>
              <a:sym typeface="+mn-lt"/>
            </a:endParaRPr>
          </a:p>
        </p:txBody>
      </p:sp>
      <p:sp>
        <p:nvSpPr>
          <p:cNvPr id="1048662" name="PA-矩形 1"/>
          <p:cNvSpPr/>
          <p:nvPr>
            <p:custDataLst>
              <p:tags r:id="rId5"/>
            </p:custDataLst>
          </p:nvPr>
        </p:nvSpPr>
        <p:spPr>
          <a:xfrm>
            <a:off x="996203" y="1898923"/>
            <a:ext cx="4863582" cy="1728192"/>
          </a:xfrm>
          <a:prstGeom prst="rect">
            <a:avLst/>
          </a:prstGeom>
          <a:solidFill>
            <a:srgbClr val="6F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3" name="PA-矩形 6"/>
          <p:cNvSpPr/>
          <p:nvPr>
            <p:custDataLst>
              <p:tags r:id="rId6"/>
            </p:custDataLst>
          </p:nvPr>
        </p:nvSpPr>
        <p:spPr>
          <a:xfrm>
            <a:off x="6324795" y="3987155"/>
            <a:ext cx="4863582" cy="2156130"/>
          </a:xfrm>
          <a:prstGeom prst="rect">
            <a:avLst/>
          </a:prstGeom>
          <a:solidFill>
            <a:srgbClr val="6F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4" name="PA-文本框 8"/>
          <p:cNvSpPr txBox="1"/>
          <p:nvPr>
            <p:custDataLst>
              <p:tags r:id="rId7"/>
            </p:custDataLst>
          </p:nvPr>
        </p:nvSpPr>
        <p:spPr>
          <a:xfrm>
            <a:off x="5176722" y="3103895"/>
            <a:ext cx="57785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48665" name="PA-文本框 9"/>
          <p:cNvSpPr txBox="1"/>
          <p:nvPr>
            <p:custDataLst>
              <p:tags r:id="rId8"/>
            </p:custDataLst>
          </p:nvPr>
        </p:nvSpPr>
        <p:spPr>
          <a:xfrm>
            <a:off x="6339974" y="4005298"/>
            <a:ext cx="57785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048666" name="PA-文本框 10"/>
          <p:cNvSpPr txBox="1"/>
          <p:nvPr>
            <p:custDataLst>
              <p:tags r:id="rId9"/>
            </p:custDataLst>
          </p:nvPr>
        </p:nvSpPr>
        <p:spPr>
          <a:xfrm>
            <a:off x="6339974" y="3103895"/>
            <a:ext cx="577850" cy="518160"/>
          </a:xfrm>
          <a:prstGeom prst="rect">
            <a:avLst/>
          </a:prstGeom>
          <a:solidFill>
            <a:srgbClr val="6F6B9D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48667" name="PA-文本框 11"/>
          <p:cNvSpPr txBox="1"/>
          <p:nvPr>
            <p:custDataLst>
              <p:tags r:id="rId10"/>
            </p:custDataLst>
          </p:nvPr>
        </p:nvSpPr>
        <p:spPr>
          <a:xfrm>
            <a:off x="5202360" y="3987155"/>
            <a:ext cx="577850" cy="518160"/>
          </a:xfrm>
          <a:prstGeom prst="rect">
            <a:avLst/>
          </a:prstGeom>
          <a:solidFill>
            <a:srgbClr val="6F6B9D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48668" name="PA-文本框 12"/>
          <p:cNvSpPr txBox="1"/>
          <p:nvPr>
            <p:custDataLst>
              <p:tags r:id="rId11"/>
            </p:custDataLst>
          </p:nvPr>
        </p:nvSpPr>
        <p:spPr>
          <a:xfrm>
            <a:off x="8149866" y="4071648"/>
            <a:ext cx="304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Prioritaskan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Kopi </a:t>
            </a:r>
            <a:r>
              <a:rPr lang="en-US" altLang="zh-CN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Berkualitas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48669" name="PA-矩形 13"/>
          <p:cNvSpPr/>
          <p:nvPr>
            <p:custDataLst>
              <p:tags r:id="rId12"/>
            </p:custDataLst>
          </p:nvPr>
        </p:nvSpPr>
        <p:spPr>
          <a:xfrm>
            <a:off x="6437236" y="4427574"/>
            <a:ext cx="4716258" cy="174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Fore Coffee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hanya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memakai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biji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kopi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berkualitas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tinggi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dipasok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dari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seantero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Indonesia dan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langsung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mengambil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dari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 supplier kopi di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perkebunan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kopi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organik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serta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fokus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pada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jenis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arabica.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Setelah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biji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kopi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berkualitas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tinggi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tersebut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di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tangan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, Fore Coffee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akan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menyangrai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yang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ditangani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oleh roaster 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ahli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dengan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mesin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 roasting 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berteknologi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tinggi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Setelah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disangrai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,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biji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kopi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tadi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akan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diolah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1048670" name="PA-文本框 14"/>
          <p:cNvSpPr txBox="1"/>
          <p:nvPr>
            <p:custDataLst>
              <p:tags r:id="rId13"/>
            </p:custDataLst>
          </p:nvPr>
        </p:nvSpPr>
        <p:spPr>
          <a:xfrm>
            <a:off x="8975578" y="1739360"/>
            <a:ext cx="2014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Teknologi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Canggih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48671" name="PA-矩形 15"/>
          <p:cNvSpPr/>
          <p:nvPr>
            <p:custDataLst>
              <p:tags r:id="rId14"/>
            </p:custDataLst>
          </p:nvPr>
        </p:nvSpPr>
        <p:spPr>
          <a:xfrm>
            <a:off x="6628899" y="2077914"/>
            <a:ext cx="4577715" cy="126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Fore Coffee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menjamin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pelayanan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yang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diberikan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untuk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konsumen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mengusung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standar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tinggi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dan modern.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Peralatan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seperti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mesin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espresso,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mesin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 grinder, dan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alat-alat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lainnya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dilabeli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 western standard yang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dikenal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berteknologi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tinggi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untuk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menghasilkan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produk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terbaik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1048672" name="PA-文本框 16"/>
          <p:cNvSpPr txBox="1"/>
          <p:nvPr>
            <p:custDataLst>
              <p:tags r:id="rId15"/>
            </p:custDataLst>
          </p:nvPr>
        </p:nvSpPr>
        <p:spPr>
          <a:xfrm>
            <a:off x="1201960" y="2011996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Gerai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US" altLang="zh-CN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dengan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interior </a:t>
            </a:r>
            <a:r>
              <a:rPr lang="en-US" altLang="zh-CN" sz="16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keren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48673" name="PA-矩形 17"/>
          <p:cNvSpPr/>
          <p:nvPr>
            <p:custDataLst>
              <p:tags r:id="rId16"/>
            </p:custDataLst>
          </p:nvPr>
        </p:nvSpPr>
        <p:spPr>
          <a:xfrm>
            <a:off x="1202055" y="2414905"/>
            <a:ext cx="4552315" cy="102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Konsep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interior yang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menarik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dan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keren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menjadi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salah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satu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ciri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khas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Fore Coffee.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Meskipun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tentunya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bisa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melayani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sistem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 take-away,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bukan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berarti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Fore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Coffe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sama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sekali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tidak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memikirkan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konsep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desain</a:t>
            </a:r>
            <a:r>
              <a:rPr lang="en-ID"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interior.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1048674" name="PA-文本框 18"/>
          <p:cNvSpPr txBox="1"/>
          <p:nvPr>
            <p:custDataLst>
              <p:tags r:id="rId17"/>
            </p:custDataLst>
          </p:nvPr>
        </p:nvSpPr>
        <p:spPr>
          <a:xfrm>
            <a:off x="1201960" y="4230584"/>
            <a:ext cx="2465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Aplikasi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di </a:t>
            </a:r>
            <a:r>
              <a:rPr lang="en-US" altLang="zh-CN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Smartphone</a:t>
            </a:r>
            <a:endParaRPr lang="zh-CN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48675" name="PA-矩形 19"/>
          <p:cNvSpPr/>
          <p:nvPr>
            <p:custDataLst>
              <p:tags r:id="rId18"/>
            </p:custDataLst>
          </p:nvPr>
        </p:nvSpPr>
        <p:spPr>
          <a:xfrm>
            <a:off x="1202055" y="4632960"/>
            <a:ext cx="4551680" cy="787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Fore Coffee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unggul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dalam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hal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karena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memiliki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aplikasi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di smartphone yang kaya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fitur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Ini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adalah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salah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satu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gebrakan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yang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dimiliki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oleh Fore Coffee di </a:t>
            </a:r>
            <a:r>
              <a:rPr lang="en-ID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industri</a:t>
            </a:r>
            <a:r>
              <a:rPr lang="en-ID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kopi Indonesia. 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pic>
        <p:nvPicPr>
          <p:cNvPr id="4098" name="Picture 2" descr="Fore Coffee Cipete Raya">
            <a:extLst>
              <a:ext uri="{FF2B5EF4-FFF2-40B4-BE49-F238E27FC236}">
                <a16:creationId xmlns:a16="http://schemas.microsoft.com/office/drawing/2014/main" id="{F5652873-0D01-4C17-B741-AB2951364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" y="5369273"/>
            <a:ext cx="2317579" cy="1548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re Coffee Aims to Open 100 Stores by July 2019">
            <a:extLst>
              <a:ext uri="{FF2B5EF4-FFF2-40B4-BE49-F238E27FC236}">
                <a16:creationId xmlns:a16="http://schemas.microsoft.com/office/drawing/2014/main" id="{0F6E4AF4-0E98-4449-8CD8-4A866933E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261" y="-92094"/>
            <a:ext cx="2895739" cy="193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2" grpId="0" bldLvl="0" animBg="1"/>
      <p:bldP spid="1048663" grpId="0" bldLvl="0" animBg="1"/>
      <p:bldP spid="1048664" grpId="0"/>
      <p:bldP spid="1048665" grpId="0"/>
      <p:bldP spid="1048666" grpId="0" bldLvl="0" animBg="1"/>
      <p:bldP spid="1048667" grpId="0" bldLvl="0" animBg="1"/>
      <p:bldP spid="1048668" grpId="0"/>
      <p:bldP spid="1048669" grpId="0"/>
      <p:bldP spid="1048670" grpId="0"/>
      <p:bldP spid="1048671" grpId="0"/>
      <p:bldP spid="1048672" grpId="0"/>
      <p:bldP spid="1048673" grpId="0"/>
      <p:bldP spid="1048674" grpId="0"/>
      <p:bldP spid="10486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PA-文本框 10"/>
          <p:cNvSpPr txBox="1"/>
          <p:nvPr>
            <p:custDataLst>
              <p:tags r:id="rId2"/>
            </p:custDataLst>
          </p:nvPr>
        </p:nvSpPr>
        <p:spPr>
          <a:xfrm>
            <a:off x="6440804" y="1297774"/>
            <a:ext cx="4295775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Seiring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berjalannya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waktu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dan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dibarengi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dengan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strategi yang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jitu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sekarang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Fore Coffee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sukses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besar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Kini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, Fore Coffee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sudah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memiliki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122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gerai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dan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menyebar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merata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di DKI Jakarta, Surabaya, Medan, Bandung, dan Lampung.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145730" name="PA-直接连接符 11"/>
          <p:cNvCxnSpPr>
            <a:cxnSpLocks/>
          </p:cNvCxnSpPr>
          <p:nvPr>
            <p:custDataLst>
              <p:tags r:id="rId3"/>
            </p:custDataLst>
          </p:nvPr>
        </p:nvCxnSpPr>
        <p:spPr>
          <a:xfrm flipV="1">
            <a:off x="6440805" y="3560445"/>
            <a:ext cx="4083050" cy="2540"/>
          </a:xfrm>
          <a:prstGeom prst="line">
            <a:avLst/>
          </a:prstGeom>
          <a:ln w="12700">
            <a:solidFill>
              <a:srgbClr val="6F6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6" name="PA-文本框 12"/>
          <p:cNvSpPr txBox="1"/>
          <p:nvPr>
            <p:custDataLst>
              <p:tags r:id="rId4"/>
            </p:custDataLst>
          </p:nvPr>
        </p:nvSpPr>
        <p:spPr>
          <a:xfrm>
            <a:off x="6440805" y="3759200"/>
            <a:ext cx="4295775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Berkat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kesuksesannya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membawa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Fore Coffee, Elisa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masuk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daftar Forbes 30 Under 30 Asia 2020 di </a:t>
            </a:r>
            <a:r>
              <a:rPr lang="en-ID" altLang="zh-CN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bidang</a:t>
            </a:r>
            <a:r>
              <a:rPr lang="en-ID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 business and entrepreneur.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26" name="Picture 6" descr="Fore Coffee - Alam Sutera - Living World - alamat cabang peta | daftar  harga menu | no telepon | jam buka | FoodieRate">
            <a:extLst>
              <a:ext uri="{FF2B5EF4-FFF2-40B4-BE49-F238E27FC236}">
                <a16:creationId xmlns:a16="http://schemas.microsoft.com/office/drawing/2014/main" id="{9DBF3B40-D25C-4790-8841-D1509927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459636"/>
            <a:ext cx="4295775" cy="2711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ore Coffee - TEBAK STORE YUK!⁠⁠ Fore friends ada yang... | Facebook">
            <a:extLst>
              <a:ext uri="{FF2B5EF4-FFF2-40B4-BE49-F238E27FC236}">
                <a16:creationId xmlns:a16="http://schemas.microsoft.com/office/drawing/2014/main" id="{8768DDC1-D4BC-4739-BD6B-88EB79BC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" y="3171344"/>
            <a:ext cx="2843156" cy="2843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andemi virus corona membuat Fore Coffe tutup 20 kedai kopi secara permanen">
            <a:extLst>
              <a:ext uri="{FF2B5EF4-FFF2-40B4-BE49-F238E27FC236}">
                <a16:creationId xmlns:a16="http://schemas.microsoft.com/office/drawing/2014/main" id="{3D0AF2D5-C60F-49B3-845F-92AC1AB9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87" y="3171344"/>
            <a:ext cx="3235869" cy="2157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/>
      <p:bldP spid="10486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PA-六边形 9"/>
          <p:cNvSpPr/>
          <p:nvPr>
            <p:custDataLst>
              <p:tags r:id="rId2"/>
            </p:custDataLst>
          </p:nvPr>
        </p:nvSpPr>
        <p:spPr>
          <a:xfrm rot="5400000">
            <a:off x="356870" y="633095"/>
            <a:ext cx="454025" cy="403860"/>
          </a:xfrm>
          <a:prstGeom prst="hexagon">
            <a:avLst/>
          </a:prstGeom>
          <a:solidFill>
            <a:srgbClr val="6F6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8677" name="PA-文本框 1"/>
          <p:cNvSpPr txBox="1"/>
          <p:nvPr>
            <p:custDataLst>
              <p:tags r:id="rId3"/>
            </p:custDataLst>
          </p:nvPr>
        </p:nvSpPr>
        <p:spPr>
          <a:xfrm>
            <a:off x="333693" y="65087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03.</a:t>
            </a:r>
          </a:p>
        </p:txBody>
      </p:sp>
      <p:sp>
        <p:nvSpPr>
          <p:cNvPr id="1048678" name="PA-文本框 2"/>
          <p:cNvSpPr txBox="1"/>
          <p:nvPr>
            <p:custDataLst>
              <p:tags r:id="rId4"/>
            </p:custDataLst>
          </p:nvPr>
        </p:nvSpPr>
        <p:spPr>
          <a:xfrm>
            <a:off x="887219" y="542637"/>
            <a:ext cx="631615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Semangat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menghadapi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+mn-ea"/>
                <a:sym typeface="+mn-lt"/>
              </a:rPr>
              <a:t>tantangan</a:t>
            </a:r>
            <a:endParaRPr lang="zh-CN" sz="3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+mn-ea"/>
              <a:sym typeface="+mn-lt"/>
            </a:endParaRPr>
          </a:p>
        </p:txBody>
      </p:sp>
      <p:sp>
        <p:nvSpPr>
          <p:cNvPr id="1048680" name="PA-Rectangle: Rounded Corners 28"/>
          <p:cNvSpPr/>
          <p:nvPr>
            <p:custDataLst>
              <p:tags r:id="rId5"/>
            </p:custDataLst>
          </p:nvPr>
        </p:nvSpPr>
        <p:spPr>
          <a:xfrm>
            <a:off x="1904800" y="1760247"/>
            <a:ext cx="7700455" cy="4053486"/>
          </a:xfrm>
          <a:prstGeom prst="roundRect">
            <a:avLst>
              <a:gd name="adj" fmla="val 50000"/>
            </a:avLst>
          </a:prstGeom>
          <a:solidFill>
            <a:srgbClr val="6F6B9D"/>
          </a:solidFill>
          <a:ln w="12700" cap="flat">
            <a:noFill/>
            <a:miter lim="400000"/>
          </a:ln>
          <a:effectLst/>
        </p:spPr>
        <p:txBody>
          <a:bodyPr wrap="none" lIns="25400" tIns="25400" rIns="25400" bIns="25400" anchor="ctr">
            <a:normAutofit/>
          </a:bodyPr>
          <a:lstStyle/>
          <a:p>
            <a:pPr lvl="0" algn="ctr"/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48682" name="PA-矩形 6"/>
          <p:cNvSpPr/>
          <p:nvPr>
            <p:custDataLst>
              <p:tags r:id="rId6"/>
            </p:custDataLst>
          </p:nvPr>
        </p:nvSpPr>
        <p:spPr>
          <a:xfrm>
            <a:off x="2715131" y="2210020"/>
            <a:ext cx="6307845" cy="315394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Salah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satu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hal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yang sangat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diperhatikan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oleh Elisa dan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rekan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 Founder yang lain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adalah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pelanggan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. Oleh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karena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itu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mulai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dari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memastikan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kualitas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kopi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hingga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bagaimana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cara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menciptakan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teknologi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yang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dapat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memudahkan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pelanggan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menjadi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tantangan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ID" altLang="zh-CN" sz="2400" b="1" dirty="0" err="1">
                <a:solidFill>
                  <a:schemeClr val="bg1"/>
                </a:solidFill>
                <a:cs typeface="+mn-ea"/>
                <a:sym typeface="+mn-lt"/>
              </a:rPr>
              <a:t>tersendiri</a:t>
            </a:r>
            <a:r>
              <a:rPr lang="en-ID" altLang="zh-CN" sz="2400" b="1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bldLvl="0" animBg="1"/>
      <p:bldP spid="10486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Office 主题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自定义 1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Widescreen</PresentationFormat>
  <Paragraphs>41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Bahnschrift SemiBold</vt:lpstr>
      <vt:lpstr>Copperplate Gothic Bold</vt:lpstr>
      <vt:lpstr>Arial Narrow</vt:lpstr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2018-02-28T12:03:00Z</dcterms:created>
  <dcterms:modified xsi:type="dcterms:W3CDTF">2022-04-11T12:40:22Z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  <property fmtid="{D5CDD505-2E9C-101B-9397-08002B2CF9AE}" pid="3" name="KSORubyTemplateID">
    <vt:lpwstr>2</vt:lpwstr>
  </property>
</Properties>
</file>