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56" r:id="rId4"/>
    <p:sldId id="304" r:id="rId5"/>
    <p:sldId id="261" r:id="rId6"/>
    <p:sldId id="306" r:id="rId7"/>
    <p:sldId id="307" r:id="rId8"/>
    <p:sldId id="308" r:id="rId9"/>
    <p:sldId id="309" r:id="rId10"/>
    <p:sldId id="310" r:id="rId11"/>
    <p:sldId id="311" r:id="rId12"/>
    <p:sldId id="271" r:id="rId13"/>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D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2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05210"/>
            <a:ext cx="9144000" cy="522725"/>
          </a:xfrm>
          <a:prstGeom prst="rect">
            <a:avLst/>
          </a:prstGeom>
        </p:spPr>
        <p:txBody>
          <a:bodyPr anchor="ctr"/>
          <a:lstStyle>
            <a:lvl1pPr marL="0" indent="0" algn="ctr">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48" y="4227934"/>
            <a:ext cx="9144000" cy="288032"/>
          </a:xfrm>
          <a:prstGeom prst="rect">
            <a:avLst/>
          </a:prstGeom>
        </p:spPr>
        <p:txBody>
          <a:bodyPr anchor="ctr"/>
          <a:lstStyle>
            <a:lvl1pPr marL="0" indent="0" algn="ctr">
              <a:lnSpc>
                <a:spcPct val="100000"/>
              </a:lnSpc>
              <a:buNone/>
              <a:defRPr sz="1400" b="1" baseline="0">
                <a:solidFill>
                  <a:schemeClr val="tx1">
                    <a:lumMod val="75000"/>
                    <a:lumOff val="25000"/>
                  </a:schemeClr>
                </a:solidFill>
                <a:latin typeface="+mn-lt"/>
                <a:cs typeface="Arial" pitchFamily="34" charset="0"/>
              </a:defRPr>
            </a:lvl1pPr>
          </a:lstStyle>
          <a:p>
            <a:pPr lvl="0"/>
            <a:r>
              <a:rPr lang="en-US" altLang="ko-KR" dirty="0"/>
              <a:t>INSTERT THE TITLE OF YOUR 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solidFill>
          <a:schemeClr val="accent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3347864" y="131536"/>
            <a:ext cx="5796136" cy="154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4104000" y="1798321"/>
            <a:ext cx="5040000" cy="154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4824000" y="3465106"/>
            <a:ext cx="4320000" cy="154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4581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937417" y="1"/>
            <a:ext cx="1872000" cy="514349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1968708" y="1"/>
            <a:ext cx="1872000" cy="514349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0" y="1"/>
            <a:ext cx="1872000" cy="514349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16533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795621" y="230919"/>
            <a:ext cx="3294112"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5613166" y="3399271"/>
            <a:ext cx="3293944"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3795621" y="1815095"/>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5621504" y="1814524"/>
            <a:ext cx="1468228"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8" hasCustomPrompt="1"/>
          </p:nvPr>
        </p:nvSpPr>
        <p:spPr>
          <a:xfrm>
            <a:off x="7178918" y="230919"/>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3758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041" y="1313860"/>
            <a:ext cx="6438182" cy="327456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981898" y="1731279"/>
            <a:ext cx="3085597" cy="22818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5607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05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3507854"/>
            <a:ext cx="9144000" cy="1635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5424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253238"/>
            <a:ext cx="4572000" cy="473576"/>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572000" y="2726814"/>
            <a:ext cx="45720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Oval 1"/>
          <p:cNvSpPr/>
          <p:nvPr userDrawn="1"/>
        </p:nvSpPr>
        <p:spPr>
          <a:xfrm>
            <a:off x="2699792" y="699542"/>
            <a:ext cx="3744416" cy="3744416"/>
          </a:xfrm>
          <a:prstGeom prst="ellipse">
            <a:avLst/>
          </a:prstGeom>
          <a:solidFill>
            <a:schemeClr val="accent1">
              <a:alpha val="77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699792" y="2181230"/>
            <a:ext cx="3744416"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699644" y="2757294"/>
            <a:ext cx="3744416"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05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195486"/>
            <a:ext cx="842493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95536" y="771550"/>
            <a:ext cx="842493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45771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339502"/>
            <a:ext cx="4248472"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79512" y="915566"/>
            <a:ext cx="4248472"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92773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05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649246" y="1275606"/>
            <a:ext cx="1648869" cy="1648869"/>
          </a:xfrm>
          <a:prstGeom prst="ellipse">
            <a:avLst/>
          </a:prstGeom>
          <a:solidFill>
            <a:schemeClr val="bg1">
              <a:lumMod val="95000"/>
            </a:schemeClr>
          </a:solidFill>
          <a:ln w="38100">
            <a:solidFill>
              <a:schemeClr val="accent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720790" y="1275606"/>
            <a:ext cx="1648869" cy="1648869"/>
          </a:xfrm>
          <a:prstGeom prst="ellipse">
            <a:avLst/>
          </a:prstGeom>
          <a:solidFill>
            <a:schemeClr val="bg1">
              <a:lumMod val="95000"/>
            </a:schemeClr>
          </a:solidFill>
          <a:ln w="3810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792334" y="1275606"/>
            <a:ext cx="1648869" cy="1648869"/>
          </a:xfrm>
          <a:prstGeom prst="ellipse">
            <a:avLst/>
          </a:prstGeom>
          <a:solidFill>
            <a:schemeClr val="bg1">
              <a:lumMod val="95000"/>
            </a:schemeClr>
          </a:solidFill>
          <a:ln w="38100">
            <a:solidFill>
              <a:schemeClr val="accent3"/>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63879" y="1275606"/>
            <a:ext cx="1648869" cy="1648869"/>
          </a:xfrm>
          <a:prstGeom prst="ellipse">
            <a:avLst/>
          </a:prstGeom>
          <a:solidFill>
            <a:schemeClr val="bg1">
              <a:lumMod val="95000"/>
            </a:schemeClr>
          </a:solidFill>
          <a:ln w="3810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5024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4" name="Rectangle 3"/>
          <p:cNvSpPr/>
          <p:nvPr userDrawn="1"/>
        </p:nvSpPr>
        <p:spPr>
          <a:xfrm>
            <a:off x="4572000" y="0"/>
            <a:ext cx="410445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 hasCustomPrompt="1"/>
          </p:nvPr>
        </p:nvSpPr>
        <p:spPr>
          <a:xfrm>
            <a:off x="0" y="1995686"/>
            <a:ext cx="9144000" cy="288032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56313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1" r:id="rId3"/>
    <p:sldLayoutId id="2147483660" r:id="rId4"/>
    <p:sldLayoutId id="2147483662" r:id="rId5"/>
    <p:sldLayoutId id="2147483655" r:id="rId6"/>
    <p:sldLayoutId id="2147483663" r:id="rId7"/>
    <p:sldLayoutId id="2147483664" r:id="rId8"/>
    <p:sldLayoutId id="2147483668" r:id="rId9"/>
    <p:sldLayoutId id="2147483665" r:id="rId10"/>
    <p:sldLayoutId id="2147483670" r:id="rId11"/>
    <p:sldLayoutId id="2147483672" r:id="rId12"/>
    <p:sldLayoutId id="2147483656" r:id="rId1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0" y="4844068"/>
            <a:ext cx="9144000" cy="276999"/>
          </a:xfrm>
          <a:prstGeom prst="rect">
            <a:avLst/>
          </a:prstGeom>
          <a:noFill/>
        </p:spPr>
        <p:txBody>
          <a:bodyPr wrap="square" rtlCol="0">
            <a:spAutoFit/>
          </a:bodyPr>
          <a:lstStyle/>
          <a:p>
            <a:pPr algn="ctr"/>
            <a:r>
              <a:rPr lang="id-ID" altLang="ko-KR" sz="1200" dirty="0" smtClean="0">
                <a:latin typeface="Berlin Sans FB Demi" pitchFamily="34" charset="0"/>
                <a:cs typeface="Arial" pitchFamily="34" charset="0"/>
              </a:rPr>
              <a:t>Mata Kuliah Kewirausahaan</a:t>
            </a:r>
            <a:endParaRPr lang="ko-KR" altLang="en-US" sz="1200" dirty="0">
              <a:latin typeface="Berlin Sans FB Demi" pitchFamily="34" charset="0"/>
              <a:cs typeface="Arial" pitchFamily="34" charset="0"/>
            </a:endParaRPr>
          </a:p>
        </p:txBody>
      </p:sp>
      <p:sp>
        <p:nvSpPr>
          <p:cNvPr id="3" name="Text Placeholder 2"/>
          <p:cNvSpPr>
            <a:spLocks noGrp="1"/>
          </p:cNvSpPr>
          <p:nvPr>
            <p:ph type="body" sz="quarter" idx="10"/>
          </p:nvPr>
        </p:nvSpPr>
        <p:spPr>
          <a:xfrm>
            <a:off x="9423" y="3435846"/>
            <a:ext cx="9144000" cy="522725"/>
          </a:xfrm>
        </p:spPr>
        <p:txBody>
          <a:bodyPr/>
          <a:lstStyle/>
          <a:p>
            <a:pPr lvl="0"/>
            <a:r>
              <a:rPr lang="id-ID" altLang="ko-KR" dirty="0" smtClean="0">
                <a:latin typeface="Algerian" pitchFamily="82" charset="0"/>
                <a:ea typeface="맑은 고딕" pitchFamily="50" charset="-127"/>
              </a:rPr>
              <a:t>Biografi Wirausaha Sukses</a:t>
            </a:r>
            <a:endParaRPr lang="en-US" altLang="ko-KR" sz="3600" dirty="0">
              <a:latin typeface="Algerian" pitchFamily="82" charset="0"/>
            </a:endParaRPr>
          </a:p>
        </p:txBody>
      </p:sp>
      <p:sp>
        <p:nvSpPr>
          <p:cNvPr id="4" name="Text Placeholder 3"/>
          <p:cNvSpPr>
            <a:spLocks noGrp="1"/>
          </p:cNvSpPr>
          <p:nvPr>
            <p:ph type="body" sz="quarter" idx="11"/>
          </p:nvPr>
        </p:nvSpPr>
        <p:spPr>
          <a:xfrm>
            <a:off x="0" y="4011910"/>
            <a:ext cx="9144000" cy="504056"/>
          </a:xfrm>
        </p:spPr>
        <p:txBody>
          <a:bodyPr/>
          <a:lstStyle/>
          <a:p>
            <a:pPr>
              <a:spcBef>
                <a:spcPts val="0"/>
              </a:spcBef>
              <a:defRPr/>
            </a:pPr>
            <a:r>
              <a:rPr lang="id-ID" altLang="ko-KR" dirty="0" smtClean="0">
                <a:latin typeface="Berlin Sans FB Demi" pitchFamily="34" charset="0"/>
              </a:rPr>
              <a:t>Deagita Pratiwi</a:t>
            </a:r>
          </a:p>
          <a:p>
            <a:pPr>
              <a:spcBef>
                <a:spcPts val="0"/>
              </a:spcBef>
              <a:defRPr/>
            </a:pPr>
            <a:r>
              <a:rPr lang="id-ID" altLang="ko-KR" dirty="0" smtClean="0">
                <a:latin typeface="Berlin Sans FB Demi" pitchFamily="34" charset="0"/>
              </a:rPr>
              <a:t>1914121007</a:t>
            </a:r>
            <a:r>
              <a:rPr lang="en-US" altLang="ko-KR" dirty="0" smtClean="0">
                <a:latin typeface="Berlin Sans FB Demi" pitchFamily="34" charset="0"/>
              </a:rPr>
              <a:t> </a:t>
            </a:r>
            <a:r>
              <a:rPr lang="en-US" altLang="ko-KR" dirty="0" smtClean="0"/>
              <a:t>   </a:t>
            </a:r>
            <a:endParaRPr lang="en-US" altLang="ko-KR" dirty="0"/>
          </a:p>
        </p:txBody>
      </p:sp>
    </p:spTree>
    <p:extLst>
      <p:ext uri="{BB962C8B-B14F-4D97-AF65-F5344CB8AC3E}">
        <p14:creationId xmlns:p14="http://schemas.microsoft.com/office/powerpoint/2010/main" val="297184137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25740" y="3363838"/>
            <a:ext cx="3744416" cy="576063"/>
          </a:xfrm>
        </p:spPr>
        <p:txBody>
          <a:bodyPr/>
          <a:lstStyle/>
          <a:p>
            <a:r>
              <a:rPr lang="en-US" altLang="ko-KR" dirty="0">
                <a:latin typeface="Berlin Sans FB Demi" pitchFamily="34" charset="0"/>
              </a:rPr>
              <a:t>Thank you</a:t>
            </a:r>
            <a:endParaRPr lang="ko-KR" altLang="en-US" dirty="0">
              <a:latin typeface="Berlin Sans FB Dem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203598"/>
            <a:ext cx="2211710" cy="2211710"/>
          </a:xfrm>
          <a:prstGeom prst="ellipse">
            <a:avLst/>
          </a:prstGeom>
          <a:ln>
            <a:noFill/>
          </a:ln>
          <a:effectLst>
            <a:softEdge rad="112500"/>
          </a:effectLst>
        </p:spPr>
      </p:pic>
    </p:spTree>
    <p:extLst>
      <p:ext uri="{BB962C8B-B14F-4D97-AF65-F5344CB8AC3E}">
        <p14:creationId xmlns:p14="http://schemas.microsoft.com/office/powerpoint/2010/main" val="4013061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915566"/>
            <a:ext cx="3312368" cy="3312368"/>
          </a:xfrm>
          <a:prstGeom prst="ellipse">
            <a:avLst/>
          </a:prstGeom>
          <a:ln>
            <a:noFill/>
          </a:ln>
          <a:effectLst>
            <a:softEdge rad="112500"/>
          </a:effectLst>
        </p:spPr>
      </p:pic>
    </p:spTree>
    <p:extLst>
      <p:ext uri="{BB962C8B-B14F-4D97-AF65-F5344CB8AC3E}">
        <p14:creationId xmlns:p14="http://schemas.microsoft.com/office/powerpoint/2010/main" val="31032124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411760" y="267494"/>
            <a:ext cx="67322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3600" dirty="0" smtClean="0">
                <a:solidFill>
                  <a:schemeClr val="tx1">
                    <a:lumMod val="75000"/>
                    <a:lumOff val="25000"/>
                  </a:schemeClr>
                </a:solidFill>
                <a:latin typeface="Berlin Sans FB Demi" pitchFamily="34" charset="0"/>
                <a:cs typeface="Arial" pitchFamily="34" charset="0"/>
              </a:rPr>
              <a:t>Biografi Tokoh</a:t>
            </a:r>
            <a:endParaRPr lang="en-US" sz="3600" dirty="0">
              <a:solidFill>
                <a:schemeClr val="tx1">
                  <a:lumMod val="75000"/>
                  <a:lumOff val="25000"/>
                </a:schemeClr>
              </a:solidFill>
              <a:latin typeface="Berlin Sans FB Demi" pitchFamily="34" charset="0"/>
              <a:cs typeface="Arial" pitchFamily="34" charset="0"/>
            </a:endParaRPr>
          </a:p>
        </p:txBody>
      </p:sp>
      <p:grpSp>
        <p:nvGrpSpPr>
          <p:cNvPr id="30" name="Group 29"/>
          <p:cNvGrpSpPr/>
          <p:nvPr/>
        </p:nvGrpSpPr>
        <p:grpSpPr>
          <a:xfrm>
            <a:off x="2984973" y="1131591"/>
            <a:ext cx="5611091" cy="576000"/>
            <a:chOff x="2984973" y="1131591"/>
            <a:chExt cx="5611091" cy="576000"/>
          </a:xfrm>
        </p:grpSpPr>
        <p:sp>
          <p:nvSpPr>
            <p:cNvPr id="4" name="Round Same Side Corner Rectangle 3"/>
            <p:cNvSpPr/>
            <p:nvPr/>
          </p:nvSpPr>
          <p:spPr>
            <a:xfrm rot="5400000">
              <a:off x="5719936" y="-1240513"/>
              <a:ext cx="432048" cy="5320208"/>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AutoShape 92"/>
            <p:cNvSpPr>
              <a:spLocks noChangeAspect="1" noChangeArrowheads="1"/>
            </p:cNvSpPr>
            <p:nvPr/>
          </p:nvSpPr>
          <p:spPr bwMode="auto">
            <a:xfrm rot="16200000" flipH="1">
              <a:off x="2984973" y="1131591"/>
              <a:ext cx="576000" cy="576000"/>
            </a:xfrm>
            <a:prstGeom prst="ellipse">
              <a:avLst/>
            </a:prstGeom>
            <a:solidFill>
              <a:schemeClr val="bg1"/>
            </a:solidFill>
            <a:ln w="50800">
              <a:solidFill>
                <a:schemeClr val="accent1"/>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6" name="TextBox 5"/>
            <p:cNvSpPr txBox="1"/>
            <p:nvPr/>
          </p:nvSpPr>
          <p:spPr>
            <a:xfrm>
              <a:off x="2988072" y="1234925"/>
              <a:ext cx="569802" cy="369332"/>
            </a:xfrm>
            <a:prstGeom prst="rect">
              <a:avLst/>
            </a:prstGeom>
            <a:noFill/>
          </p:spPr>
          <p:txBody>
            <a:bodyPr wrap="square" tIns="0" bIns="0" rtlCol="0" anchor="ctr">
              <a:spAutoFit/>
            </a:bodyPr>
            <a:lstStyle/>
            <a:p>
              <a:pPr algn="ctr"/>
              <a:r>
                <a:rPr lang="en-US" altLang="ko-KR" sz="2400" b="1" dirty="0">
                  <a:solidFill>
                    <a:schemeClr val="accent1"/>
                  </a:solidFill>
                  <a:cs typeface="Arial" pitchFamily="34" charset="0"/>
                </a:rPr>
                <a:t>01</a:t>
              </a:r>
            </a:p>
          </p:txBody>
        </p:sp>
        <p:sp>
          <p:nvSpPr>
            <p:cNvPr id="7" name="TextBox 6"/>
            <p:cNvSpPr txBox="1"/>
            <p:nvPr/>
          </p:nvSpPr>
          <p:spPr bwMode="auto">
            <a:xfrm>
              <a:off x="3667248" y="1258262"/>
              <a:ext cx="4752528"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1400" b="1" dirty="0" smtClean="0">
                  <a:solidFill>
                    <a:schemeClr val="bg1"/>
                  </a:solidFill>
                  <a:latin typeface="Berlin Sans FB Demi" pitchFamily="34" charset="0"/>
                  <a:cs typeface="Arial" pitchFamily="34" charset="0"/>
                </a:rPr>
                <a:t>Adamas Belva Syah Devara</a:t>
              </a:r>
              <a:endParaRPr lang="en-US" altLang="ko-KR" sz="1400" b="1" dirty="0">
                <a:solidFill>
                  <a:schemeClr val="bg1"/>
                </a:solidFill>
                <a:latin typeface="Berlin Sans FB Demi" pitchFamily="34" charset="0"/>
                <a:cs typeface="Arial" pitchFamily="34" charset="0"/>
              </a:endParaRPr>
            </a:p>
          </p:txBody>
        </p:sp>
      </p:grpSp>
      <p:grpSp>
        <p:nvGrpSpPr>
          <p:cNvPr id="31" name="Group 30"/>
          <p:cNvGrpSpPr/>
          <p:nvPr/>
        </p:nvGrpSpPr>
        <p:grpSpPr>
          <a:xfrm>
            <a:off x="2984973" y="2023433"/>
            <a:ext cx="5611091" cy="576000"/>
            <a:chOff x="2984973" y="2023433"/>
            <a:chExt cx="5611091" cy="576000"/>
          </a:xfrm>
        </p:grpSpPr>
        <p:sp>
          <p:nvSpPr>
            <p:cNvPr id="15" name="Round Same Side Corner Rectangle 14"/>
            <p:cNvSpPr/>
            <p:nvPr/>
          </p:nvSpPr>
          <p:spPr>
            <a:xfrm rot="5400000">
              <a:off x="5719936" y="-348671"/>
              <a:ext cx="432048" cy="532020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AutoShape 92"/>
            <p:cNvSpPr>
              <a:spLocks noChangeAspect="1" noChangeArrowheads="1"/>
            </p:cNvSpPr>
            <p:nvPr/>
          </p:nvSpPr>
          <p:spPr bwMode="auto">
            <a:xfrm rot="16200000" flipH="1">
              <a:off x="2984973" y="2023433"/>
              <a:ext cx="576000" cy="576000"/>
            </a:xfrm>
            <a:prstGeom prst="ellipse">
              <a:avLst/>
            </a:prstGeom>
            <a:solidFill>
              <a:schemeClr val="bg1"/>
            </a:solidFill>
            <a:ln w="50800">
              <a:solidFill>
                <a:schemeClr val="accent2"/>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17" name="TextBox 16"/>
            <p:cNvSpPr txBox="1"/>
            <p:nvPr/>
          </p:nvSpPr>
          <p:spPr>
            <a:xfrm>
              <a:off x="2988072" y="2126767"/>
              <a:ext cx="569802" cy="369332"/>
            </a:xfrm>
            <a:prstGeom prst="rect">
              <a:avLst/>
            </a:prstGeom>
            <a:noFill/>
          </p:spPr>
          <p:txBody>
            <a:bodyPr wrap="square" tIns="0" bIns="0" rtlCol="0" anchor="ctr">
              <a:spAutoFit/>
            </a:bodyPr>
            <a:lstStyle/>
            <a:p>
              <a:pPr algn="ctr"/>
              <a:r>
                <a:rPr lang="en-US" altLang="ko-KR" sz="2400" b="1" dirty="0">
                  <a:solidFill>
                    <a:schemeClr val="accent2"/>
                  </a:solidFill>
                  <a:cs typeface="Arial" pitchFamily="34" charset="0"/>
                </a:rPr>
                <a:t>02</a:t>
              </a:r>
            </a:p>
          </p:txBody>
        </p:sp>
        <p:sp>
          <p:nvSpPr>
            <p:cNvPr id="18" name="TextBox 17"/>
            <p:cNvSpPr txBox="1"/>
            <p:nvPr/>
          </p:nvSpPr>
          <p:spPr bwMode="auto">
            <a:xfrm>
              <a:off x="3667248" y="2150104"/>
              <a:ext cx="4752528"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1400" b="1" dirty="0" smtClean="0">
                  <a:solidFill>
                    <a:schemeClr val="bg1"/>
                  </a:solidFill>
                  <a:latin typeface="Berlin Sans FB Demi" pitchFamily="34" charset="0"/>
                  <a:cs typeface="Arial" pitchFamily="34" charset="0"/>
                </a:rPr>
                <a:t>Jakarta, 30 Mei 1990 </a:t>
              </a:r>
              <a:endParaRPr lang="en-US" altLang="ko-KR" sz="1400" b="1" dirty="0">
                <a:solidFill>
                  <a:schemeClr val="bg1"/>
                </a:solidFill>
                <a:latin typeface="Berlin Sans FB Demi" pitchFamily="34" charset="0"/>
                <a:cs typeface="Arial" pitchFamily="34" charset="0"/>
              </a:endParaRPr>
            </a:p>
          </p:txBody>
        </p:sp>
      </p:grpSp>
      <p:grpSp>
        <p:nvGrpSpPr>
          <p:cNvPr id="32" name="Group 31"/>
          <p:cNvGrpSpPr/>
          <p:nvPr/>
        </p:nvGrpSpPr>
        <p:grpSpPr>
          <a:xfrm>
            <a:off x="2984973" y="2915275"/>
            <a:ext cx="5611091" cy="576000"/>
            <a:chOff x="2984973" y="2915275"/>
            <a:chExt cx="5611091" cy="576000"/>
          </a:xfrm>
        </p:grpSpPr>
        <p:sp>
          <p:nvSpPr>
            <p:cNvPr id="20" name="Round Same Side Corner Rectangle 19"/>
            <p:cNvSpPr/>
            <p:nvPr/>
          </p:nvSpPr>
          <p:spPr>
            <a:xfrm rot="5400000">
              <a:off x="5719936" y="543171"/>
              <a:ext cx="432048" cy="532020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AutoShape 92"/>
            <p:cNvSpPr>
              <a:spLocks noChangeAspect="1" noChangeArrowheads="1"/>
            </p:cNvSpPr>
            <p:nvPr/>
          </p:nvSpPr>
          <p:spPr bwMode="auto">
            <a:xfrm rot="16200000" flipH="1">
              <a:off x="2984973" y="2915275"/>
              <a:ext cx="576000" cy="576000"/>
            </a:xfrm>
            <a:prstGeom prst="ellipse">
              <a:avLst/>
            </a:prstGeom>
            <a:solidFill>
              <a:schemeClr val="bg1"/>
            </a:solidFill>
            <a:ln w="50800">
              <a:solidFill>
                <a:schemeClr val="accent3"/>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22" name="TextBox 21"/>
            <p:cNvSpPr txBox="1"/>
            <p:nvPr/>
          </p:nvSpPr>
          <p:spPr>
            <a:xfrm>
              <a:off x="2988072" y="3018609"/>
              <a:ext cx="569802" cy="369332"/>
            </a:xfrm>
            <a:prstGeom prst="rect">
              <a:avLst/>
            </a:prstGeom>
            <a:noFill/>
          </p:spPr>
          <p:txBody>
            <a:bodyPr wrap="square" tIns="0" bIns="0" rtlCol="0" anchor="ctr">
              <a:spAutoFit/>
            </a:bodyPr>
            <a:lstStyle/>
            <a:p>
              <a:pPr algn="ctr"/>
              <a:r>
                <a:rPr lang="en-US" altLang="ko-KR" sz="2400" b="1" dirty="0">
                  <a:solidFill>
                    <a:schemeClr val="accent3"/>
                  </a:solidFill>
                  <a:cs typeface="Arial" pitchFamily="34" charset="0"/>
                </a:rPr>
                <a:t>03</a:t>
              </a:r>
            </a:p>
          </p:txBody>
        </p:sp>
        <p:sp>
          <p:nvSpPr>
            <p:cNvPr id="23" name="TextBox 22"/>
            <p:cNvSpPr txBox="1"/>
            <p:nvPr/>
          </p:nvSpPr>
          <p:spPr bwMode="auto">
            <a:xfrm>
              <a:off x="3667248" y="3041946"/>
              <a:ext cx="4752528"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1400" b="1" dirty="0" smtClean="0">
                  <a:solidFill>
                    <a:schemeClr val="bg1"/>
                  </a:solidFill>
                  <a:latin typeface="Berlin Sans FB Demi" pitchFamily="34" charset="0"/>
                  <a:cs typeface="Arial" pitchFamily="34" charset="0"/>
                </a:rPr>
                <a:t>Umur 31 tahun</a:t>
              </a:r>
              <a:endParaRPr lang="en-US" altLang="ko-KR" sz="1400" b="1" dirty="0">
                <a:solidFill>
                  <a:schemeClr val="bg1"/>
                </a:solidFill>
                <a:latin typeface="Berlin Sans FB Demi" pitchFamily="34" charset="0"/>
                <a:cs typeface="Arial" pitchFamily="34" charset="0"/>
              </a:endParaRPr>
            </a:p>
          </p:txBody>
        </p:sp>
      </p:grpSp>
      <p:grpSp>
        <p:nvGrpSpPr>
          <p:cNvPr id="33" name="Group 32"/>
          <p:cNvGrpSpPr/>
          <p:nvPr/>
        </p:nvGrpSpPr>
        <p:grpSpPr>
          <a:xfrm>
            <a:off x="2984973" y="3807117"/>
            <a:ext cx="5611091" cy="576000"/>
            <a:chOff x="2984973" y="3807117"/>
            <a:chExt cx="5611091" cy="576000"/>
          </a:xfrm>
        </p:grpSpPr>
        <p:sp>
          <p:nvSpPr>
            <p:cNvPr id="25" name="Round Same Side Corner Rectangle 24"/>
            <p:cNvSpPr/>
            <p:nvPr/>
          </p:nvSpPr>
          <p:spPr>
            <a:xfrm rot="5400000">
              <a:off x="5719936" y="1435013"/>
              <a:ext cx="432048" cy="5320208"/>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AutoShape 92"/>
            <p:cNvSpPr>
              <a:spLocks noChangeAspect="1" noChangeArrowheads="1"/>
            </p:cNvSpPr>
            <p:nvPr/>
          </p:nvSpPr>
          <p:spPr bwMode="auto">
            <a:xfrm rot="16200000" flipH="1">
              <a:off x="2984973" y="3807117"/>
              <a:ext cx="576000" cy="576000"/>
            </a:xfrm>
            <a:prstGeom prst="ellipse">
              <a:avLst/>
            </a:prstGeom>
            <a:solidFill>
              <a:schemeClr val="bg1"/>
            </a:solidFill>
            <a:ln w="50800">
              <a:solidFill>
                <a:schemeClr val="accent4"/>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27" name="TextBox 26"/>
            <p:cNvSpPr txBox="1"/>
            <p:nvPr/>
          </p:nvSpPr>
          <p:spPr>
            <a:xfrm>
              <a:off x="2988072" y="3910451"/>
              <a:ext cx="569802" cy="369332"/>
            </a:xfrm>
            <a:prstGeom prst="rect">
              <a:avLst/>
            </a:prstGeom>
            <a:noFill/>
          </p:spPr>
          <p:txBody>
            <a:bodyPr wrap="square" tIns="0" bIns="0" rtlCol="0" anchor="ctr">
              <a:spAutoFit/>
            </a:bodyPr>
            <a:lstStyle/>
            <a:p>
              <a:pPr algn="ctr"/>
              <a:r>
                <a:rPr lang="en-US" altLang="ko-KR" sz="2400" b="1" dirty="0">
                  <a:solidFill>
                    <a:schemeClr val="accent4"/>
                  </a:solidFill>
                  <a:cs typeface="Arial" pitchFamily="34" charset="0"/>
                </a:rPr>
                <a:t>04</a:t>
              </a:r>
            </a:p>
          </p:txBody>
        </p:sp>
        <p:sp>
          <p:nvSpPr>
            <p:cNvPr id="28" name="TextBox 27"/>
            <p:cNvSpPr txBox="1"/>
            <p:nvPr/>
          </p:nvSpPr>
          <p:spPr bwMode="auto">
            <a:xfrm>
              <a:off x="3667248" y="3933788"/>
              <a:ext cx="4752528"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1400" b="1" dirty="0" smtClean="0">
                  <a:solidFill>
                    <a:schemeClr val="bg1"/>
                  </a:solidFill>
                  <a:latin typeface="Berlin Sans FB Demi" pitchFamily="34" charset="0"/>
                  <a:cs typeface="Arial" pitchFamily="34" charset="0"/>
                </a:rPr>
                <a:t>Pengusaha dan aktivis sosiai</a:t>
              </a:r>
              <a:endParaRPr lang="en-US" altLang="ko-KR" sz="1400" b="1" dirty="0">
                <a:solidFill>
                  <a:schemeClr val="bg1"/>
                </a:solidFill>
                <a:latin typeface="Berlin Sans FB Demi" pitchFamily="34" charset="0"/>
                <a:cs typeface="Arial" pitchFamily="34" charset="0"/>
              </a:endParaRPr>
            </a:p>
          </p:txBody>
        </p:sp>
      </p:grpSp>
    </p:spTree>
    <p:extLst>
      <p:ext uri="{BB962C8B-B14F-4D97-AF65-F5344CB8AC3E}">
        <p14:creationId xmlns:p14="http://schemas.microsoft.com/office/powerpoint/2010/main" val="109505599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id-ID" altLang="ko-KR" dirty="0" smtClean="0">
                <a:latin typeface="Berlin Sans FB Demi" pitchFamily="34" charset="0"/>
              </a:rPr>
              <a:t>Biografi Tokoh</a:t>
            </a:r>
            <a:endParaRPr lang="ko-KR" altLang="en-US" dirty="0">
              <a:latin typeface="Berlin Sans FB Demi" pitchFamily="34" charset="0"/>
            </a:endParaRPr>
          </a:p>
        </p:txBody>
      </p:sp>
      <p:sp>
        <p:nvSpPr>
          <p:cNvPr id="3" name="Text Placeholder 2"/>
          <p:cNvSpPr>
            <a:spLocks noGrp="1"/>
          </p:cNvSpPr>
          <p:nvPr>
            <p:ph type="body" sz="quarter" idx="11"/>
          </p:nvPr>
        </p:nvSpPr>
        <p:spPr/>
        <p:txBody>
          <a:bodyPr/>
          <a:lstStyle/>
          <a:p>
            <a:pPr lvl="0"/>
            <a:r>
              <a:rPr lang="id-ID" altLang="ko-KR" dirty="0" smtClean="0">
                <a:latin typeface="Berlin Sans FB Demi" pitchFamily="34" charset="0"/>
              </a:rPr>
              <a:t>Belva Devara</a:t>
            </a:r>
            <a:endParaRPr lang="en-US" altLang="ko-KR" dirty="0">
              <a:latin typeface="Berlin Sans FB Demi" pitchFamily="34" charset="0"/>
            </a:endParaRPr>
          </a:p>
        </p:txBody>
      </p:sp>
      <p:sp>
        <p:nvSpPr>
          <p:cNvPr id="5" name="TextBox 4"/>
          <p:cNvSpPr txBox="1"/>
          <p:nvPr/>
        </p:nvSpPr>
        <p:spPr>
          <a:xfrm>
            <a:off x="4709779" y="1497146"/>
            <a:ext cx="4254709" cy="3139321"/>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171450" indent="-171450">
              <a:buFont typeface="Wingdings" pitchFamily="2" charset="2"/>
              <a:buChar char="v"/>
            </a:pPr>
            <a:r>
              <a:rPr lang="id-ID" sz="1100" dirty="0">
                <a:latin typeface="Berlin Sans FB Demi" pitchFamily="34" charset="0"/>
              </a:rPr>
              <a:t>Nama lain </a:t>
            </a:r>
            <a:r>
              <a:rPr lang="id-ID" sz="1100" dirty="0">
                <a:latin typeface="Berlin Sans FB Demi" pitchFamily="34" charset="0"/>
              </a:rPr>
              <a:t>	</a:t>
            </a:r>
            <a:r>
              <a:rPr lang="id-ID" sz="1100" dirty="0" smtClean="0">
                <a:latin typeface="Berlin Sans FB Demi" pitchFamily="34" charset="0"/>
              </a:rPr>
              <a:t>: </a:t>
            </a:r>
            <a:r>
              <a:rPr lang="id-ID" sz="1100" dirty="0">
                <a:latin typeface="Berlin Sans FB Demi" pitchFamily="34" charset="0"/>
              </a:rPr>
              <a:t>Belva Devara</a:t>
            </a:r>
          </a:p>
          <a:p>
            <a:pPr marL="171450" indent="-171450">
              <a:buFont typeface="Wingdings" pitchFamily="2" charset="2"/>
              <a:buChar char="v"/>
            </a:pPr>
            <a:r>
              <a:rPr lang="id-ID" sz="1100" dirty="0">
                <a:latin typeface="Berlin Sans FB Demi" pitchFamily="34" charset="0"/>
              </a:rPr>
              <a:t>Kebangsaan </a:t>
            </a:r>
            <a:r>
              <a:rPr lang="id-ID" sz="1100" dirty="0" smtClean="0">
                <a:latin typeface="Berlin Sans FB Demi" pitchFamily="34" charset="0"/>
              </a:rPr>
              <a:t>	: Indonesia</a:t>
            </a:r>
          </a:p>
          <a:p>
            <a:pPr marL="171450" indent="-171450">
              <a:buFont typeface="Wingdings" pitchFamily="2" charset="2"/>
              <a:buChar char="v"/>
            </a:pPr>
            <a:r>
              <a:rPr lang="id-ID" sz="1100" dirty="0">
                <a:latin typeface="Berlin Sans FB Demi" pitchFamily="34" charset="0"/>
              </a:rPr>
              <a:t>Istri </a:t>
            </a:r>
            <a:r>
              <a:rPr lang="id-ID" sz="1100" dirty="0" smtClean="0">
                <a:latin typeface="Berlin Sans FB Demi" pitchFamily="34" charset="0"/>
              </a:rPr>
              <a:t>		: Sabrina </a:t>
            </a:r>
            <a:r>
              <a:rPr lang="id-ID" sz="1100" dirty="0">
                <a:latin typeface="Berlin Sans FB Demi" pitchFamily="34" charset="0"/>
              </a:rPr>
              <a:t>Anggraini</a:t>
            </a:r>
          </a:p>
          <a:p>
            <a:pPr marL="171450" indent="-171450">
              <a:buFont typeface="Wingdings" pitchFamily="2" charset="2"/>
              <a:buChar char="v"/>
            </a:pPr>
            <a:r>
              <a:rPr lang="id-ID" sz="1100" dirty="0">
                <a:latin typeface="Berlin Sans FB Demi" pitchFamily="34" charset="0"/>
              </a:rPr>
              <a:t>Orang tua </a:t>
            </a:r>
            <a:r>
              <a:rPr lang="id-ID" sz="1100" dirty="0" smtClean="0">
                <a:latin typeface="Berlin Sans FB Demi" pitchFamily="34" charset="0"/>
              </a:rPr>
              <a:t>		: - </a:t>
            </a:r>
            <a:r>
              <a:rPr lang="id-ID" sz="1100" dirty="0">
                <a:latin typeface="Berlin Sans FB Demi" pitchFamily="34" charset="0"/>
              </a:rPr>
              <a:t>Tri Harsono</a:t>
            </a:r>
          </a:p>
          <a:p>
            <a:r>
              <a:rPr lang="id-ID" sz="1100" dirty="0" smtClean="0">
                <a:latin typeface="Berlin Sans FB Demi" pitchFamily="34" charset="0"/>
              </a:rPr>
              <a:t>	  	  -  Murni </a:t>
            </a:r>
            <a:r>
              <a:rPr lang="id-ID" sz="1100" dirty="0">
                <a:latin typeface="Berlin Sans FB Demi" pitchFamily="34" charset="0"/>
              </a:rPr>
              <a:t>Hercahyani</a:t>
            </a:r>
          </a:p>
          <a:p>
            <a:pPr marL="171450" indent="-171450">
              <a:buFont typeface="Wingdings" pitchFamily="2" charset="2"/>
              <a:buChar char="v"/>
            </a:pPr>
            <a:r>
              <a:rPr lang="id-ID" sz="1100" dirty="0">
                <a:latin typeface="Berlin Sans FB Demi" pitchFamily="34" charset="0"/>
              </a:rPr>
              <a:t>Saudara </a:t>
            </a:r>
            <a:r>
              <a:rPr lang="id-ID" sz="1100" dirty="0" smtClean="0">
                <a:latin typeface="Berlin Sans FB Demi" pitchFamily="34" charset="0"/>
              </a:rPr>
              <a:t>		: - Dimico </a:t>
            </a:r>
            <a:r>
              <a:rPr lang="id-ID" sz="1100" dirty="0">
                <a:latin typeface="Berlin Sans FB Demi" pitchFamily="34" charset="0"/>
              </a:rPr>
              <a:t>Ardan Syah</a:t>
            </a:r>
          </a:p>
          <a:p>
            <a:r>
              <a:rPr lang="id-ID" sz="1100" dirty="0" smtClean="0">
                <a:latin typeface="Berlin Sans FB Demi" pitchFamily="34" charset="0"/>
              </a:rPr>
              <a:t>	  	  - Delicia </a:t>
            </a:r>
            <a:r>
              <a:rPr lang="id-ID" sz="1100" dirty="0">
                <a:latin typeface="Berlin Sans FB Demi" pitchFamily="34" charset="0"/>
              </a:rPr>
              <a:t>Gemma Syah </a:t>
            </a:r>
            <a:r>
              <a:rPr lang="id-ID" sz="1100" dirty="0" smtClean="0">
                <a:latin typeface="Berlin Sans FB Demi" pitchFamily="34" charset="0"/>
              </a:rPr>
              <a:t>Marita</a:t>
            </a:r>
          </a:p>
          <a:p>
            <a:endParaRPr lang="ko-KR" altLang="en-US" sz="1100" dirty="0">
              <a:solidFill>
                <a:schemeClr val="tx1">
                  <a:lumMod val="75000"/>
                  <a:lumOff val="25000"/>
                </a:schemeClr>
              </a:solidFill>
              <a:latin typeface="Berlin Sans FB Demi" pitchFamily="34" charset="0"/>
              <a:cs typeface="Arial" pitchFamily="34" charset="0"/>
            </a:endParaRPr>
          </a:p>
          <a:p>
            <a:r>
              <a:rPr lang="id-ID" sz="1100" dirty="0" smtClean="0">
                <a:latin typeface="Berlin Sans FB Demi" pitchFamily="34" charset="0"/>
              </a:rPr>
              <a:t>Pendidikan 	: - SMP Islam Al Azhar 8</a:t>
            </a:r>
          </a:p>
          <a:p>
            <a:r>
              <a:rPr lang="id-ID" sz="1100" dirty="0" smtClean="0">
                <a:latin typeface="Berlin Sans FB Demi" pitchFamily="34" charset="0"/>
              </a:rPr>
              <a:t>	  - SMA Presiden</a:t>
            </a:r>
          </a:p>
          <a:p>
            <a:r>
              <a:rPr lang="id-ID" sz="1100" dirty="0" smtClean="0">
                <a:latin typeface="Berlin Sans FB Demi" pitchFamily="34" charset="0"/>
              </a:rPr>
              <a:t>Almamater	: - Harvard </a:t>
            </a:r>
            <a:r>
              <a:rPr lang="id-ID" sz="1100" dirty="0">
                <a:latin typeface="Berlin Sans FB Demi" pitchFamily="34" charset="0"/>
              </a:rPr>
              <a:t>University, Amerika Serikat</a:t>
            </a:r>
          </a:p>
          <a:p>
            <a:r>
              <a:rPr lang="id-ID" sz="1100" dirty="0" smtClean="0">
                <a:latin typeface="Berlin Sans FB Demi" pitchFamily="34" charset="0"/>
              </a:rPr>
              <a:t>	  - Standford </a:t>
            </a:r>
            <a:r>
              <a:rPr lang="id-ID" sz="1100" dirty="0">
                <a:latin typeface="Berlin Sans FB Demi" pitchFamily="34" charset="0"/>
              </a:rPr>
              <a:t>University, Amerika Serikat</a:t>
            </a:r>
          </a:p>
          <a:p>
            <a:r>
              <a:rPr lang="id-ID" sz="1100" dirty="0" smtClean="0">
                <a:latin typeface="Berlin Sans FB Demi" pitchFamily="34" charset="0"/>
              </a:rPr>
              <a:t>	  - Nanyang </a:t>
            </a:r>
            <a:r>
              <a:rPr lang="id-ID" sz="1100" dirty="0">
                <a:latin typeface="Berlin Sans FB Demi" pitchFamily="34" charset="0"/>
              </a:rPr>
              <a:t>Technological University, </a:t>
            </a:r>
            <a:r>
              <a:rPr lang="id-ID" sz="1100" dirty="0" smtClean="0">
                <a:latin typeface="Berlin Sans FB Demi" pitchFamily="34" charset="0"/>
              </a:rPr>
              <a:t>Singapua</a:t>
            </a:r>
            <a:endParaRPr lang="id-ID" sz="1100" dirty="0">
              <a:latin typeface="Berlin Sans FB Demi" pitchFamily="34" charset="0"/>
            </a:endParaRPr>
          </a:p>
          <a:p>
            <a:r>
              <a:rPr lang="id-ID" sz="1100" dirty="0" smtClean="0">
                <a:latin typeface="Berlin Sans FB Demi" pitchFamily="34" charset="0"/>
              </a:rPr>
              <a:t>Jabatan 	:</a:t>
            </a:r>
            <a:endParaRPr lang="id-ID" sz="1100" dirty="0">
              <a:latin typeface="Berlin Sans FB Demi" pitchFamily="34" charset="0"/>
            </a:endParaRPr>
          </a:p>
          <a:p>
            <a:pPr lvl="0"/>
            <a:r>
              <a:rPr lang="id-ID" sz="1100" dirty="0" smtClean="0">
                <a:latin typeface="Berlin Sans FB Demi" pitchFamily="34" charset="0"/>
              </a:rPr>
              <a:t>- CEO </a:t>
            </a:r>
            <a:r>
              <a:rPr lang="id-ID" sz="1100" dirty="0">
                <a:latin typeface="Berlin Sans FB Demi" pitchFamily="34" charset="0"/>
              </a:rPr>
              <a:t>PT Ruang Raya Indonesia (2016-sekarang)</a:t>
            </a:r>
          </a:p>
          <a:p>
            <a:pPr lvl="0"/>
            <a:r>
              <a:rPr lang="id-ID" sz="1100" dirty="0" smtClean="0">
                <a:latin typeface="Berlin Sans FB Demi" pitchFamily="34" charset="0"/>
              </a:rPr>
              <a:t>- Anggota </a:t>
            </a:r>
            <a:r>
              <a:rPr lang="id-ID" sz="1100" dirty="0">
                <a:latin typeface="Berlin Sans FB Demi" pitchFamily="34" charset="0"/>
              </a:rPr>
              <a:t>Dewan Young Leaders for Indonesia (2018-sekarang)</a:t>
            </a:r>
          </a:p>
          <a:p>
            <a:pPr lvl="0"/>
            <a:r>
              <a:rPr lang="id-ID" sz="1100" dirty="0" smtClean="0">
                <a:latin typeface="Berlin Sans FB Demi" pitchFamily="34" charset="0"/>
              </a:rPr>
              <a:t>- Staff </a:t>
            </a:r>
            <a:r>
              <a:rPr lang="id-ID" sz="1100" dirty="0">
                <a:latin typeface="Berlin Sans FB Demi" pitchFamily="34" charset="0"/>
              </a:rPr>
              <a:t>khusus Presiden Bidang Inovasi (2019-2020)</a:t>
            </a:r>
          </a:p>
          <a:p>
            <a:endParaRPr lang="id-ID" sz="1100" dirty="0">
              <a:latin typeface="Berlin Sans FB Demi" pitchFamily="34" charset="0"/>
            </a:endParaRPr>
          </a:p>
        </p:txBody>
      </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3072" b="13072"/>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52406810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id-ID" altLang="ko-KR" dirty="0" smtClean="0">
                <a:latin typeface="Berlin Sans FB Demi" pitchFamily="34" charset="0"/>
              </a:rPr>
              <a:t>Perjalanan Hidup</a:t>
            </a:r>
            <a:endParaRPr lang="ko-KR" altLang="en-US" dirty="0">
              <a:latin typeface="Berlin Sans FB Demi" pitchFamily="34" charset="0"/>
            </a:endParaRPr>
          </a:p>
        </p:txBody>
      </p:sp>
      <p:sp>
        <p:nvSpPr>
          <p:cNvPr id="3" name="Text Placeholder 2"/>
          <p:cNvSpPr>
            <a:spLocks noGrp="1"/>
          </p:cNvSpPr>
          <p:nvPr>
            <p:ph type="body" sz="quarter" idx="11"/>
          </p:nvPr>
        </p:nvSpPr>
        <p:spPr/>
        <p:txBody>
          <a:bodyPr/>
          <a:lstStyle/>
          <a:p>
            <a:pPr lvl="0"/>
            <a:r>
              <a:rPr lang="id-ID" altLang="ko-KR" dirty="0" smtClean="0">
                <a:latin typeface="Berlin Sans FB Demi" pitchFamily="34" charset="0"/>
              </a:rPr>
              <a:t>Belva Devara</a:t>
            </a:r>
            <a:endParaRPr lang="en-US" altLang="ko-KR" dirty="0">
              <a:latin typeface="Berlin Sans FB Demi" pitchFamily="34" charset="0"/>
            </a:endParaRPr>
          </a:p>
        </p:txBody>
      </p:sp>
      <p:sp>
        <p:nvSpPr>
          <p:cNvPr id="6" name="Oval 5"/>
          <p:cNvSpPr/>
          <p:nvPr/>
        </p:nvSpPr>
        <p:spPr>
          <a:xfrm>
            <a:off x="6069539" y="3938296"/>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TextBox 7"/>
          <p:cNvSpPr txBox="1"/>
          <p:nvPr/>
        </p:nvSpPr>
        <p:spPr>
          <a:xfrm>
            <a:off x="6789618" y="4010440"/>
            <a:ext cx="2354382" cy="646331"/>
          </a:xfrm>
          <a:prstGeom prst="rect">
            <a:avLst/>
          </a:prstGeom>
          <a:noFill/>
        </p:spPr>
        <p:txBody>
          <a:bodyPr wrap="square" rtlCol="0" anchor="ctr">
            <a:spAutoFit/>
          </a:bodyPr>
          <a:lstStyle/>
          <a:p>
            <a:r>
              <a:rPr lang="id-ID" altLang="ko-KR" sz="1200" dirty="0" smtClean="0">
                <a:solidFill>
                  <a:schemeClr val="bg1"/>
                </a:solidFill>
                <a:latin typeface="Berlin Sans FB Demi" pitchFamily="34" charset="0"/>
                <a:cs typeface="Arial" pitchFamily="34" charset="0"/>
              </a:rPr>
              <a:t>Penerima beasiswa penuh dan terpilih sebagai ketua OSIS di SMA</a:t>
            </a:r>
            <a:endParaRPr lang="ko-KR" altLang="en-US" sz="1200" dirty="0">
              <a:solidFill>
                <a:schemeClr val="bg1"/>
              </a:solidFill>
              <a:latin typeface="Berlin Sans FB Demi" pitchFamily="34" charset="0"/>
              <a:cs typeface="Arial" pitchFamily="34" charset="0"/>
            </a:endParaRPr>
          </a:p>
        </p:txBody>
      </p:sp>
      <p:sp>
        <p:nvSpPr>
          <p:cNvPr id="10" name="Oval 21"/>
          <p:cNvSpPr>
            <a:spLocks noChangeAspect="1"/>
          </p:cNvSpPr>
          <p:nvPr/>
        </p:nvSpPr>
        <p:spPr>
          <a:xfrm>
            <a:off x="6190342" y="4057703"/>
            <a:ext cx="334457" cy="33725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Oval 10"/>
          <p:cNvSpPr/>
          <p:nvPr/>
        </p:nvSpPr>
        <p:spPr>
          <a:xfrm>
            <a:off x="2519201" y="3938296"/>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TextBox 12"/>
          <p:cNvSpPr txBox="1"/>
          <p:nvPr/>
        </p:nvSpPr>
        <p:spPr>
          <a:xfrm>
            <a:off x="1" y="4010440"/>
            <a:ext cx="2370882" cy="646331"/>
          </a:xfrm>
          <a:prstGeom prst="rect">
            <a:avLst/>
          </a:prstGeom>
          <a:noFill/>
        </p:spPr>
        <p:txBody>
          <a:bodyPr wrap="square" rtlCol="0" anchor="ctr">
            <a:spAutoFit/>
          </a:bodyPr>
          <a:lstStyle/>
          <a:p>
            <a:pPr algn="r"/>
            <a:r>
              <a:rPr lang="id-ID" altLang="ko-KR" sz="1200" dirty="0" smtClean="0">
                <a:solidFill>
                  <a:schemeClr val="bg1"/>
                </a:solidFill>
                <a:latin typeface="Berlin Sans FB Demi" pitchFamily="34" charset="0"/>
                <a:cs typeface="Arial" pitchFamily="34" charset="0"/>
              </a:rPr>
              <a:t>Mengawali pendidikan di sebuah sekolah semi-militer bertaraf internasional</a:t>
            </a:r>
            <a:r>
              <a:rPr lang="en-US" altLang="ko-KR" sz="1200" dirty="0" smtClean="0">
                <a:solidFill>
                  <a:schemeClr val="bg1"/>
                </a:solidFill>
                <a:cs typeface="Arial" pitchFamily="34" charset="0"/>
              </a:rPr>
              <a:t>.  </a:t>
            </a:r>
            <a:endParaRPr lang="ko-KR" altLang="en-US" sz="1200" dirty="0">
              <a:solidFill>
                <a:schemeClr val="bg1"/>
              </a:solidFill>
              <a:cs typeface="Arial" pitchFamily="34" charset="0"/>
            </a:endParaRPr>
          </a:p>
        </p:txBody>
      </p:sp>
      <p:sp>
        <p:nvSpPr>
          <p:cNvPr id="15" name="Rectangle 9"/>
          <p:cNvSpPr/>
          <p:nvPr/>
        </p:nvSpPr>
        <p:spPr>
          <a:xfrm>
            <a:off x="2656958" y="4085658"/>
            <a:ext cx="300550" cy="28134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Oval 16"/>
          <p:cNvSpPr/>
          <p:nvPr/>
        </p:nvSpPr>
        <p:spPr>
          <a:xfrm>
            <a:off x="2519201" y="2715518"/>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TextBox 18"/>
          <p:cNvSpPr txBox="1"/>
          <p:nvPr/>
        </p:nvSpPr>
        <p:spPr>
          <a:xfrm>
            <a:off x="11208" y="2297664"/>
            <a:ext cx="2370883" cy="1200329"/>
          </a:xfrm>
          <a:prstGeom prst="rect">
            <a:avLst/>
          </a:prstGeom>
          <a:noFill/>
        </p:spPr>
        <p:txBody>
          <a:bodyPr wrap="square" rtlCol="0" anchor="ctr">
            <a:spAutoFit/>
          </a:bodyPr>
          <a:lstStyle/>
          <a:p>
            <a:pPr algn="r"/>
            <a:r>
              <a:rPr lang="id-ID" altLang="ko-KR" sz="1200" dirty="0" smtClean="0">
                <a:solidFill>
                  <a:schemeClr val="tx1">
                    <a:lumMod val="75000"/>
                    <a:lumOff val="25000"/>
                  </a:schemeClr>
                </a:solidFill>
                <a:latin typeface="Berlin Sans FB Demi" pitchFamily="34" charset="0"/>
                <a:cs typeface="Times New Roman" pitchFamily="18" charset="0"/>
              </a:rPr>
              <a:t>Kedua orangtuanya merupakan Pegawai Negeri Sipil (PNS), bukan berasal dari keluarga kaya raya tetapi selalu mengajarkan pentingnya sebuah pendidikan</a:t>
            </a:r>
            <a:r>
              <a:rPr lang="en-US" altLang="ko-KR" sz="1200" dirty="0" smtClean="0">
                <a:solidFill>
                  <a:schemeClr val="tx1">
                    <a:lumMod val="75000"/>
                    <a:lumOff val="25000"/>
                  </a:schemeClr>
                </a:solidFill>
                <a:latin typeface="Berlin Sans FB Demi" pitchFamily="34" charset="0"/>
                <a:cs typeface="Times New Roman" pitchFamily="18" charset="0"/>
              </a:rPr>
              <a:t> </a:t>
            </a:r>
            <a:r>
              <a:rPr lang="en-US" altLang="ko-KR" sz="1200" dirty="0" smtClean="0">
                <a:solidFill>
                  <a:schemeClr val="tx1">
                    <a:lumMod val="75000"/>
                    <a:lumOff val="25000"/>
                  </a:schemeClr>
                </a:solidFill>
                <a:latin typeface="Berlin Sans FB Demi" pitchFamily="34" charset="0"/>
                <a:cs typeface="Arial" pitchFamily="34" charset="0"/>
              </a:rPr>
              <a:t> </a:t>
            </a:r>
            <a:endParaRPr lang="ko-KR" altLang="en-US" sz="1200" dirty="0">
              <a:solidFill>
                <a:schemeClr val="tx1">
                  <a:lumMod val="75000"/>
                  <a:lumOff val="25000"/>
                </a:schemeClr>
              </a:solidFill>
              <a:latin typeface="Berlin Sans FB Demi" pitchFamily="34" charset="0"/>
              <a:cs typeface="Arial" pitchFamily="34" charset="0"/>
            </a:endParaRPr>
          </a:p>
        </p:txBody>
      </p:sp>
      <p:sp>
        <p:nvSpPr>
          <p:cNvPr id="22" name="Oval 21"/>
          <p:cNvSpPr/>
          <p:nvPr/>
        </p:nvSpPr>
        <p:spPr>
          <a:xfrm>
            <a:off x="2519201" y="1492740"/>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TextBox 23"/>
          <p:cNvSpPr txBox="1"/>
          <p:nvPr/>
        </p:nvSpPr>
        <p:spPr>
          <a:xfrm>
            <a:off x="11209" y="1530021"/>
            <a:ext cx="2359674" cy="461665"/>
          </a:xfrm>
          <a:prstGeom prst="rect">
            <a:avLst/>
          </a:prstGeom>
          <a:noFill/>
        </p:spPr>
        <p:txBody>
          <a:bodyPr wrap="square" rtlCol="0" anchor="ctr">
            <a:spAutoFit/>
          </a:bodyPr>
          <a:lstStyle/>
          <a:p>
            <a:pPr algn="r"/>
            <a:r>
              <a:rPr lang="id-ID" altLang="ko-KR" sz="1200" dirty="0" smtClean="0">
                <a:solidFill>
                  <a:schemeClr val="tx1">
                    <a:lumMod val="75000"/>
                    <a:lumOff val="25000"/>
                  </a:schemeClr>
                </a:solidFill>
                <a:latin typeface="Berlin Sans FB Demi" pitchFamily="34" charset="0"/>
                <a:cs typeface="Times New Roman" pitchFamily="18" charset="0"/>
              </a:rPr>
              <a:t>Belva Devara merupakan anak pertama dari tiga bersaudara</a:t>
            </a:r>
            <a:r>
              <a:rPr lang="id-ID"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7" name="Oval 26"/>
          <p:cNvSpPr/>
          <p:nvPr/>
        </p:nvSpPr>
        <p:spPr>
          <a:xfrm>
            <a:off x="6069539" y="2706356"/>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TextBox 28"/>
          <p:cNvSpPr txBox="1"/>
          <p:nvPr/>
        </p:nvSpPr>
        <p:spPr>
          <a:xfrm>
            <a:off x="6789618" y="2686167"/>
            <a:ext cx="2354382" cy="830997"/>
          </a:xfrm>
          <a:prstGeom prst="rect">
            <a:avLst/>
          </a:prstGeom>
          <a:noFill/>
        </p:spPr>
        <p:txBody>
          <a:bodyPr wrap="square" rtlCol="0" anchor="ctr">
            <a:spAutoFit/>
          </a:bodyPr>
          <a:lstStyle/>
          <a:p>
            <a:r>
              <a:rPr lang="id-ID" altLang="ko-KR" sz="1200" dirty="0" smtClean="0">
                <a:solidFill>
                  <a:schemeClr val="tx1">
                    <a:lumMod val="75000"/>
                    <a:lumOff val="25000"/>
                  </a:schemeClr>
                </a:solidFill>
                <a:latin typeface="Berlin Sans FB Demi" pitchFamily="34" charset="0"/>
                <a:cs typeface="Arial" pitchFamily="34" charset="0"/>
              </a:rPr>
              <a:t>Peraih mendali Bhagaskara Adi Tanggap dan siswa peringkat pertama di setiap semester</a:t>
            </a:r>
            <a:r>
              <a:rPr lang="en-US" altLang="ko-KR" sz="1200" dirty="0" smtClean="0">
                <a:solidFill>
                  <a:schemeClr val="tx1">
                    <a:lumMod val="75000"/>
                    <a:lumOff val="25000"/>
                  </a:schemeClr>
                </a:solidFill>
                <a:latin typeface="Berlin Sans FB Demi" pitchFamily="34" charset="0"/>
                <a:cs typeface="Arial" pitchFamily="34" charset="0"/>
              </a:rPr>
              <a:t> </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2" name="Oval 31"/>
          <p:cNvSpPr/>
          <p:nvPr/>
        </p:nvSpPr>
        <p:spPr>
          <a:xfrm>
            <a:off x="6069539" y="1474416"/>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TextBox 33"/>
          <p:cNvSpPr txBox="1"/>
          <p:nvPr/>
        </p:nvSpPr>
        <p:spPr>
          <a:xfrm>
            <a:off x="6789618" y="1160688"/>
            <a:ext cx="2354382" cy="1200329"/>
          </a:xfrm>
          <a:prstGeom prst="rect">
            <a:avLst/>
          </a:prstGeom>
          <a:noFill/>
        </p:spPr>
        <p:txBody>
          <a:bodyPr wrap="square" rtlCol="0" anchor="ctr">
            <a:spAutoFit/>
          </a:bodyPr>
          <a:lstStyle/>
          <a:p>
            <a:r>
              <a:rPr lang="id-ID" altLang="ko-KR" sz="1200" dirty="0" smtClean="0">
                <a:solidFill>
                  <a:schemeClr val="tx1">
                    <a:lumMod val="75000"/>
                    <a:lumOff val="25000"/>
                  </a:schemeClr>
                </a:solidFill>
                <a:latin typeface="Berlin Sans FB Demi" pitchFamily="34" charset="0"/>
                <a:cs typeface="Arial" pitchFamily="34" charset="0"/>
              </a:rPr>
              <a:t>Dikenal sebagai anak yang pintar dan selalu meraih juara I, serta menjuarai berbagai lomba pidato, olimpiade ilimiah, dan debat bahasa inggris</a:t>
            </a:r>
            <a:endParaRPr lang="ko-KR" altLang="en-US" sz="1200" dirty="0">
              <a:solidFill>
                <a:schemeClr val="tx1">
                  <a:lumMod val="75000"/>
                  <a:lumOff val="25000"/>
                </a:schemeClr>
              </a:solidFill>
              <a:latin typeface="Berlin Sans FB Demi" pitchFamily="34" charset="0"/>
              <a:cs typeface="Arial" pitchFamily="34" charset="0"/>
            </a:endParaRPr>
          </a:p>
        </p:txBody>
      </p:sp>
      <p:sp>
        <p:nvSpPr>
          <p:cNvPr id="37" name="Rectangle 36"/>
          <p:cNvSpPr/>
          <p:nvPr/>
        </p:nvSpPr>
        <p:spPr>
          <a:xfrm>
            <a:off x="2682574" y="1676566"/>
            <a:ext cx="249318" cy="20841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ounded Rectangle 27"/>
          <p:cNvSpPr/>
          <p:nvPr/>
        </p:nvSpPr>
        <p:spPr>
          <a:xfrm>
            <a:off x="2669418" y="2897829"/>
            <a:ext cx="270085" cy="20746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30"/>
          <p:cNvSpPr>
            <a:spLocks noChangeAspect="1"/>
          </p:cNvSpPr>
          <p:nvPr/>
        </p:nvSpPr>
        <p:spPr>
          <a:xfrm>
            <a:off x="6217594" y="1622881"/>
            <a:ext cx="279951" cy="27913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Oval 7"/>
          <p:cNvSpPr>
            <a:spLocks noChangeAspect="1"/>
          </p:cNvSpPr>
          <p:nvPr/>
        </p:nvSpPr>
        <p:spPr>
          <a:xfrm>
            <a:off x="6190342" y="2834640"/>
            <a:ext cx="320500" cy="32049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423" r="18423"/>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332779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id-ID" altLang="ko-KR" dirty="0" smtClean="0">
                <a:latin typeface="Berlin Sans FB Demi" pitchFamily="34" charset="0"/>
              </a:rPr>
              <a:t>Perjalanan Hidup</a:t>
            </a:r>
            <a:endParaRPr lang="ko-KR" altLang="en-US" dirty="0">
              <a:latin typeface="Berlin Sans FB Demi" pitchFamily="34" charset="0"/>
            </a:endParaRPr>
          </a:p>
        </p:txBody>
      </p:sp>
      <p:sp>
        <p:nvSpPr>
          <p:cNvPr id="3" name="Text Placeholder 2"/>
          <p:cNvSpPr>
            <a:spLocks noGrp="1"/>
          </p:cNvSpPr>
          <p:nvPr>
            <p:ph type="body" sz="quarter" idx="11"/>
          </p:nvPr>
        </p:nvSpPr>
        <p:spPr/>
        <p:txBody>
          <a:bodyPr/>
          <a:lstStyle/>
          <a:p>
            <a:pPr lvl="0"/>
            <a:r>
              <a:rPr lang="id-ID" altLang="ko-KR" dirty="0" smtClean="0">
                <a:latin typeface="Berlin Sans FB Demi" pitchFamily="34" charset="0"/>
              </a:rPr>
              <a:t>Belva Devara</a:t>
            </a:r>
            <a:endParaRPr lang="en-US" altLang="ko-KR" dirty="0">
              <a:latin typeface="Berlin Sans FB Demi" pitchFamily="34" charset="0"/>
            </a:endParaRPr>
          </a:p>
        </p:txBody>
      </p:sp>
      <p:sp>
        <p:nvSpPr>
          <p:cNvPr id="4" name="Oval 3"/>
          <p:cNvSpPr/>
          <p:nvPr/>
        </p:nvSpPr>
        <p:spPr>
          <a:xfrm>
            <a:off x="4860331" y="1158325"/>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4"/>
          <p:cNvSpPr/>
          <p:nvPr/>
        </p:nvSpPr>
        <p:spPr>
          <a:xfrm>
            <a:off x="648688" y="1194529"/>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5"/>
          <p:cNvSpPr/>
          <p:nvPr/>
        </p:nvSpPr>
        <p:spPr>
          <a:xfrm>
            <a:off x="693076" y="3327229"/>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p:cNvSpPr/>
          <p:nvPr/>
        </p:nvSpPr>
        <p:spPr>
          <a:xfrm>
            <a:off x="4849012" y="3327229"/>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693076" y="1433514"/>
            <a:ext cx="604639" cy="215444"/>
          </a:xfrm>
          <a:prstGeom prst="rect">
            <a:avLst/>
          </a:prstGeom>
          <a:noFill/>
        </p:spPr>
        <p:txBody>
          <a:bodyPr wrap="square" tIns="0" bIns="0" rtlCol="0" anchor="ctr">
            <a:spAutoFit/>
          </a:bodyPr>
          <a:lstStyle/>
          <a:p>
            <a:r>
              <a:rPr lang="id-ID" altLang="ko-KR" sz="1400" b="1" dirty="0" smtClean="0">
                <a:solidFill>
                  <a:schemeClr val="bg1"/>
                </a:solidFill>
                <a:cs typeface="Arial" pitchFamily="34" charset="0"/>
              </a:rPr>
              <a:t>2007</a:t>
            </a:r>
            <a:endParaRPr lang="en-US" altLang="ko-KR" sz="1400" b="1" dirty="0">
              <a:solidFill>
                <a:schemeClr val="bg1"/>
              </a:solidFill>
              <a:cs typeface="Arial" pitchFamily="34" charset="0"/>
            </a:endParaRPr>
          </a:p>
        </p:txBody>
      </p:sp>
      <p:sp>
        <p:nvSpPr>
          <p:cNvPr id="9" name="TextBox 8"/>
          <p:cNvSpPr txBox="1"/>
          <p:nvPr/>
        </p:nvSpPr>
        <p:spPr>
          <a:xfrm>
            <a:off x="737463" y="3566215"/>
            <a:ext cx="604639" cy="215444"/>
          </a:xfrm>
          <a:prstGeom prst="rect">
            <a:avLst/>
          </a:prstGeom>
          <a:noFill/>
        </p:spPr>
        <p:txBody>
          <a:bodyPr wrap="square" tIns="0" bIns="0" rtlCol="0" anchor="ctr">
            <a:spAutoFit/>
          </a:bodyPr>
          <a:lstStyle/>
          <a:p>
            <a:r>
              <a:rPr lang="id-ID" altLang="ko-KR" sz="1400" b="1" dirty="0" smtClean="0">
                <a:solidFill>
                  <a:schemeClr val="bg1"/>
                </a:solidFill>
                <a:cs typeface="Arial" pitchFamily="34" charset="0"/>
              </a:rPr>
              <a:t>2009</a:t>
            </a:r>
            <a:endParaRPr lang="en-US" altLang="ko-KR" sz="1400" b="1" dirty="0">
              <a:solidFill>
                <a:schemeClr val="bg1"/>
              </a:solidFill>
              <a:cs typeface="Arial" pitchFamily="34" charset="0"/>
            </a:endParaRPr>
          </a:p>
        </p:txBody>
      </p:sp>
      <p:sp>
        <p:nvSpPr>
          <p:cNvPr id="10" name="TextBox 9"/>
          <p:cNvSpPr txBox="1"/>
          <p:nvPr/>
        </p:nvSpPr>
        <p:spPr>
          <a:xfrm>
            <a:off x="4916037" y="1397310"/>
            <a:ext cx="604639" cy="215444"/>
          </a:xfrm>
          <a:prstGeom prst="rect">
            <a:avLst/>
          </a:prstGeom>
          <a:noFill/>
        </p:spPr>
        <p:txBody>
          <a:bodyPr wrap="square" tIns="0" bIns="0" rtlCol="0" anchor="ctr">
            <a:spAutoFit/>
          </a:bodyPr>
          <a:lstStyle/>
          <a:p>
            <a:r>
              <a:rPr lang="id-ID" altLang="ko-KR" sz="1400" b="1" dirty="0" smtClean="0">
                <a:solidFill>
                  <a:schemeClr val="bg1"/>
                </a:solidFill>
                <a:cs typeface="Arial" pitchFamily="34" charset="0"/>
              </a:rPr>
              <a:t>2011</a:t>
            </a:r>
            <a:endParaRPr lang="en-US" altLang="ko-KR" sz="1400" b="1" dirty="0">
              <a:solidFill>
                <a:schemeClr val="bg1"/>
              </a:solidFill>
              <a:cs typeface="Arial" pitchFamily="34" charset="0"/>
            </a:endParaRPr>
          </a:p>
        </p:txBody>
      </p:sp>
      <p:sp>
        <p:nvSpPr>
          <p:cNvPr id="11" name="TextBox 10"/>
          <p:cNvSpPr txBox="1"/>
          <p:nvPr/>
        </p:nvSpPr>
        <p:spPr>
          <a:xfrm>
            <a:off x="4893400" y="3566215"/>
            <a:ext cx="604639" cy="215444"/>
          </a:xfrm>
          <a:prstGeom prst="rect">
            <a:avLst/>
          </a:prstGeom>
          <a:noFill/>
        </p:spPr>
        <p:txBody>
          <a:bodyPr wrap="square" tIns="0" bIns="0" rtlCol="0" anchor="ctr">
            <a:spAutoFit/>
          </a:bodyPr>
          <a:lstStyle/>
          <a:p>
            <a:r>
              <a:rPr lang="id-ID" altLang="ko-KR" sz="1400" b="1" dirty="0" smtClean="0">
                <a:solidFill>
                  <a:schemeClr val="bg1"/>
                </a:solidFill>
                <a:cs typeface="Arial" pitchFamily="34" charset="0"/>
              </a:rPr>
              <a:t>2013</a:t>
            </a:r>
            <a:endParaRPr lang="en-US" altLang="ko-KR" sz="1400" b="1" dirty="0">
              <a:solidFill>
                <a:schemeClr val="bg1"/>
              </a:solidFill>
              <a:cs typeface="Arial" pitchFamily="34" charset="0"/>
            </a:endParaRPr>
          </a:p>
        </p:txBody>
      </p:sp>
      <p:sp>
        <p:nvSpPr>
          <p:cNvPr id="13" name="TextBox 12"/>
          <p:cNvSpPr txBox="1"/>
          <p:nvPr/>
        </p:nvSpPr>
        <p:spPr>
          <a:xfrm>
            <a:off x="1437542" y="1002918"/>
            <a:ext cx="2926615" cy="1754326"/>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nSpc>
                <a:spcPct val="150000"/>
              </a:lnSpc>
            </a:pPr>
            <a:r>
              <a:rPr lang="id-ID" altLang="ko-KR" sz="1200" dirty="0" smtClean="0">
                <a:solidFill>
                  <a:schemeClr val="tx1">
                    <a:lumMod val="75000"/>
                    <a:lumOff val="25000"/>
                  </a:schemeClr>
                </a:solidFill>
                <a:latin typeface="Bahnschrift SemiBold Condensed" pitchFamily="34" charset="0"/>
                <a:cs typeface="Arial" pitchFamily="34" charset="0"/>
              </a:rPr>
              <a:t>Belva terpilih menjadi penerima beasiswa penuh dari pemerintah Singapura untuk melanjutkan di Institut teknik terbaik di Asia, Nanyang Technological University, Singapura. </a:t>
            </a:r>
          </a:p>
          <a:p>
            <a:pPr>
              <a:lnSpc>
                <a:spcPct val="150000"/>
              </a:lnSpc>
            </a:pPr>
            <a:r>
              <a:rPr lang="id-ID" altLang="ko-KR" sz="1200" dirty="0" smtClean="0">
                <a:solidFill>
                  <a:schemeClr val="tx1">
                    <a:lumMod val="75000"/>
                    <a:lumOff val="25000"/>
                  </a:schemeClr>
                </a:solidFill>
                <a:latin typeface="Bahnschrift SemiBold Condensed" pitchFamily="34" charset="0"/>
                <a:cs typeface="Arial" pitchFamily="34" charset="0"/>
              </a:rPr>
              <a:t>Orang pertama yang diterima di program gelar ganda dalam program studi Ilmu Komputer dan Bisnis</a:t>
            </a:r>
            <a:endParaRPr lang="en-US" altLang="ko-KR" sz="1200" dirty="0">
              <a:solidFill>
                <a:schemeClr val="tx1">
                  <a:lumMod val="75000"/>
                  <a:lumOff val="25000"/>
                </a:schemeClr>
              </a:solidFill>
              <a:latin typeface="Bahnschrift SemiBold Condensed" pitchFamily="34" charset="0"/>
              <a:cs typeface="Arial" pitchFamily="34" charset="0"/>
            </a:endParaRPr>
          </a:p>
        </p:txBody>
      </p:sp>
      <p:sp>
        <p:nvSpPr>
          <p:cNvPr id="16" name="TextBox 15"/>
          <p:cNvSpPr txBox="1"/>
          <p:nvPr/>
        </p:nvSpPr>
        <p:spPr>
          <a:xfrm>
            <a:off x="1487261" y="3212271"/>
            <a:ext cx="2926615"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nSpc>
                <a:spcPct val="150000"/>
              </a:lnSpc>
            </a:pPr>
            <a:r>
              <a:rPr lang="id-ID" altLang="ko-KR" sz="1200" dirty="0" smtClean="0">
                <a:solidFill>
                  <a:schemeClr val="tx1">
                    <a:lumMod val="75000"/>
                    <a:lumOff val="25000"/>
                  </a:schemeClr>
                </a:solidFill>
                <a:latin typeface="Bahnschrift SemiBold Condensed" pitchFamily="34" charset="0"/>
                <a:cs typeface="Arial" pitchFamily="34" charset="0"/>
              </a:rPr>
              <a:t>Terpilih untuk mengikuti program pertukaran pelajar ke University of Manchester, Inggris selama 3 tahun. </a:t>
            </a:r>
            <a:r>
              <a:rPr lang="id-ID" altLang="ko-KR" sz="1200" dirty="0" smtClean="0">
                <a:solidFill>
                  <a:schemeClr val="tx1">
                    <a:lumMod val="75000"/>
                    <a:lumOff val="25000"/>
                  </a:schemeClr>
                </a:solidFill>
                <a:latin typeface="Bahnschrift SemiBold Condensed" pitchFamily="34" charset="0"/>
                <a:cs typeface="Arial" pitchFamily="34" charset="0"/>
              </a:rPr>
              <a:t>Bekerja di perusahaan seperti Accenture dan Goldman Sachs.</a:t>
            </a:r>
            <a:endParaRPr lang="ko-KR" altLang="en-US" sz="1200" dirty="0">
              <a:solidFill>
                <a:schemeClr val="tx1">
                  <a:lumMod val="75000"/>
                  <a:lumOff val="25000"/>
                </a:schemeClr>
              </a:solidFill>
              <a:latin typeface="Bahnschrift SemiBold Condensed" pitchFamily="34" charset="0"/>
              <a:cs typeface="Arial" pitchFamily="34" charset="0"/>
            </a:endParaRPr>
          </a:p>
        </p:txBody>
      </p:sp>
      <p:sp>
        <p:nvSpPr>
          <p:cNvPr id="19" name="TextBox 18"/>
          <p:cNvSpPr txBox="1"/>
          <p:nvPr/>
        </p:nvSpPr>
        <p:spPr>
          <a:xfrm>
            <a:off x="5661108" y="1021334"/>
            <a:ext cx="3159364" cy="2031325"/>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nSpc>
                <a:spcPct val="150000"/>
              </a:lnSpc>
            </a:pPr>
            <a:r>
              <a:rPr lang="id-ID" altLang="ko-KR" sz="1200" dirty="0" smtClean="0">
                <a:solidFill>
                  <a:schemeClr val="tx1">
                    <a:lumMod val="75000"/>
                    <a:lumOff val="25000"/>
                  </a:schemeClr>
                </a:solidFill>
                <a:latin typeface="Bahnschrift SemiBold Condensed" pitchFamily="34" charset="0"/>
                <a:cs typeface="Arial" pitchFamily="34" charset="0"/>
              </a:rPr>
              <a:t>Peraih 3 mendali emas prestisius dari Universitas Teknologi Nanyang yaitu </a:t>
            </a:r>
          </a:p>
          <a:p>
            <a:pPr marL="171450" indent="-171450">
              <a:lnSpc>
                <a:spcPct val="150000"/>
              </a:lnSpc>
              <a:buFontTx/>
              <a:buChar char="-"/>
            </a:pPr>
            <a:r>
              <a:rPr lang="id-ID" altLang="ko-KR" sz="1200" dirty="0" smtClean="0">
                <a:solidFill>
                  <a:schemeClr val="tx1">
                    <a:lumMod val="75000"/>
                    <a:lumOff val="25000"/>
                  </a:schemeClr>
                </a:solidFill>
                <a:latin typeface="Bahnschrift SemiBold Condensed" pitchFamily="34" charset="0"/>
                <a:cs typeface="Arial" pitchFamily="34" charset="0"/>
              </a:rPr>
              <a:t>Penghargaan tertinggi bagi mahasiswa di universitas</a:t>
            </a:r>
          </a:p>
          <a:p>
            <a:pPr marL="171450" indent="-171450">
              <a:lnSpc>
                <a:spcPct val="150000"/>
              </a:lnSpc>
              <a:buFontTx/>
              <a:buChar char="-"/>
            </a:pPr>
            <a:r>
              <a:rPr lang="id-ID" altLang="ko-KR" sz="1200" dirty="0" smtClean="0">
                <a:solidFill>
                  <a:schemeClr val="tx1">
                    <a:lumMod val="75000"/>
                    <a:lumOff val="25000"/>
                  </a:schemeClr>
                </a:solidFill>
                <a:latin typeface="Bahnschrift SemiBold Condensed" pitchFamily="34" charset="0"/>
                <a:cs typeface="Arial" pitchFamily="34" charset="0"/>
              </a:rPr>
              <a:t>Penghargaan bagi peraih nilai akademis tertinggi di program studi ilmu komputer</a:t>
            </a:r>
          </a:p>
          <a:p>
            <a:pPr marL="171450" indent="-171450">
              <a:lnSpc>
                <a:spcPct val="150000"/>
              </a:lnSpc>
              <a:buFontTx/>
              <a:buChar char="-"/>
            </a:pPr>
            <a:r>
              <a:rPr lang="id-ID" altLang="ko-KR" sz="1200" dirty="0" smtClean="0">
                <a:solidFill>
                  <a:schemeClr val="tx1">
                    <a:lumMod val="75000"/>
                    <a:lumOff val="25000"/>
                  </a:schemeClr>
                </a:solidFill>
                <a:latin typeface="Bahnschrift SemiBold Condensed" pitchFamily="34" charset="0"/>
                <a:cs typeface="Arial" pitchFamily="34" charset="0"/>
              </a:rPr>
              <a:t>Penghargaan bagi peraih nilai akademis tertinggi di program studi bisnis</a:t>
            </a:r>
            <a:endParaRPr lang="ko-KR" altLang="en-US" sz="1200" dirty="0">
              <a:solidFill>
                <a:schemeClr val="tx1">
                  <a:lumMod val="75000"/>
                  <a:lumOff val="25000"/>
                </a:schemeClr>
              </a:solidFill>
              <a:latin typeface="Bahnschrift SemiBold Condensed" pitchFamily="34" charset="0"/>
              <a:cs typeface="Arial" pitchFamily="34" charset="0"/>
            </a:endParaRPr>
          </a:p>
        </p:txBody>
      </p:sp>
      <p:sp>
        <p:nvSpPr>
          <p:cNvPr id="22" name="TextBox 21"/>
          <p:cNvSpPr txBox="1"/>
          <p:nvPr/>
        </p:nvSpPr>
        <p:spPr>
          <a:xfrm>
            <a:off x="5710828" y="3304604"/>
            <a:ext cx="3109644" cy="1754326"/>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nSpc>
                <a:spcPct val="150000"/>
              </a:lnSpc>
            </a:pPr>
            <a:r>
              <a:rPr lang="id-ID" altLang="ko-KR" sz="1200" dirty="0" smtClean="0">
                <a:solidFill>
                  <a:schemeClr val="tx1">
                    <a:lumMod val="75000"/>
                    <a:lumOff val="25000"/>
                  </a:schemeClr>
                </a:solidFill>
                <a:latin typeface="Bahnschrift SemiBold Condensed" pitchFamily="34" charset="0"/>
                <a:cs typeface="Arial" pitchFamily="34" charset="0"/>
              </a:rPr>
              <a:t>Pendidikan pascasarjana di Stanford University, jurusan Master of Business Administration (Bisnis Manajemen) dan Harvard University, jurusan Master of Public Administration (Kebijakan Publik).</a:t>
            </a:r>
          </a:p>
          <a:p>
            <a:pPr>
              <a:lnSpc>
                <a:spcPct val="150000"/>
              </a:lnSpc>
            </a:pPr>
            <a:r>
              <a:rPr lang="id-ID" altLang="ko-KR" sz="1200" dirty="0" smtClean="0">
                <a:solidFill>
                  <a:schemeClr val="tx1">
                    <a:lumMod val="75000"/>
                    <a:lumOff val="25000"/>
                  </a:schemeClr>
                </a:solidFill>
                <a:latin typeface="Bahnschrift SemiBold Condensed" pitchFamily="34" charset="0"/>
                <a:cs typeface="Arial" pitchFamily="34" charset="0"/>
              </a:rPr>
              <a:t>Peneliti (Fellow) di Harvard Ash Center for Democratic Governance and Innovation.</a:t>
            </a:r>
            <a:endParaRPr lang="id-ID" altLang="ko-KR" sz="1200" dirty="0" smtClean="0">
              <a:solidFill>
                <a:schemeClr val="tx1">
                  <a:lumMod val="75000"/>
                  <a:lumOff val="25000"/>
                </a:schemeClr>
              </a:solidFill>
              <a:latin typeface="Bahnschrift SemiBold Condensed" pitchFamily="34" charset="0"/>
              <a:cs typeface="Arial" pitchFamily="34" charset="0"/>
            </a:endParaRPr>
          </a:p>
        </p:txBody>
      </p:sp>
    </p:spTree>
    <p:extLst>
      <p:ext uri="{BB962C8B-B14F-4D97-AF65-F5344CB8AC3E}">
        <p14:creationId xmlns:p14="http://schemas.microsoft.com/office/powerpoint/2010/main" val="268188252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id-ID" altLang="ko-KR" dirty="0" smtClean="0">
                <a:latin typeface="Berlin Sans FB Demi" pitchFamily="34" charset="0"/>
              </a:rPr>
              <a:t>Perjalanan Usaha</a:t>
            </a:r>
            <a:endParaRPr lang="ko-KR" altLang="en-US" dirty="0">
              <a:latin typeface="Berlin Sans FB Demi" pitchFamily="34" charset="0"/>
            </a:endParaRPr>
          </a:p>
        </p:txBody>
      </p:sp>
      <p:sp>
        <p:nvSpPr>
          <p:cNvPr id="3" name="Text Placeholder 2"/>
          <p:cNvSpPr>
            <a:spLocks noGrp="1"/>
          </p:cNvSpPr>
          <p:nvPr>
            <p:ph type="body" sz="quarter" idx="11"/>
          </p:nvPr>
        </p:nvSpPr>
        <p:spPr/>
        <p:txBody>
          <a:bodyPr/>
          <a:lstStyle/>
          <a:p>
            <a:pPr lvl="0"/>
            <a:r>
              <a:rPr lang="id-ID" altLang="ko-KR" dirty="0" smtClean="0">
                <a:latin typeface="Berlin Sans FB Demi" pitchFamily="34" charset="0"/>
              </a:rPr>
              <a:t>Belva Devara</a:t>
            </a:r>
            <a:endParaRPr lang="en-US" altLang="ko-KR" dirty="0">
              <a:latin typeface="Berlin Sans FB Demi" pitchFamily="34" charset="0"/>
            </a:endParaRPr>
          </a:p>
        </p:txBody>
      </p:sp>
      <p:grpSp>
        <p:nvGrpSpPr>
          <p:cNvPr id="4" name="Group 3"/>
          <p:cNvGrpSpPr/>
          <p:nvPr/>
        </p:nvGrpSpPr>
        <p:grpSpPr>
          <a:xfrm>
            <a:off x="3160116" y="1820181"/>
            <a:ext cx="1915940" cy="999979"/>
            <a:chOff x="3160116" y="1820181"/>
            <a:chExt cx="1915940" cy="999979"/>
          </a:xfrm>
          <a:solidFill>
            <a:schemeClr val="accent2"/>
          </a:solidFill>
        </p:grpSpPr>
        <p:sp>
          <p:nvSpPr>
            <p:cNvPr id="5" name="Rectangle 18"/>
            <p:cNvSpPr/>
            <p:nvPr/>
          </p:nvSpPr>
          <p:spPr>
            <a:xfrm>
              <a:off x="3923928" y="2509439"/>
              <a:ext cx="1152128" cy="310721"/>
            </a:xfrm>
            <a:custGeom>
              <a:avLst/>
              <a:gdLst>
                <a:gd name="connsiteX0" fmla="*/ 0 w 1152128"/>
                <a:gd name="connsiteY0" fmla="*/ 0 h 302769"/>
                <a:gd name="connsiteX1" fmla="*/ 1152128 w 1152128"/>
                <a:gd name="connsiteY1" fmla="*/ 0 h 302769"/>
                <a:gd name="connsiteX2" fmla="*/ 1152128 w 1152128"/>
                <a:gd name="connsiteY2" fmla="*/ 302769 h 302769"/>
                <a:gd name="connsiteX3" fmla="*/ 0 w 1152128"/>
                <a:gd name="connsiteY3" fmla="*/ 302769 h 302769"/>
                <a:gd name="connsiteX4" fmla="*/ 0 w 1152128"/>
                <a:gd name="connsiteY4" fmla="*/ 0 h 302769"/>
                <a:gd name="connsiteX0" fmla="*/ 0 w 1152128"/>
                <a:gd name="connsiteY0" fmla="*/ 0 h 310721"/>
                <a:gd name="connsiteX1" fmla="*/ 1152128 w 1152128"/>
                <a:gd name="connsiteY1" fmla="*/ 0 h 310721"/>
                <a:gd name="connsiteX2" fmla="*/ 1152128 w 1152128"/>
                <a:gd name="connsiteY2" fmla="*/ 302769 h 310721"/>
                <a:gd name="connsiteX3" fmla="*/ 341907 w 1152128"/>
                <a:gd name="connsiteY3" fmla="*/ 310721 h 310721"/>
                <a:gd name="connsiteX4" fmla="*/ 0 w 1152128"/>
                <a:gd name="connsiteY4" fmla="*/ 0 h 310721"/>
                <a:gd name="connsiteX0" fmla="*/ 0 w 1152128"/>
                <a:gd name="connsiteY0" fmla="*/ 0 h 310721"/>
                <a:gd name="connsiteX1" fmla="*/ 1152128 w 1152128"/>
                <a:gd name="connsiteY1" fmla="*/ 0 h 310721"/>
                <a:gd name="connsiteX2" fmla="*/ 1152128 w 1152128"/>
                <a:gd name="connsiteY2" fmla="*/ 302769 h 310721"/>
                <a:gd name="connsiteX3" fmla="*/ 270345 w 1152128"/>
                <a:gd name="connsiteY3" fmla="*/ 310721 h 310721"/>
                <a:gd name="connsiteX4" fmla="*/ 0 w 1152128"/>
                <a:gd name="connsiteY4" fmla="*/ 0 h 310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310721">
                  <a:moveTo>
                    <a:pt x="0" y="0"/>
                  </a:moveTo>
                  <a:lnTo>
                    <a:pt x="1152128" y="0"/>
                  </a:lnTo>
                  <a:lnTo>
                    <a:pt x="1152128" y="302769"/>
                  </a:lnTo>
                  <a:lnTo>
                    <a:pt x="270345" y="31072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26"/>
            <p:cNvSpPr/>
            <p:nvPr/>
          </p:nvSpPr>
          <p:spPr>
            <a:xfrm>
              <a:off x="3160116" y="1820181"/>
              <a:ext cx="1066212" cy="302769"/>
            </a:xfrm>
            <a:custGeom>
              <a:avLst/>
              <a:gdLst>
                <a:gd name="connsiteX0" fmla="*/ 0 w 1066212"/>
                <a:gd name="connsiteY0" fmla="*/ 0 h 302769"/>
                <a:gd name="connsiteX1" fmla="*/ 1066212 w 1066212"/>
                <a:gd name="connsiteY1" fmla="*/ 0 h 302769"/>
                <a:gd name="connsiteX2" fmla="*/ 1066212 w 1066212"/>
                <a:gd name="connsiteY2" fmla="*/ 302769 h 302769"/>
                <a:gd name="connsiteX3" fmla="*/ 0 w 1066212"/>
                <a:gd name="connsiteY3" fmla="*/ 302769 h 302769"/>
                <a:gd name="connsiteX4" fmla="*/ 0 w 1066212"/>
                <a:gd name="connsiteY4" fmla="*/ 0 h 302769"/>
                <a:gd name="connsiteX0" fmla="*/ 0 w 1066212"/>
                <a:gd name="connsiteY0" fmla="*/ 0 h 302769"/>
                <a:gd name="connsiteX1" fmla="*/ 795868 w 1066212"/>
                <a:gd name="connsiteY1" fmla="*/ 23854 h 302769"/>
                <a:gd name="connsiteX2" fmla="*/ 1066212 w 1066212"/>
                <a:gd name="connsiteY2" fmla="*/ 302769 h 302769"/>
                <a:gd name="connsiteX3" fmla="*/ 0 w 1066212"/>
                <a:gd name="connsiteY3" fmla="*/ 302769 h 302769"/>
                <a:gd name="connsiteX4" fmla="*/ 0 w 1066212"/>
                <a:gd name="connsiteY4" fmla="*/ 0 h 302769"/>
                <a:gd name="connsiteX0" fmla="*/ 0 w 1066212"/>
                <a:gd name="connsiteY0" fmla="*/ 0 h 302769"/>
                <a:gd name="connsiteX1" fmla="*/ 795868 w 1066212"/>
                <a:gd name="connsiteY1" fmla="*/ 0 h 302769"/>
                <a:gd name="connsiteX2" fmla="*/ 1066212 w 1066212"/>
                <a:gd name="connsiteY2" fmla="*/ 302769 h 302769"/>
                <a:gd name="connsiteX3" fmla="*/ 0 w 1066212"/>
                <a:gd name="connsiteY3" fmla="*/ 302769 h 302769"/>
                <a:gd name="connsiteX4" fmla="*/ 0 w 1066212"/>
                <a:gd name="connsiteY4" fmla="*/ 0 h 30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212" h="302769">
                  <a:moveTo>
                    <a:pt x="0" y="0"/>
                  </a:moveTo>
                  <a:lnTo>
                    <a:pt x="795868" y="0"/>
                  </a:lnTo>
                  <a:lnTo>
                    <a:pt x="1066212" y="302769"/>
                  </a:lnTo>
                  <a:lnTo>
                    <a:pt x="0" y="3027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3923928" y="2122949"/>
              <a:ext cx="302400" cy="38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 name="Group 7"/>
          <p:cNvGrpSpPr/>
          <p:nvPr/>
        </p:nvGrpSpPr>
        <p:grpSpPr>
          <a:xfrm flipH="1">
            <a:off x="3117158" y="3300029"/>
            <a:ext cx="1915940" cy="999979"/>
            <a:chOff x="4313444" y="1103352"/>
            <a:chExt cx="1915940" cy="999979"/>
          </a:xfrm>
          <a:solidFill>
            <a:schemeClr val="accent4"/>
          </a:solidFill>
        </p:grpSpPr>
        <p:sp>
          <p:nvSpPr>
            <p:cNvPr id="9" name="Rectangle 18"/>
            <p:cNvSpPr/>
            <p:nvPr/>
          </p:nvSpPr>
          <p:spPr>
            <a:xfrm>
              <a:off x="5077256" y="1792610"/>
              <a:ext cx="1152128" cy="310721"/>
            </a:xfrm>
            <a:custGeom>
              <a:avLst/>
              <a:gdLst>
                <a:gd name="connsiteX0" fmla="*/ 0 w 1152128"/>
                <a:gd name="connsiteY0" fmla="*/ 0 h 302769"/>
                <a:gd name="connsiteX1" fmla="*/ 1152128 w 1152128"/>
                <a:gd name="connsiteY1" fmla="*/ 0 h 302769"/>
                <a:gd name="connsiteX2" fmla="*/ 1152128 w 1152128"/>
                <a:gd name="connsiteY2" fmla="*/ 302769 h 302769"/>
                <a:gd name="connsiteX3" fmla="*/ 0 w 1152128"/>
                <a:gd name="connsiteY3" fmla="*/ 302769 h 302769"/>
                <a:gd name="connsiteX4" fmla="*/ 0 w 1152128"/>
                <a:gd name="connsiteY4" fmla="*/ 0 h 302769"/>
                <a:gd name="connsiteX0" fmla="*/ 0 w 1152128"/>
                <a:gd name="connsiteY0" fmla="*/ 0 h 310721"/>
                <a:gd name="connsiteX1" fmla="*/ 1152128 w 1152128"/>
                <a:gd name="connsiteY1" fmla="*/ 0 h 310721"/>
                <a:gd name="connsiteX2" fmla="*/ 1152128 w 1152128"/>
                <a:gd name="connsiteY2" fmla="*/ 302769 h 310721"/>
                <a:gd name="connsiteX3" fmla="*/ 341907 w 1152128"/>
                <a:gd name="connsiteY3" fmla="*/ 310721 h 310721"/>
                <a:gd name="connsiteX4" fmla="*/ 0 w 1152128"/>
                <a:gd name="connsiteY4" fmla="*/ 0 h 310721"/>
                <a:gd name="connsiteX0" fmla="*/ 0 w 1152128"/>
                <a:gd name="connsiteY0" fmla="*/ 0 h 310721"/>
                <a:gd name="connsiteX1" fmla="*/ 1152128 w 1152128"/>
                <a:gd name="connsiteY1" fmla="*/ 0 h 310721"/>
                <a:gd name="connsiteX2" fmla="*/ 1152128 w 1152128"/>
                <a:gd name="connsiteY2" fmla="*/ 302769 h 310721"/>
                <a:gd name="connsiteX3" fmla="*/ 270345 w 1152128"/>
                <a:gd name="connsiteY3" fmla="*/ 310721 h 310721"/>
                <a:gd name="connsiteX4" fmla="*/ 0 w 1152128"/>
                <a:gd name="connsiteY4" fmla="*/ 0 h 310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310721">
                  <a:moveTo>
                    <a:pt x="0" y="0"/>
                  </a:moveTo>
                  <a:lnTo>
                    <a:pt x="1152128" y="0"/>
                  </a:lnTo>
                  <a:lnTo>
                    <a:pt x="1152128" y="302769"/>
                  </a:lnTo>
                  <a:lnTo>
                    <a:pt x="270345" y="31072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26"/>
            <p:cNvSpPr/>
            <p:nvPr/>
          </p:nvSpPr>
          <p:spPr>
            <a:xfrm>
              <a:off x="4313444" y="1103352"/>
              <a:ext cx="1066212" cy="302769"/>
            </a:xfrm>
            <a:custGeom>
              <a:avLst/>
              <a:gdLst>
                <a:gd name="connsiteX0" fmla="*/ 0 w 1066212"/>
                <a:gd name="connsiteY0" fmla="*/ 0 h 302769"/>
                <a:gd name="connsiteX1" fmla="*/ 1066212 w 1066212"/>
                <a:gd name="connsiteY1" fmla="*/ 0 h 302769"/>
                <a:gd name="connsiteX2" fmla="*/ 1066212 w 1066212"/>
                <a:gd name="connsiteY2" fmla="*/ 302769 h 302769"/>
                <a:gd name="connsiteX3" fmla="*/ 0 w 1066212"/>
                <a:gd name="connsiteY3" fmla="*/ 302769 h 302769"/>
                <a:gd name="connsiteX4" fmla="*/ 0 w 1066212"/>
                <a:gd name="connsiteY4" fmla="*/ 0 h 302769"/>
                <a:gd name="connsiteX0" fmla="*/ 0 w 1066212"/>
                <a:gd name="connsiteY0" fmla="*/ 0 h 302769"/>
                <a:gd name="connsiteX1" fmla="*/ 795868 w 1066212"/>
                <a:gd name="connsiteY1" fmla="*/ 23854 h 302769"/>
                <a:gd name="connsiteX2" fmla="*/ 1066212 w 1066212"/>
                <a:gd name="connsiteY2" fmla="*/ 302769 h 302769"/>
                <a:gd name="connsiteX3" fmla="*/ 0 w 1066212"/>
                <a:gd name="connsiteY3" fmla="*/ 302769 h 302769"/>
                <a:gd name="connsiteX4" fmla="*/ 0 w 1066212"/>
                <a:gd name="connsiteY4" fmla="*/ 0 h 302769"/>
                <a:gd name="connsiteX0" fmla="*/ 0 w 1066212"/>
                <a:gd name="connsiteY0" fmla="*/ 0 h 302769"/>
                <a:gd name="connsiteX1" fmla="*/ 795868 w 1066212"/>
                <a:gd name="connsiteY1" fmla="*/ 0 h 302769"/>
                <a:gd name="connsiteX2" fmla="*/ 1066212 w 1066212"/>
                <a:gd name="connsiteY2" fmla="*/ 302769 h 302769"/>
                <a:gd name="connsiteX3" fmla="*/ 0 w 1066212"/>
                <a:gd name="connsiteY3" fmla="*/ 302769 h 302769"/>
                <a:gd name="connsiteX4" fmla="*/ 0 w 1066212"/>
                <a:gd name="connsiteY4" fmla="*/ 0 h 30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212" h="302769">
                  <a:moveTo>
                    <a:pt x="0" y="0"/>
                  </a:moveTo>
                  <a:lnTo>
                    <a:pt x="795868" y="0"/>
                  </a:lnTo>
                  <a:lnTo>
                    <a:pt x="1066212" y="302769"/>
                  </a:lnTo>
                  <a:lnTo>
                    <a:pt x="0" y="3027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5077256" y="1406120"/>
              <a:ext cx="302400" cy="38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Oval 11"/>
          <p:cNvSpPr/>
          <p:nvPr/>
        </p:nvSpPr>
        <p:spPr>
          <a:xfrm>
            <a:off x="2470448" y="1612818"/>
            <a:ext cx="733400" cy="7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12"/>
          <p:cNvSpPr/>
          <p:nvPr/>
        </p:nvSpPr>
        <p:spPr>
          <a:xfrm>
            <a:off x="2470448" y="2692938"/>
            <a:ext cx="733400" cy="733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13"/>
          <p:cNvSpPr/>
          <p:nvPr/>
        </p:nvSpPr>
        <p:spPr>
          <a:xfrm>
            <a:off x="2470448" y="3773058"/>
            <a:ext cx="733400" cy="733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30"/>
          <p:cNvSpPr>
            <a:spLocks noChangeAspect="1"/>
          </p:cNvSpPr>
          <p:nvPr/>
        </p:nvSpPr>
        <p:spPr>
          <a:xfrm>
            <a:off x="2697173" y="2911272"/>
            <a:ext cx="279951" cy="27913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7"/>
          <p:cNvSpPr>
            <a:spLocks noChangeAspect="1"/>
          </p:cNvSpPr>
          <p:nvPr/>
        </p:nvSpPr>
        <p:spPr>
          <a:xfrm>
            <a:off x="2676898" y="3979509"/>
            <a:ext cx="320500" cy="32049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ounded Rectangle 27"/>
          <p:cNvSpPr>
            <a:spLocks noChangeAspect="1"/>
          </p:cNvSpPr>
          <p:nvPr/>
        </p:nvSpPr>
        <p:spPr>
          <a:xfrm>
            <a:off x="2682376" y="1852681"/>
            <a:ext cx="309544" cy="23777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TextBox 18"/>
          <p:cNvSpPr txBox="1"/>
          <p:nvPr/>
        </p:nvSpPr>
        <p:spPr>
          <a:xfrm>
            <a:off x="179512" y="1798064"/>
            <a:ext cx="2119561" cy="292388"/>
          </a:xfrm>
          <a:prstGeom prst="rect">
            <a:avLst/>
          </a:prstGeom>
          <a:noFill/>
        </p:spPr>
        <p:txBody>
          <a:bodyPr wrap="square" rtlCol="0" anchor="ctr">
            <a:spAutoFit/>
          </a:bodyPr>
          <a:lstStyle/>
          <a:p>
            <a:pPr algn="r"/>
            <a:r>
              <a:rPr lang="id-ID" altLang="ko-KR" sz="1300" dirty="0" smtClean="0">
                <a:solidFill>
                  <a:schemeClr val="tx1">
                    <a:lumMod val="75000"/>
                    <a:lumOff val="25000"/>
                  </a:schemeClr>
                </a:solidFill>
                <a:latin typeface="Bahnschrift SemiBold Condensed" pitchFamily="34" charset="0"/>
                <a:cs typeface="Arial" pitchFamily="34" charset="0"/>
              </a:rPr>
              <a:t>Selesai studi sarjana di Singapura </a:t>
            </a:r>
            <a:r>
              <a:rPr lang="en-US" altLang="ko-KR" sz="1300" dirty="0" smtClean="0">
                <a:solidFill>
                  <a:schemeClr val="tx1">
                    <a:lumMod val="75000"/>
                    <a:lumOff val="25000"/>
                  </a:schemeClr>
                </a:solidFill>
                <a:cs typeface="Arial" pitchFamily="34" charset="0"/>
              </a:rPr>
              <a:t>    </a:t>
            </a:r>
            <a:endParaRPr lang="en-US" altLang="ko-KR" sz="1300" dirty="0">
              <a:solidFill>
                <a:schemeClr val="tx1">
                  <a:lumMod val="75000"/>
                  <a:lumOff val="25000"/>
                </a:schemeClr>
              </a:solidFill>
              <a:cs typeface="Arial" pitchFamily="34" charset="0"/>
            </a:endParaRPr>
          </a:p>
        </p:txBody>
      </p:sp>
      <p:sp>
        <p:nvSpPr>
          <p:cNvPr id="22" name="TextBox 21"/>
          <p:cNvSpPr txBox="1"/>
          <p:nvPr/>
        </p:nvSpPr>
        <p:spPr>
          <a:xfrm>
            <a:off x="107504" y="2664591"/>
            <a:ext cx="2191569" cy="692497"/>
          </a:xfrm>
          <a:prstGeom prst="rect">
            <a:avLst/>
          </a:prstGeom>
          <a:noFill/>
        </p:spPr>
        <p:txBody>
          <a:bodyPr wrap="square" rtlCol="0" anchor="ctr">
            <a:spAutoFit/>
          </a:bodyPr>
          <a:lstStyle/>
          <a:p>
            <a:pPr algn="r"/>
            <a:r>
              <a:rPr lang="id-ID" altLang="ko-KR" sz="1300" dirty="0" smtClean="0">
                <a:solidFill>
                  <a:schemeClr val="tx1">
                    <a:lumMod val="75000"/>
                    <a:lumOff val="25000"/>
                  </a:schemeClr>
                </a:solidFill>
                <a:latin typeface="Bahnschrift SemiBold Condensed" pitchFamily="34" charset="0"/>
                <a:cs typeface="Arial" pitchFamily="34" charset="0"/>
              </a:rPr>
              <a:t>Bekerja di Unit Kerja Presiden Bidang Pengawasan dan Pengendalian Pembangunan</a:t>
            </a:r>
            <a:r>
              <a:rPr lang="en-US" altLang="ko-KR" sz="1300" dirty="0" smtClean="0">
                <a:solidFill>
                  <a:schemeClr val="tx1">
                    <a:lumMod val="75000"/>
                    <a:lumOff val="25000"/>
                  </a:schemeClr>
                </a:solidFill>
                <a:latin typeface="Bahnschrift SemiBold Condensed" pitchFamily="34" charset="0"/>
                <a:cs typeface="Arial" pitchFamily="34" charset="0"/>
              </a:rPr>
              <a:t>    </a:t>
            </a:r>
            <a:endParaRPr lang="en-US" altLang="ko-KR" sz="1300" dirty="0">
              <a:solidFill>
                <a:schemeClr val="tx1">
                  <a:lumMod val="75000"/>
                  <a:lumOff val="25000"/>
                </a:schemeClr>
              </a:solidFill>
              <a:latin typeface="Bahnschrift SemiBold Condensed" pitchFamily="34" charset="0"/>
              <a:cs typeface="Arial" pitchFamily="34" charset="0"/>
            </a:endParaRPr>
          </a:p>
        </p:txBody>
      </p:sp>
      <p:sp>
        <p:nvSpPr>
          <p:cNvPr id="25" name="TextBox 24"/>
          <p:cNvSpPr txBox="1"/>
          <p:nvPr/>
        </p:nvSpPr>
        <p:spPr>
          <a:xfrm>
            <a:off x="107504" y="3718306"/>
            <a:ext cx="2191569" cy="1092607"/>
          </a:xfrm>
          <a:prstGeom prst="rect">
            <a:avLst/>
          </a:prstGeom>
          <a:noFill/>
        </p:spPr>
        <p:txBody>
          <a:bodyPr wrap="square" rtlCol="0" anchor="ctr">
            <a:spAutoFit/>
          </a:bodyPr>
          <a:lstStyle/>
          <a:p>
            <a:pPr algn="r"/>
            <a:r>
              <a:rPr lang="id-ID" altLang="ko-KR" sz="1300" dirty="0" smtClean="0">
                <a:solidFill>
                  <a:schemeClr val="tx1">
                    <a:lumMod val="75000"/>
                    <a:lumOff val="25000"/>
                  </a:schemeClr>
                </a:solidFill>
                <a:latin typeface="Bahnschrift SemiBold Condensed" pitchFamily="34" charset="0"/>
                <a:cs typeface="Arial" pitchFamily="34" charset="0"/>
              </a:rPr>
              <a:t>Memimpin studi internasional mengenai transformasi sistem pendidikan dan strategi peningkatan kesehatan publik untuk kawasan Asia Tenggara</a:t>
            </a:r>
            <a:r>
              <a:rPr lang="en-US" altLang="ko-KR" sz="1300" dirty="0" smtClean="0">
                <a:solidFill>
                  <a:schemeClr val="tx1">
                    <a:lumMod val="75000"/>
                    <a:lumOff val="25000"/>
                  </a:schemeClr>
                </a:solidFill>
                <a:latin typeface="Bahnschrift SemiBold Condensed" pitchFamily="34" charset="0"/>
                <a:cs typeface="Arial" pitchFamily="34" charset="0"/>
              </a:rPr>
              <a:t>     </a:t>
            </a:r>
            <a:endParaRPr lang="en-US" altLang="ko-KR" sz="1300" dirty="0">
              <a:solidFill>
                <a:schemeClr val="tx1">
                  <a:lumMod val="75000"/>
                  <a:lumOff val="25000"/>
                </a:schemeClr>
              </a:solidFill>
              <a:latin typeface="Bahnschrift SemiBold Condensed" pitchFamily="34" charset="0"/>
              <a:cs typeface="Arial" pitchFamily="34" charset="0"/>
            </a:endParaRPr>
          </a:p>
        </p:txBody>
      </p:sp>
      <p:sp>
        <p:nvSpPr>
          <p:cNvPr id="27" name="Pentagon 26"/>
          <p:cNvSpPr/>
          <p:nvPr/>
        </p:nvSpPr>
        <p:spPr>
          <a:xfrm>
            <a:off x="5796136" y="2509439"/>
            <a:ext cx="1122424" cy="1109594"/>
          </a:xfrm>
          <a:prstGeom prst="homePlate">
            <a:avLst>
              <a:gd name="adj" fmla="val 3835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p:cNvSpPr/>
          <p:nvPr/>
        </p:nvSpPr>
        <p:spPr>
          <a:xfrm>
            <a:off x="3131840" y="2912851"/>
            <a:ext cx="1928760" cy="30276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Oval 28"/>
          <p:cNvSpPr/>
          <p:nvPr/>
        </p:nvSpPr>
        <p:spPr>
          <a:xfrm>
            <a:off x="4716016" y="2347775"/>
            <a:ext cx="1440160" cy="1440160"/>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dirty="0" smtClean="0">
                <a:latin typeface="Bahnschrift SemiBold Condensed" pitchFamily="34" charset="0"/>
              </a:rPr>
              <a:t>2014</a:t>
            </a:r>
            <a:endParaRPr lang="ko-KR" altLang="en-US" dirty="0">
              <a:latin typeface="Bahnschrift SemiBold Condensed" pitchFamily="34" charset="0"/>
            </a:endParaRPr>
          </a:p>
        </p:txBody>
      </p:sp>
      <p:sp>
        <p:nvSpPr>
          <p:cNvPr id="30" name="Chevron 29"/>
          <p:cNvSpPr/>
          <p:nvPr/>
        </p:nvSpPr>
        <p:spPr>
          <a:xfrm>
            <a:off x="6549604" y="2505230"/>
            <a:ext cx="614684" cy="1113803"/>
          </a:xfrm>
          <a:prstGeom prst="chevron">
            <a:avLst>
              <a:gd name="adj" fmla="val 7143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1" name="Group 30"/>
          <p:cNvGrpSpPr/>
          <p:nvPr/>
        </p:nvGrpSpPr>
        <p:grpSpPr>
          <a:xfrm>
            <a:off x="4845180" y="2692938"/>
            <a:ext cx="3975292" cy="830997"/>
            <a:chOff x="-29449" y="4479663"/>
            <a:chExt cx="4918120" cy="830997"/>
          </a:xfrm>
        </p:grpSpPr>
        <p:sp>
          <p:nvSpPr>
            <p:cNvPr id="32" name="TextBox 31"/>
            <p:cNvSpPr txBox="1"/>
            <p:nvPr/>
          </p:nvSpPr>
          <p:spPr>
            <a:xfrm>
              <a:off x="3021856" y="4479663"/>
              <a:ext cx="186681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id-ID" altLang="ko-KR" sz="2400" dirty="0" smtClean="0">
                  <a:solidFill>
                    <a:schemeClr val="tx1">
                      <a:lumMod val="75000"/>
                      <a:lumOff val="25000"/>
                    </a:schemeClr>
                  </a:solidFill>
                  <a:latin typeface="Bahnschrift SemiBold Condensed" pitchFamily="34" charset="0"/>
                  <a:cs typeface="Arial" pitchFamily="34" charset="0"/>
                </a:rPr>
                <a:t>Mendirikan Ruangguru</a:t>
              </a:r>
              <a:endParaRPr lang="en-US" altLang="ko-KR" sz="2400" dirty="0">
                <a:solidFill>
                  <a:schemeClr val="tx1">
                    <a:lumMod val="75000"/>
                    <a:lumOff val="25000"/>
                  </a:schemeClr>
                </a:solidFill>
                <a:latin typeface="Bahnschrift SemiBold Condensed" pitchFamily="34" charset="0"/>
                <a:cs typeface="Arial" pitchFamily="34" charset="0"/>
              </a:endParaRPr>
            </a:p>
          </p:txBody>
        </p:sp>
        <p:sp>
          <p:nvSpPr>
            <p:cNvPr id="33" name="TextBox 32"/>
            <p:cNvSpPr txBox="1"/>
            <p:nvPr/>
          </p:nvSpPr>
          <p:spPr>
            <a:xfrm>
              <a:off x="-29449" y="4544109"/>
              <a:ext cx="1443755" cy="584775"/>
            </a:xfrm>
            <a:prstGeom prst="rect">
              <a:avLst/>
            </a:prstGeom>
            <a:noFill/>
          </p:spPr>
          <p:txBody>
            <a:bodyPr wrap="square" rtlCol="0" anchor="ctr">
              <a:spAutoFit/>
            </a:bodyPr>
            <a:lstStyle/>
            <a:p>
              <a:pPr algn="ctr"/>
              <a:endParaRPr lang="ko-KR" altLang="en-US" sz="3200" b="1" dirty="0">
                <a:solidFill>
                  <a:schemeClr val="tx1">
                    <a:lumMod val="75000"/>
                    <a:lumOff val="25000"/>
                  </a:schemeClr>
                </a:solidFill>
                <a:latin typeface="Bahnschrift SemiBold Condensed" pitchFamily="34" charset="0"/>
                <a:cs typeface="Arial" pitchFamily="34" charset="0"/>
              </a:endParaRPr>
            </a:p>
          </p:txBody>
        </p:sp>
      </p:gr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25284" t="15072" r="24879" b="22606"/>
          <a:stretch/>
        </p:blipFill>
        <p:spPr>
          <a:xfrm>
            <a:off x="4897794" y="2585729"/>
            <a:ext cx="1076603" cy="938206"/>
          </a:xfrm>
          <a:prstGeom prst="ellipse">
            <a:avLst/>
          </a:prstGeom>
          <a:ln>
            <a:noFill/>
          </a:ln>
          <a:effectLst>
            <a:softEdge rad="112500"/>
          </a:effectLst>
        </p:spPr>
      </p:pic>
    </p:spTree>
    <p:extLst>
      <p:ext uri="{BB962C8B-B14F-4D97-AF65-F5344CB8AC3E}">
        <p14:creationId xmlns:p14="http://schemas.microsoft.com/office/powerpoint/2010/main" val="253924460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altLang="ko-KR" b="1" dirty="0" smtClean="0">
                <a:latin typeface="Berlin Sans FB Demi" pitchFamily="34" charset="0"/>
              </a:rPr>
              <a:t>Perjalanan Usaha</a:t>
            </a:r>
            <a:endParaRPr lang="ko-KR" altLang="en-US" b="1" dirty="0">
              <a:latin typeface="Berlin Sans FB Demi" pitchFamily="34" charset="0"/>
            </a:endParaRPr>
          </a:p>
        </p:txBody>
      </p:sp>
      <p:sp>
        <p:nvSpPr>
          <p:cNvPr id="3" name="Text Placeholder 2"/>
          <p:cNvSpPr>
            <a:spLocks noGrp="1"/>
          </p:cNvSpPr>
          <p:nvPr>
            <p:ph type="body" sz="quarter" idx="11"/>
          </p:nvPr>
        </p:nvSpPr>
        <p:spPr/>
        <p:txBody>
          <a:bodyPr/>
          <a:lstStyle/>
          <a:p>
            <a:pPr lvl="0"/>
            <a:r>
              <a:rPr lang="id-ID" altLang="ko-KR" sz="1200" b="1" dirty="0" smtClean="0"/>
              <a:t>Belva Devara</a:t>
            </a:r>
            <a:endParaRPr lang="en-US" altLang="ko-KR" sz="1200" b="1" dirty="0"/>
          </a:p>
        </p:txBody>
      </p:sp>
      <p:grpSp>
        <p:nvGrpSpPr>
          <p:cNvPr id="5" name="Group 4"/>
          <p:cNvGrpSpPr/>
          <p:nvPr/>
        </p:nvGrpSpPr>
        <p:grpSpPr>
          <a:xfrm>
            <a:off x="2555777" y="1120561"/>
            <a:ext cx="6192687" cy="3642139"/>
            <a:chOff x="800239" y="1238029"/>
            <a:chExt cx="4263577" cy="3642139"/>
          </a:xfrm>
        </p:grpSpPr>
        <p:sp>
          <p:nvSpPr>
            <p:cNvPr id="6" name="TextBox 5"/>
            <p:cNvSpPr txBox="1"/>
            <p:nvPr/>
          </p:nvSpPr>
          <p:spPr>
            <a:xfrm>
              <a:off x="2227884" y="1648514"/>
              <a:ext cx="2835932" cy="3231654"/>
            </a:xfrm>
            <a:prstGeom prst="rect">
              <a:avLst/>
            </a:prstGeom>
            <a:noFill/>
          </p:spPr>
          <p:txBody>
            <a:bodyPr wrap="square" rtlCol="0" anchor="ctr">
              <a:spAutoFit/>
            </a:bodyPr>
            <a:lstStyle/>
            <a:p>
              <a:pPr>
                <a:lnSpc>
                  <a:spcPct val="150000"/>
                </a:lnSpc>
              </a:pPr>
              <a:r>
                <a:rPr lang="id-ID" altLang="ko-KR" sz="1200" dirty="0" smtClean="0">
                  <a:solidFill>
                    <a:schemeClr val="tx1">
                      <a:lumMod val="75000"/>
                      <a:lumOff val="25000"/>
                    </a:schemeClr>
                  </a:solidFill>
                  <a:latin typeface="Times New Roman" pitchFamily="18" charset="0"/>
                  <a:cs typeface="Times New Roman" pitchFamily="18" charset="0"/>
                </a:rPr>
                <a:t>Tahun 2016 menyelesaikan program gelar ganda di Amerika Serikat, selanjutnya fokus dalam perbaikan pendidikan di Indonesia dan menjabat sebagai Direktur Utama di Ruangguru.</a:t>
              </a:r>
            </a:p>
            <a:p>
              <a:endParaRPr lang="id-ID" altLang="ko-KR" sz="1200" dirty="0">
                <a:solidFill>
                  <a:schemeClr val="tx1">
                    <a:lumMod val="75000"/>
                    <a:lumOff val="25000"/>
                  </a:schemeClr>
                </a:solidFill>
                <a:latin typeface="Times New Roman" pitchFamily="18" charset="0"/>
                <a:cs typeface="Times New Roman" pitchFamily="18" charset="0"/>
              </a:endParaRPr>
            </a:p>
            <a:p>
              <a:pPr>
                <a:lnSpc>
                  <a:spcPct val="150000"/>
                </a:lnSpc>
              </a:pPr>
              <a:r>
                <a:rPr lang="id-ID" altLang="ko-KR" sz="1200" dirty="0" smtClean="0">
                  <a:solidFill>
                    <a:schemeClr val="tx1">
                      <a:lumMod val="75000"/>
                      <a:lumOff val="25000"/>
                    </a:schemeClr>
                  </a:solidFill>
                  <a:latin typeface="Times New Roman" pitchFamily="18" charset="0"/>
                  <a:cs typeface="Times New Roman" pitchFamily="18" charset="0"/>
                </a:rPr>
                <a:t>Ruangguru berkembang pesat 5 kali lipat dan menjadi perusahaan teknologi pendidikan terbesar di Indonesia, yang menjangkau lebih dari 10 juta siswa dan 150.000 guru</a:t>
              </a:r>
            </a:p>
            <a:p>
              <a:endParaRPr lang="id-ID" altLang="ko-KR" sz="1200" dirty="0">
                <a:solidFill>
                  <a:schemeClr val="tx1">
                    <a:lumMod val="75000"/>
                    <a:lumOff val="25000"/>
                  </a:schemeClr>
                </a:solidFill>
                <a:latin typeface="Times New Roman" pitchFamily="18" charset="0"/>
                <a:cs typeface="Times New Roman" pitchFamily="18" charset="0"/>
              </a:endParaRPr>
            </a:p>
            <a:p>
              <a:pPr>
                <a:lnSpc>
                  <a:spcPct val="150000"/>
                </a:lnSpc>
              </a:pPr>
              <a:r>
                <a:rPr lang="id-ID" altLang="ko-KR" sz="1200" dirty="0" smtClean="0">
                  <a:solidFill>
                    <a:schemeClr val="tx1">
                      <a:lumMod val="75000"/>
                      <a:lumOff val="25000"/>
                    </a:schemeClr>
                  </a:solidFill>
                  <a:latin typeface="Times New Roman" pitchFamily="18" charset="0"/>
                  <a:cs typeface="Times New Roman" pitchFamily="18" charset="0"/>
                </a:rPr>
                <a:t>Ruangguru mendapat penghargaan bergengsi dunia seperti UNICEF Youth Innovation to Watch, Bubu Awards 2016 untuk kategori Indonesia’s Best Education Web, Google Launchpad  Accelerator 2016. </a:t>
              </a:r>
              <a:endParaRPr lang="en-US" altLang="ko-KR" sz="1200" dirty="0">
                <a:solidFill>
                  <a:schemeClr val="tx1">
                    <a:lumMod val="75000"/>
                    <a:lumOff val="25000"/>
                  </a:schemeClr>
                </a:solidFill>
                <a:latin typeface="Times New Roman" pitchFamily="18" charset="0"/>
                <a:cs typeface="Times New Roman" pitchFamily="18" charset="0"/>
              </a:endParaRPr>
            </a:p>
          </p:txBody>
        </p:sp>
        <p:sp>
          <p:nvSpPr>
            <p:cNvPr id="7" name="TextBox 6"/>
            <p:cNvSpPr txBox="1"/>
            <p:nvPr/>
          </p:nvSpPr>
          <p:spPr>
            <a:xfrm>
              <a:off x="800239" y="1238029"/>
              <a:ext cx="4263577" cy="461665"/>
            </a:xfrm>
            <a:prstGeom prst="rect">
              <a:avLst/>
            </a:prstGeom>
            <a:noFill/>
          </p:spPr>
          <p:txBody>
            <a:bodyPr wrap="square" rtlCol="0" anchor="ctr">
              <a:spAutoFit/>
            </a:bodyPr>
            <a:lstStyle/>
            <a:p>
              <a:r>
                <a:rPr lang="id-ID" altLang="ko-KR" sz="1200" b="1" dirty="0" smtClean="0">
                  <a:solidFill>
                    <a:schemeClr val="accent6">
                      <a:lumMod val="50000"/>
                    </a:schemeClr>
                  </a:solidFill>
                  <a:latin typeface="Times New Roman" pitchFamily="18" charset="0"/>
                  <a:cs typeface="Times New Roman" pitchFamily="18" charset="0"/>
                </a:rPr>
                <a:t>Ruangguru merupakan startup teknologi dengan misi sosial pendidikan yang dibangun Belva bersama sahabatnya Muhhamad Isman Usman.</a:t>
              </a:r>
              <a:endParaRPr lang="ko-KR" altLang="en-US" sz="1200" b="1" dirty="0">
                <a:solidFill>
                  <a:schemeClr val="accent6">
                    <a:lumMod val="50000"/>
                  </a:schemeClr>
                </a:solidFill>
                <a:latin typeface="Times New Roman" pitchFamily="18" charset="0"/>
                <a:cs typeface="Times New Roman" pitchFamily="18"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229857"/>
            <a:ext cx="2028908" cy="1405563"/>
          </a:xfrm>
          <a:prstGeom prst="rect">
            <a:avLst/>
          </a:prstGeom>
          <a:ln>
            <a:noFill/>
          </a:ln>
          <a:effectLst>
            <a:softEdge rad="112500"/>
          </a:effectLst>
        </p:spPr>
      </p:pic>
    </p:spTree>
    <p:extLst>
      <p:ext uri="{BB962C8B-B14F-4D97-AF65-F5344CB8AC3E}">
        <p14:creationId xmlns:p14="http://schemas.microsoft.com/office/powerpoint/2010/main" val="151680552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 xmlns:a16="http://schemas.microsoft.com/office/drawing/2014/main" id="{0D2C1EFF-6393-4AE6-A345-71C0D96204A3}"/>
              </a:ext>
            </a:extLst>
          </p:cNvPr>
          <p:cNvSpPr>
            <a:spLocks noGrp="1"/>
          </p:cNvSpPr>
          <p:nvPr>
            <p:ph type="pic" idx="1"/>
          </p:nvPr>
        </p:nvSpPr>
        <p:spPr/>
      </p:sp>
      <p:sp>
        <p:nvSpPr>
          <p:cNvPr id="10" name="Rectangle 9"/>
          <p:cNvSpPr/>
          <p:nvPr/>
        </p:nvSpPr>
        <p:spPr>
          <a:xfrm>
            <a:off x="3095836" y="0"/>
            <a:ext cx="2952328" cy="51435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3305975" y="1087870"/>
            <a:ext cx="2539938" cy="3323987"/>
          </a:xfrm>
          <a:prstGeom prst="rect">
            <a:avLst/>
          </a:prstGeom>
          <a:noFill/>
        </p:spPr>
        <p:txBody>
          <a:bodyPr wrap="square" rtlCol="0" anchor="ctr">
            <a:spAutoFit/>
          </a:bodyPr>
          <a:lstStyle/>
          <a:p>
            <a:pPr algn="ctr"/>
            <a:r>
              <a:rPr lang="id-ID" altLang="ko-KR" sz="1400" b="1" dirty="0" smtClean="0">
                <a:solidFill>
                  <a:schemeClr val="bg1"/>
                </a:solidFill>
                <a:cs typeface="Arial" pitchFamily="34" charset="0"/>
              </a:rPr>
              <a:t>“</a:t>
            </a:r>
            <a:r>
              <a:rPr lang="id-ID" altLang="ko-KR" sz="1400" b="1" dirty="0" smtClean="0">
                <a:solidFill>
                  <a:schemeClr val="accent6">
                    <a:lumMod val="50000"/>
                  </a:schemeClr>
                </a:solidFill>
                <a:latin typeface="Bahnschrift SemiBold Condensed" pitchFamily="34" charset="0"/>
                <a:cs typeface="Arial" pitchFamily="34" charset="0"/>
              </a:rPr>
              <a:t>Kami percaya bahwa teknologi adalah kunci untuk melampaui pencapaian pendidikan nasional selama ini dan memastikan bahwa semua anak, tidak peduli domisili dan status ekonominya, memiliki akses yang sama terhadap konten pendidikan berkualitas tinggi. Kami sangat bangga dengan pencapaian tim Ruangguru, dan terus bersemangat bahwa kami mungkin akan menjadi katalisator utama dalam transformasi pendidikan di negara ini dengan teknologi</a:t>
            </a:r>
            <a:r>
              <a:rPr lang="id-ID" altLang="ko-KR" sz="1400" b="1" dirty="0" smtClean="0">
                <a:solidFill>
                  <a:schemeClr val="bg1"/>
                </a:solidFill>
                <a:cs typeface="Arial" pitchFamily="34" charset="0"/>
              </a:rPr>
              <a:t>”</a:t>
            </a:r>
          </a:p>
          <a:p>
            <a:pPr algn="ctr"/>
            <a:endParaRPr lang="id-ID" altLang="ko-KR" sz="1400" b="1" dirty="0" smtClean="0">
              <a:solidFill>
                <a:schemeClr val="bg1"/>
              </a:solidFill>
              <a:cs typeface="Arial" pitchFamily="34" charset="0"/>
            </a:endParaRPr>
          </a:p>
          <a:p>
            <a:pPr algn="ctr"/>
            <a:r>
              <a:rPr lang="id-ID" altLang="ko-KR" sz="1400" b="1" dirty="0" smtClean="0">
                <a:solidFill>
                  <a:schemeClr val="bg1"/>
                </a:solidFill>
                <a:latin typeface="Berlin Sans FB Demi" pitchFamily="34" charset="0"/>
                <a:cs typeface="Arial" pitchFamily="34" charset="0"/>
              </a:rPr>
              <a:t>Belva Devara</a:t>
            </a:r>
            <a:r>
              <a:rPr lang="en-US" altLang="ko-KR" sz="1400" b="1" dirty="0" smtClean="0">
                <a:solidFill>
                  <a:schemeClr val="bg1"/>
                </a:solidFill>
                <a:latin typeface="Berlin Sans FB Demi" pitchFamily="34" charset="0"/>
                <a:cs typeface="Arial" pitchFamily="34" charset="0"/>
              </a:rPr>
              <a:t> </a:t>
            </a:r>
            <a:endParaRPr lang="ko-KR" altLang="en-US" sz="1400" b="1" dirty="0">
              <a:solidFill>
                <a:schemeClr val="bg1"/>
              </a:solidFill>
              <a:latin typeface="Berlin Sans FB Demi" pitchFamily="34" charset="0"/>
              <a:cs typeface="Arial" pitchFamily="34" charset="0"/>
            </a:endParaRPr>
          </a:p>
        </p:txBody>
      </p:sp>
    </p:spTree>
    <p:extLst>
      <p:ext uri="{BB962C8B-B14F-4D97-AF65-F5344CB8AC3E}">
        <p14:creationId xmlns:p14="http://schemas.microsoft.com/office/powerpoint/2010/main" val="206588205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30">
      <a:dk1>
        <a:sysClr val="windowText" lastClr="000000"/>
      </a:dk1>
      <a:lt1>
        <a:sysClr val="window" lastClr="FFFFFF"/>
      </a:lt1>
      <a:dk2>
        <a:srgbClr val="1F497D"/>
      </a:dk2>
      <a:lt2>
        <a:srgbClr val="EEECE1"/>
      </a:lt2>
      <a:accent1>
        <a:srgbClr val="85D8DE"/>
      </a:accent1>
      <a:accent2>
        <a:srgbClr val="85D8DE"/>
      </a:accent2>
      <a:accent3>
        <a:srgbClr val="85D8DE"/>
      </a:accent3>
      <a:accent4>
        <a:srgbClr val="85D8DE"/>
      </a:accent4>
      <a:accent5>
        <a:srgbClr val="85D8DE"/>
      </a:accent5>
      <a:accent6>
        <a:srgbClr val="85D8D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30">
      <a:dk1>
        <a:sysClr val="windowText" lastClr="000000"/>
      </a:dk1>
      <a:lt1>
        <a:sysClr val="window" lastClr="FFFFFF"/>
      </a:lt1>
      <a:dk2>
        <a:srgbClr val="1F497D"/>
      </a:dk2>
      <a:lt2>
        <a:srgbClr val="EEECE1"/>
      </a:lt2>
      <a:accent1>
        <a:srgbClr val="85D8DE"/>
      </a:accent1>
      <a:accent2>
        <a:srgbClr val="85D8DE"/>
      </a:accent2>
      <a:accent3>
        <a:srgbClr val="85D8DE"/>
      </a:accent3>
      <a:accent4>
        <a:srgbClr val="85D8DE"/>
      </a:accent4>
      <a:accent5>
        <a:srgbClr val="85D8DE"/>
      </a:accent5>
      <a:accent6>
        <a:srgbClr val="85D8D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481</Words>
  <Application>Microsoft Office PowerPoint</Application>
  <PresentationFormat>On-screen Show (16:9)</PresentationFormat>
  <Paragraphs>74</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USER</cp:lastModifiedBy>
  <cp:revision>111</cp:revision>
  <dcterms:created xsi:type="dcterms:W3CDTF">2016-12-05T23:26:54Z</dcterms:created>
  <dcterms:modified xsi:type="dcterms:W3CDTF">2022-04-11T16:35:44Z</dcterms:modified>
</cp:coreProperties>
</file>