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9"/>
  </p:notesMasterIdLst>
  <p:sldIdLst>
    <p:sldId id="256" r:id="rId2"/>
    <p:sldId id="257" r:id="rId3"/>
    <p:sldId id="319" r:id="rId4"/>
    <p:sldId id="259" r:id="rId5"/>
    <p:sldId id="260" r:id="rId6"/>
    <p:sldId id="262" r:id="rId7"/>
    <p:sldId id="267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71F1696-7DA5-40BD-BAB4-EFFF6C6C3AF2}">
  <a:tblStyle styleId="{671F1696-7DA5-40BD-BAB4-EFFF6C6C3A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479AFD4-78C0-43A5-BDE1-BEE40306CCF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0a7be6e9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0a7be6e9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0a7be6e97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0a7be6e97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0a7be6e973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10a7be6e973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 flipH="1">
            <a:off x="1" y="0"/>
            <a:ext cx="2821699" cy="262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 rot="10800000" flipH="1">
            <a:off x="6322301" y="2522175"/>
            <a:ext cx="2821699" cy="26213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73750" y="1108170"/>
            <a:ext cx="6996600" cy="22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466000" y="3804680"/>
            <a:ext cx="4212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r="35542" b="17108"/>
          <a:stretch/>
        </p:blipFill>
        <p:spPr>
          <a:xfrm>
            <a:off x="6030425" y="2719250"/>
            <a:ext cx="3113574" cy="24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 r="6542" b="20590"/>
          <a:stretch/>
        </p:blipFill>
        <p:spPr>
          <a:xfrm rot="5400000" flipH="1">
            <a:off x="-1108798" y="1082927"/>
            <a:ext cx="4514273" cy="2322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2">
            <a:alphaModFix amt="87000"/>
          </a:blip>
          <a:srcRect t="39375" r="34742"/>
          <a:stretch/>
        </p:blipFill>
        <p:spPr>
          <a:xfrm rot="10800000">
            <a:off x="0" y="3199750"/>
            <a:ext cx="2092324" cy="1943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 r="42419" b="19826"/>
          <a:stretch/>
        </p:blipFill>
        <p:spPr>
          <a:xfrm flipH="1">
            <a:off x="-2" y="2798725"/>
            <a:ext cx="2781327" cy="234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 rotWithShape="1">
          <a:blip r:embed="rId2">
            <a:alphaModFix amt="87000"/>
          </a:blip>
          <a:srcRect t="39375" r="34742"/>
          <a:stretch/>
        </p:blipFill>
        <p:spPr>
          <a:xfrm>
            <a:off x="7051675" y="0"/>
            <a:ext cx="2092324" cy="1943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 rotWithShape="1">
          <a:blip r:embed="rId3">
            <a:alphaModFix/>
          </a:blip>
          <a:srcRect r="27525" b="20590"/>
          <a:stretch/>
        </p:blipFill>
        <p:spPr>
          <a:xfrm rot="-5400000">
            <a:off x="6227261" y="576112"/>
            <a:ext cx="3500652" cy="232247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/>
          <p:nvPr/>
        </p:nvSpPr>
        <p:spPr>
          <a:xfrm>
            <a:off x="546300" y="1223917"/>
            <a:ext cx="8051400" cy="3593400"/>
          </a:xfrm>
          <a:prstGeom prst="roundRect">
            <a:avLst>
              <a:gd name="adj" fmla="val 8278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0000" y="1223925"/>
            <a:ext cx="7704000" cy="33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1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7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 rot="10800000">
            <a:off x="-12899" y="2522175"/>
            <a:ext cx="2821699" cy="262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 rotWithShape="1">
          <a:blip r:embed="rId3">
            <a:alphaModFix/>
          </a:blip>
          <a:srcRect r="6542" b="20590"/>
          <a:stretch/>
        </p:blipFill>
        <p:spPr>
          <a:xfrm rot="5400000">
            <a:off x="-1108798" y="1730627"/>
            <a:ext cx="4514273" cy="232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7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 rot="10800000" flipH="1">
            <a:off x="6322301" y="2522175"/>
            <a:ext cx="2821699" cy="262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 rotWithShape="1">
          <a:blip r:embed="rId3">
            <a:alphaModFix/>
          </a:blip>
          <a:srcRect t="23471" r="35542" b="17107"/>
          <a:stretch/>
        </p:blipFill>
        <p:spPr>
          <a:xfrm>
            <a:off x="6030425" y="3405625"/>
            <a:ext cx="3113574" cy="173787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/>
          <p:nvPr/>
        </p:nvSpPr>
        <p:spPr>
          <a:xfrm>
            <a:off x="546300" y="1223925"/>
            <a:ext cx="8051400" cy="3513900"/>
          </a:xfrm>
          <a:prstGeom prst="roundRect">
            <a:avLst>
              <a:gd name="adj" fmla="val 8278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2028300" y="1937375"/>
            <a:ext cx="5087400" cy="20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9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 rot="10800000" flipH="1">
            <a:off x="6322301" y="2522175"/>
            <a:ext cx="2821699" cy="262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9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 flipH="1">
            <a:off x="1" y="0"/>
            <a:ext cx="2821699" cy="262132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1823550" y="925375"/>
            <a:ext cx="54969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ubTitle" idx="1"/>
          </p:nvPr>
        </p:nvSpPr>
        <p:spPr>
          <a:xfrm>
            <a:off x="1823625" y="2396075"/>
            <a:ext cx="5496900" cy="11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67" name="Google Shape;67;p9"/>
          <p:cNvPicPr preferRelativeResize="0"/>
          <p:nvPr/>
        </p:nvPicPr>
        <p:blipFill rotWithShape="1">
          <a:blip r:embed="rId3">
            <a:alphaModFix/>
          </a:blip>
          <a:srcRect r="6542" b="20590"/>
          <a:stretch/>
        </p:blipFill>
        <p:spPr>
          <a:xfrm rot="5400000" flipH="1">
            <a:off x="-1108798" y="1082927"/>
            <a:ext cx="4514273" cy="232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 rotWithShape="1">
          <a:blip r:embed="rId3">
            <a:alphaModFix/>
          </a:blip>
          <a:srcRect r="35542" b="17108"/>
          <a:stretch/>
        </p:blipFill>
        <p:spPr>
          <a:xfrm>
            <a:off x="6030425" y="2719250"/>
            <a:ext cx="3113574" cy="24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4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 flipH="1">
            <a:off x="-12899" y="-12973"/>
            <a:ext cx="2821699" cy="262132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2923650" y="3721580"/>
            <a:ext cx="32967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>
            <a:off x="1216500" y="1231520"/>
            <a:ext cx="6711000" cy="22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106" name="Google Shape;106;p14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 rot="10800000" flipH="1">
            <a:off x="6309401" y="2509202"/>
            <a:ext cx="2821699" cy="262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3">
            <a:alphaModFix/>
          </a:blip>
          <a:srcRect r="6542" b="20590"/>
          <a:stretch/>
        </p:blipFill>
        <p:spPr>
          <a:xfrm rot="-5400000" flipH="1">
            <a:off x="5725627" y="1725129"/>
            <a:ext cx="4514273" cy="232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 r="35542" b="17108"/>
          <a:stretch/>
        </p:blipFill>
        <p:spPr>
          <a:xfrm rot="10800000">
            <a:off x="-12898" y="-12971"/>
            <a:ext cx="3113574" cy="24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2"/>
          <p:cNvPicPr preferRelativeResize="0"/>
          <p:nvPr/>
        </p:nvPicPr>
        <p:blipFill rotWithShape="1">
          <a:blip r:embed="rId2">
            <a:alphaModFix amt="87000"/>
          </a:blip>
          <a:srcRect l="32691" t="27478"/>
          <a:stretch/>
        </p:blipFill>
        <p:spPr>
          <a:xfrm rot="10800000" flipH="1">
            <a:off x="1" y="2818375"/>
            <a:ext cx="2158049" cy="232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 rotWithShape="1">
          <a:blip r:embed="rId2">
            <a:alphaModFix amt="87000"/>
          </a:blip>
          <a:srcRect t="39375" r="34742"/>
          <a:stretch/>
        </p:blipFill>
        <p:spPr>
          <a:xfrm>
            <a:off x="7051675" y="0"/>
            <a:ext cx="2092324" cy="194375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996750" y="2909737"/>
            <a:ext cx="2980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title" idx="2"/>
          </p:nvPr>
        </p:nvSpPr>
        <p:spPr>
          <a:xfrm>
            <a:off x="5166450" y="2909737"/>
            <a:ext cx="2980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subTitle" idx="1"/>
          </p:nvPr>
        </p:nvSpPr>
        <p:spPr>
          <a:xfrm>
            <a:off x="5166150" y="3268000"/>
            <a:ext cx="29814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subTitle" idx="3"/>
          </p:nvPr>
        </p:nvSpPr>
        <p:spPr>
          <a:xfrm>
            <a:off x="996750" y="3205367"/>
            <a:ext cx="29808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 idx="4"/>
          </p:nvPr>
        </p:nvSpPr>
        <p:spPr>
          <a:xfrm>
            <a:off x="720000" y="53949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67" name="Google Shape;167;p22"/>
          <p:cNvPicPr preferRelativeResize="0"/>
          <p:nvPr/>
        </p:nvPicPr>
        <p:blipFill rotWithShape="1">
          <a:blip r:embed="rId3">
            <a:alphaModFix/>
          </a:blip>
          <a:srcRect r="35542" b="17108"/>
          <a:stretch/>
        </p:blipFill>
        <p:spPr>
          <a:xfrm rot="-5400000">
            <a:off x="6375100" y="344650"/>
            <a:ext cx="3113574" cy="24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 r="35542" b="17108"/>
          <a:stretch/>
        </p:blipFill>
        <p:spPr>
          <a:xfrm rot="5400000">
            <a:off x="-344650" y="2374600"/>
            <a:ext cx="3113574" cy="24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1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 flipH="1">
            <a:off x="1" y="0"/>
            <a:ext cx="2821699" cy="262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1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 rot="10800000" flipH="1">
            <a:off x="6322301" y="2522175"/>
            <a:ext cx="2821699" cy="262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1"/>
          <p:cNvPicPr preferRelativeResize="0"/>
          <p:nvPr/>
        </p:nvPicPr>
        <p:blipFill rotWithShape="1">
          <a:blip r:embed="rId3">
            <a:alphaModFix/>
          </a:blip>
          <a:srcRect r="35542" b="17108"/>
          <a:stretch/>
        </p:blipFill>
        <p:spPr>
          <a:xfrm>
            <a:off x="6030425" y="2719250"/>
            <a:ext cx="3113574" cy="24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1"/>
          <p:cNvPicPr preferRelativeResize="0"/>
          <p:nvPr/>
        </p:nvPicPr>
        <p:blipFill rotWithShape="1">
          <a:blip r:embed="rId3">
            <a:alphaModFix/>
          </a:blip>
          <a:srcRect r="6542" b="20590"/>
          <a:stretch/>
        </p:blipFill>
        <p:spPr>
          <a:xfrm rot="5400000" flipH="1">
            <a:off x="-1108798" y="1082927"/>
            <a:ext cx="4514273" cy="232247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1"/>
          <p:cNvSpPr/>
          <p:nvPr/>
        </p:nvSpPr>
        <p:spPr>
          <a:xfrm>
            <a:off x="546300" y="775050"/>
            <a:ext cx="8051400" cy="3593400"/>
          </a:xfrm>
          <a:prstGeom prst="roundRect">
            <a:avLst>
              <a:gd name="adj" fmla="val 8278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2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 rot="10800000">
            <a:off x="1" y="2528252"/>
            <a:ext cx="2821699" cy="262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2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>
            <a:off x="6322301" y="6077"/>
            <a:ext cx="2821699" cy="262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2"/>
          <p:cNvPicPr preferRelativeResize="0"/>
          <p:nvPr/>
        </p:nvPicPr>
        <p:blipFill rotWithShape="1">
          <a:blip r:embed="rId3">
            <a:alphaModFix/>
          </a:blip>
          <a:srcRect r="35542" b="17108"/>
          <a:stretch/>
        </p:blipFill>
        <p:spPr>
          <a:xfrm rot="10800000" flipH="1">
            <a:off x="6030425" y="6079"/>
            <a:ext cx="3113574" cy="24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2"/>
          <p:cNvPicPr preferRelativeResize="0"/>
          <p:nvPr/>
        </p:nvPicPr>
        <p:blipFill rotWithShape="1">
          <a:blip r:embed="rId3">
            <a:alphaModFix/>
          </a:blip>
          <a:srcRect r="6542" b="20590"/>
          <a:stretch/>
        </p:blipFill>
        <p:spPr>
          <a:xfrm rot="5400000">
            <a:off x="-1108798" y="1744179"/>
            <a:ext cx="4514273" cy="2322473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2"/>
          <p:cNvSpPr/>
          <p:nvPr/>
        </p:nvSpPr>
        <p:spPr>
          <a:xfrm>
            <a:off x="546300" y="775050"/>
            <a:ext cx="8051400" cy="3593400"/>
          </a:xfrm>
          <a:prstGeom prst="roundRect">
            <a:avLst>
              <a:gd name="adj" fmla="val 8278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Dosis"/>
              <a:buNone/>
              <a:defRPr sz="3500" b="1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Char char="●"/>
              <a:defRPr sz="1500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Char char="○"/>
              <a:defRPr sz="1500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Char char="■"/>
              <a:defRPr sz="1500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Char char="●"/>
              <a:defRPr sz="1500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Char char="○"/>
              <a:defRPr sz="1500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Char char="■"/>
              <a:defRPr sz="1500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Char char="●"/>
              <a:defRPr sz="1500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Char char="○"/>
              <a:defRPr sz="1500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Char char="■"/>
              <a:defRPr sz="1500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8" r:id="rId5"/>
    <p:sldLayoutId id="2147483660" r:id="rId6"/>
    <p:sldLayoutId id="2147483668" r:id="rId7"/>
    <p:sldLayoutId id="2147483677" r:id="rId8"/>
    <p:sldLayoutId id="214748367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6"/>
          <p:cNvSpPr/>
          <p:nvPr/>
        </p:nvSpPr>
        <p:spPr>
          <a:xfrm>
            <a:off x="1216500" y="999570"/>
            <a:ext cx="6711000" cy="2513100"/>
          </a:xfrm>
          <a:prstGeom prst="roundRect">
            <a:avLst>
              <a:gd name="adj" fmla="val 8278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6"/>
          <p:cNvSpPr/>
          <p:nvPr/>
        </p:nvSpPr>
        <p:spPr>
          <a:xfrm>
            <a:off x="1216500" y="3682730"/>
            <a:ext cx="6711000" cy="609600"/>
          </a:xfrm>
          <a:prstGeom prst="roundRect">
            <a:avLst>
              <a:gd name="adj" fmla="val 20280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d-ID" sz="1800" dirty="0" smtClean="0">
                <a:solidFill>
                  <a:schemeClr val="dk2"/>
                </a:solidFill>
              </a:rPr>
              <a:t>(Jurnalistik Pertanian)</a:t>
            </a:r>
            <a:endParaRPr sz="1800"/>
          </a:p>
        </p:txBody>
      </p:sp>
      <p:sp>
        <p:nvSpPr>
          <p:cNvPr id="294" name="Google Shape;294;p36"/>
          <p:cNvSpPr txBox="1">
            <a:spLocks noGrp="1"/>
          </p:cNvSpPr>
          <p:nvPr>
            <p:ph type="ctrTitle"/>
          </p:nvPr>
        </p:nvSpPr>
        <p:spPr>
          <a:xfrm>
            <a:off x="1073750" y="1108170"/>
            <a:ext cx="6996600" cy="22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000" b="0" dirty="0" smtClean="0">
                <a:solidFill>
                  <a:schemeClr val="dk2"/>
                </a:solidFill>
              </a:rPr>
              <a:t/>
            </a:r>
            <a:br>
              <a:rPr lang="id-ID" sz="4000" b="0" dirty="0" smtClean="0">
                <a:solidFill>
                  <a:schemeClr val="dk2"/>
                </a:solidFill>
              </a:rPr>
            </a:br>
            <a:r>
              <a:rPr lang="id-ID" sz="4000" b="0" dirty="0" smtClean="0">
                <a:solidFill>
                  <a:schemeClr val="dk2"/>
                </a:solidFill>
              </a:rPr>
              <a:t/>
            </a:r>
            <a:br>
              <a:rPr lang="id-ID" sz="4000" b="0" dirty="0" smtClean="0">
                <a:solidFill>
                  <a:schemeClr val="dk2"/>
                </a:solidFill>
              </a:rPr>
            </a:br>
            <a:r>
              <a:rPr lang="id-ID" sz="4000" b="0" dirty="0" smtClean="0">
                <a:solidFill>
                  <a:schemeClr val="dk2"/>
                </a:solidFill>
              </a:rPr>
              <a:t>Sejarah Jurnalistik</a:t>
            </a:r>
            <a:br>
              <a:rPr lang="id-ID" sz="4000" b="0" dirty="0" smtClean="0">
                <a:solidFill>
                  <a:schemeClr val="dk2"/>
                </a:solidFill>
              </a:rPr>
            </a:br>
            <a:r>
              <a:rPr lang="id-ID" sz="4000" b="0" dirty="0" smtClean="0">
                <a:solidFill>
                  <a:schemeClr val="dk2"/>
                </a:solidFill>
              </a:rPr>
              <a:t/>
            </a:r>
            <a:br>
              <a:rPr lang="id-ID" sz="4000" b="0" dirty="0" smtClean="0">
                <a:solidFill>
                  <a:schemeClr val="dk2"/>
                </a:solidFill>
              </a:rPr>
            </a:br>
            <a:endParaRPr sz="4000" b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7"/>
          <p:cNvSpPr/>
          <p:nvPr/>
        </p:nvSpPr>
        <p:spPr>
          <a:xfrm>
            <a:off x="546300" y="463300"/>
            <a:ext cx="8051400" cy="609600"/>
          </a:xfrm>
          <a:prstGeom prst="roundRect">
            <a:avLst>
              <a:gd name="adj" fmla="val 20280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Kelompok 3</a:t>
            </a:r>
            <a:endParaRPr/>
          </a:p>
        </p:txBody>
      </p:sp>
      <p:sp>
        <p:nvSpPr>
          <p:cNvPr id="302" name="Google Shape;302;p37"/>
          <p:cNvSpPr txBox="1">
            <a:spLocks noGrp="1"/>
          </p:cNvSpPr>
          <p:nvPr>
            <p:ph type="body" idx="1"/>
          </p:nvPr>
        </p:nvSpPr>
        <p:spPr>
          <a:xfrm>
            <a:off x="720000" y="1223925"/>
            <a:ext cx="7704000" cy="33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it-IT" sz="2400" dirty="0" smtClean="0"/>
              <a:t>Hesti Arani 2014211007</a:t>
            </a:r>
          </a:p>
          <a:p>
            <a:pPr marL="0" lvl="0" indent="0">
              <a:buNone/>
            </a:pPr>
            <a:r>
              <a:rPr lang="it-IT" sz="2400" dirty="0" smtClean="0"/>
              <a:t>Dhea Ayu Pramesti 2014211011</a:t>
            </a:r>
          </a:p>
          <a:p>
            <a:pPr marL="0" lvl="0" indent="0">
              <a:buNone/>
            </a:pPr>
            <a:r>
              <a:rPr lang="it-IT" sz="2400" dirty="0" smtClean="0"/>
              <a:t>Yanda </a:t>
            </a:r>
            <a:r>
              <a:rPr lang="it-IT" sz="2400" dirty="0" smtClean="0"/>
              <a:t>Aksar Sirwani 2014211025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id-ID" dirty="0" smtClean="0"/>
          </a:p>
          <a:p>
            <a:r>
              <a:rPr lang="id-ID" dirty="0" smtClean="0"/>
              <a:t>Disebut </a:t>
            </a:r>
            <a:r>
              <a:rPr lang="id-ID" dirty="0" smtClean="0"/>
              <a:t>juga Jurnalisme berasal dari perkataan journal, artinya catatan harian atau catatan kejadian sehari-hari, atau disebut surat kabar</a:t>
            </a:r>
          </a:p>
          <a:p>
            <a:r>
              <a:rPr lang="id-ID" dirty="0" smtClean="0"/>
              <a:t>Journal </a:t>
            </a:r>
            <a:r>
              <a:rPr lang="id-ID" dirty="0" smtClean="0"/>
              <a:t>berasal dari bahasa latin diurnalis , </a:t>
            </a:r>
          </a:p>
          <a:p>
            <a:pPr>
              <a:buNone/>
            </a:pPr>
            <a:r>
              <a:rPr lang="id-ID" dirty="0" smtClean="0"/>
              <a:t>	artinya </a:t>
            </a:r>
            <a:r>
              <a:rPr lang="id-ID" dirty="0" smtClean="0"/>
              <a:t>harian atau tiap hari.</a:t>
            </a:r>
          </a:p>
          <a:p>
            <a:r>
              <a:rPr lang="id-ID" dirty="0" smtClean="0"/>
              <a:t>Jurnalis</a:t>
            </a:r>
            <a:r>
              <a:rPr lang="id-ID" dirty="0" smtClean="0"/>
              <a:t>: orang yang melakukan kegiatan </a:t>
            </a:r>
          </a:p>
          <a:p>
            <a:pPr>
              <a:buNone/>
            </a:pPr>
            <a:r>
              <a:rPr lang="id-ID" dirty="0" smtClean="0"/>
              <a:t>	jurnalistik</a:t>
            </a:r>
            <a:endParaRPr lang="id-ID" dirty="0" smtClean="0"/>
          </a:p>
          <a:p>
            <a:r>
              <a:rPr lang="id-ID" dirty="0" smtClean="0"/>
              <a:t>MacDougall </a:t>
            </a:r>
            <a:r>
              <a:rPr lang="id-ID" dirty="0" smtClean="0"/>
              <a:t>menyebutkan jurnalisme adalah kegiatan menghimpun berita, mencari fakta, dan </a:t>
            </a:r>
          </a:p>
          <a:p>
            <a:pPr>
              <a:buNone/>
            </a:pPr>
            <a:r>
              <a:rPr lang="id-ID" dirty="0" smtClean="0"/>
              <a:t>	melaporkan </a:t>
            </a:r>
            <a:r>
              <a:rPr lang="id-ID" dirty="0" smtClean="0"/>
              <a:t>peristiwa.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Jurnalistik</a:t>
            </a:r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9"/>
          <p:cNvSpPr/>
          <p:nvPr/>
        </p:nvSpPr>
        <p:spPr>
          <a:xfrm rot="10800000">
            <a:off x="1216500" y="1705030"/>
            <a:ext cx="6711000" cy="2513100"/>
          </a:xfrm>
          <a:prstGeom prst="roundRect">
            <a:avLst>
              <a:gd name="adj" fmla="val 8278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9"/>
          <p:cNvSpPr/>
          <p:nvPr/>
        </p:nvSpPr>
        <p:spPr>
          <a:xfrm rot="10800000">
            <a:off x="1216500" y="925370"/>
            <a:ext cx="6711000" cy="609600"/>
          </a:xfrm>
          <a:prstGeom prst="roundRect">
            <a:avLst>
              <a:gd name="adj" fmla="val 20280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9"/>
          <p:cNvSpPr txBox="1">
            <a:spLocks noGrp="1"/>
          </p:cNvSpPr>
          <p:nvPr>
            <p:ph type="title"/>
          </p:nvPr>
        </p:nvSpPr>
        <p:spPr>
          <a:xfrm>
            <a:off x="1823550" y="925375"/>
            <a:ext cx="54969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Sejarah Jurnalistik</a:t>
            </a:r>
            <a:endParaRPr/>
          </a:p>
        </p:txBody>
      </p:sp>
      <p:sp>
        <p:nvSpPr>
          <p:cNvPr id="332" name="Google Shape;332;p39"/>
          <p:cNvSpPr txBox="1">
            <a:spLocks noGrp="1"/>
          </p:cNvSpPr>
          <p:nvPr>
            <p:ph type="subTitle" idx="1"/>
          </p:nvPr>
        </p:nvSpPr>
        <p:spPr>
          <a:xfrm>
            <a:off x="1823625" y="2396075"/>
            <a:ext cx="5496900" cy="11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id-ID" sz="1200" dirty="0" smtClean="0"/>
              <a:t>Dimulai 3000 tahun lalu ketika Firaun Mesir Amenhotep mengirimkan ratusan pesan kepada perwiranya di </a:t>
            </a:r>
            <a:r>
              <a:rPr lang="id-ID" sz="1200" dirty="0" smtClean="0"/>
              <a:t>provinsi-provinsi </a:t>
            </a:r>
            <a:r>
              <a:rPr lang="id-ID" sz="1200" dirty="0" smtClean="0"/>
              <a:t>untuk menceritakan apa yg terjadi di ibu kota</a:t>
            </a:r>
          </a:p>
          <a:p>
            <a:pPr marL="0" lvl="0" indent="0" algn="l"/>
            <a:r>
              <a:rPr lang="id-ID" sz="1200" dirty="0" smtClean="0"/>
              <a:t>• Zaman Babilonia (2000 tahun sebelum masehi) sudah terjadi </a:t>
            </a:r>
            <a:r>
              <a:rPr lang="id-ID" sz="1200" dirty="0" smtClean="0"/>
              <a:t>proses </a:t>
            </a:r>
            <a:r>
              <a:rPr lang="id-ID" sz="1200" dirty="0" smtClean="0"/>
              <a:t>penyebaran informasi</a:t>
            </a:r>
          </a:p>
          <a:p>
            <a:pPr marL="0" lvl="0" indent="0" algn="l"/>
            <a:r>
              <a:rPr lang="id-ID" sz="1200" dirty="0" smtClean="0"/>
              <a:t>• Pontifex Maximus membuat papan informasi di rumahnya </a:t>
            </a:r>
            <a:r>
              <a:rPr lang="id-ID" sz="1200" dirty="0" smtClean="0"/>
              <a:t>zaman </a:t>
            </a:r>
            <a:r>
              <a:rPr lang="id-ID" sz="1200" dirty="0" smtClean="0"/>
              <a:t>Romawi. Papan informasi dinamai Annalen.</a:t>
            </a:r>
          </a:p>
          <a:p>
            <a:pPr marL="0" lvl="0" indent="0" algn="l"/>
            <a:r>
              <a:rPr lang="id-ID" sz="1200" dirty="0" smtClean="0"/>
              <a:t>• Acta Diurna dan Acta Senatus adalah papan informasi </a:t>
            </a:r>
            <a:r>
              <a:rPr lang="id-ID" sz="1200" dirty="0" smtClean="0"/>
              <a:t>buatan </a:t>
            </a:r>
            <a:r>
              <a:rPr lang="id-ID" sz="1200" dirty="0" smtClean="0"/>
              <a:t>Julius Caesar dan ditaruh di lapangan pertemuan yg </a:t>
            </a:r>
            <a:r>
              <a:rPr lang="id-ID" sz="1200" dirty="0" smtClean="0"/>
              <a:t>disebut </a:t>
            </a:r>
            <a:r>
              <a:rPr lang="id-ID" sz="1200" dirty="0" smtClean="0"/>
              <a:t>Forum</a:t>
            </a:r>
          </a:p>
          <a:p>
            <a:pPr marL="0" lvl="0" indent="0" algn="l"/>
            <a:r>
              <a:rPr lang="id-ID" sz="1200" dirty="0" smtClean="0"/>
              <a:t>• Surat Kabar tulisan tangan pertama bernama Gazetta terbit </a:t>
            </a:r>
          </a:p>
          <a:p>
            <a:pPr marL="0" lvl="0" indent="0" algn="l"/>
            <a:r>
              <a:rPr lang="id-ID" sz="1200" dirty="0" smtClean="0"/>
              <a:t>pertama kali tahun 1536</a:t>
            </a:r>
          </a:p>
          <a:p>
            <a:pPr marL="0" lvl="0" indent="0" algn="l"/>
            <a:r>
              <a:rPr lang="id-ID" sz="1200" dirty="0" smtClean="0"/>
              <a:t>• Di Cina surat kabar King Pau terbit tahun 911 Masehi.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0"/>
          <p:cNvSpPr/>
          <p:nvPr/>
        </p:nvSpPr>
        <p:spPr>
          <a:xfrm>
            <a:off x="546300" y="1223925"/>
            <a:ext cx="3881700" cy="3513900"/>
          </a:xfrm>
          <a:prstGeom prst="roundRect">
            <a:avLst>
              <a:gd name="adj" fmla="val 8278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0"/>
          <p:cNvSpPr/>
          <p:nvPr/>
        </p:nvSpPr>
        <p:spPr>
          <a:xfrm>
            <a:off x="4716000" y="1223925"/>
            <a:ext cx="3881700" cy="3513900"/>
          </a:xfrm>
          <a:prstGeom prst="roundRect">
            <a:avLst>
              <a:gd name="adj" fmla="val 8278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0"/>
          <p:cNvSpPr/>
          <p:nvPr/>
        </p:nvSpPr>
        <p:spPr>
          <a:xfrm>
            <a:off x="546300" y="463300"/>
            <a:ext cx="8051400" cy="609600"/>
          </a:xfrm>
          <a:prstGeom prst="roundRect">
            <a:avLst>
              <a:gd name="adj" fmla="val 20280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0"/>
          <p:cNvSpPr txBox="1">
            <a:spLocks noGrp="1"/>
          </p:cNvSpPr>
          <p:nvPr>
            <p:ph type="title" idx="4"/>
          </p:nvPr>
        </p:nvSpPr>
        <p:spPr>
          <a:xfrm>
            <a:off x="720000" y="53949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</a:t>
            </a:r>
            <a:r>
              <a:rPr lang="id-ID" dirty="0" smtClean="0"/>
              <a:t>ejarah Jurnalistik</a:t>
            </a:r>
            <a:endParaRPr/>
          </a:p>
        </p:txBody>
      </p:sp>
      <p:sp>
        <p:nvSpPr>
          <p:cNvPr id="343" name="Google Shape;343;p40"/>
          <p:cNvSpPr txBox="1">
            <a:spLocks noGrp="1"/>
          </p:cNvSpPr>
          <p:nvPr>
            <p:ph type="subTitle" idx="1"/>
          </p:nvPr>
        </p:nvSpPr>
        <p:spPr>
          <a:xfrm>
            <a:off x="4786314" y="1500180"/>
            <a:ext cx="3786214" cy="27146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endParaRPr lang="id-ID" sz="1100" dirty="0" smtClean="0"/>
          </a:p>
          <a:p>
            <a:pPr marL="0" lvl="0" indent="0" algn="l"/>
            <a:r>
              <a:rPr lang="id-ID" sz="1100" dirty="0" smtClean="0"/>
              <a:t>Tekanan </a:t>
            </a:r>
            <a:r>
              <a:rPr lang="id-ID" sz="1100" dirty="0" smtClean="0"/>
              <a:t>pemerintah kolonial menjadi cikal bakal pemikiran pentingnya pers </a:t>
            </a:r>
            <a:r>
              <a:rPr lang="id-ID" sz="1100" dirty="0" smtClean="0"/>
              <a:t>yg </a:t>
            </a:r>
            <a:r>
              <a:rPr lang="id-ID" sz="1100" dirty="0" smtClean="0"/>
              <a:t>bebas di </a:t>
            </a:r>
            <a:r>
              <a:rPr lang="id-ID" sz="1100" dirty="0" smtClean="0"/>
              <a:t>Amerika Di </a:t>
            </a:r>
            <a:r>
              <a:rPr lang="id-ID" sz="1100" dirty="0" smtClean="0"/>
              <a:t>Indonesia kondisi yg tidak berbeda mengawali munculnya kegiatan </a:t>
            </a:r>
            <a:r>
              <a:rPr lang="id-ID" sz="1100" dirty="0" smtClean="0"/>
              <a:t>jurnalistik</a:t>
            </a:r>
            <a:endParaRPr lang="id-ID" sz="1100" dirty="0" smtClean="0"/>
          </a:p>
          <a:p>
            <a:pPr marL="0" lvl="0" indent="0" algn="l"/>
            <a:r>
              <a:rPr lang="id-ID" sz="1100" dirty="0" smtClean="0"/>
              <a:t>Sejak terbit di Hindia Belanda medium komunikasi berupa Gazette (</a:t>
            </a:r>
            <a:r>
              <a:rPr lang="id-ID" sz="1100" dirty="0" smtClean="0"/>
              <a:t>lembaran). </a:t>
            </a:r>
            <a:r>
              <a:rPr lang="id-ID" sz="1100" dirty="0" smtClean="0"/>
              <a:t>Bataviase Nouvelles diterbitkan oleh JE Jordens hingga ditutup oleh </a:t>
            </a:r>
            <a:r>
              <a:rPr lang="id-ID" sz="1100" dirty="0" smtClean="0"/>
              <a:t>VOC tahun </a:t>
            </a:r>
            <a:r>
              <a:rPr lang="id-ID" sz="1100" dirty="0" smtClean="0"/>
              <a:t>1746. Penjajah Belanda tidak menyukai surat kabar </a:t>
            </a:r>
            <a:r>
              <a:rPr lang="id-ID" sz="1100" dirty="0" smtClean="0"/>
              <a:t>ini Surat </a:t>
            </a:r>
            <a:r>
              <a:rPr lang="id-ID" sz="1100" dirty="0" smtClean="0"/>
              <a:t>kabar Indonesia pertama berbahasa Jawa Bromartini mulai terbit di </a:t>
            </a:r>
            <a:r>
              <a:rPr lang="id-ID" sz="1100" dirty="0" smtClean="0"/>
              <a:t>Surakarta </a:t>
            </a:r>
            <a:r>
              <a:rPr lang="id-ID" sz="1100" dirty="0" smtClean="0"/>
              <a:t>tahun 1855. Surat kabar pertama berbahasa Melayu adalah Soerat </a:t>
            </a:r>
            <a:r>
              <a:rPr lang="id-ID" sz="1100" dirty="0" smtClean="0"/>
              <a:t>Kabar </a:t>
            </a:r>
            <a:r>
              <a:rPr lang="id-ID" sz="1100" dirty="0" smtClean="0"/>
              <a:t>Melajoe terbit 1856 di Surabaya</a:t>
            </a:r>
            <a:r>
              <a:rPr lang="id-ID" sz="1100" dirty="0" smtClean="0"/>
              <a:t>.</a:t>
            </a:r>
          </a:p>
          <a:p>
            <a:pPr marL="0" lvl="0" indent="0" algn="l"/>
            <a:endParaRPr lang="id-ID" sz="1100" dirty="0" smtClean="0"/>
          </a:p>
          <a:p>
            <a:pPr marL="0" lvl="0" indent="0" algn="l"/>
            <a:r>
              <a:rPr lang="id-ID" sz="1100" dirty="0" smtClean="0"/>
              <a:t> </a:t>
            </a:r>
            <a:r>
              <a:rPr lang="id-ID" sz="1100" dirty="0" smtClean="0"/>
              <a:t>Tahun 1860 Slompret Malajoe terbit </a:t>
            </a:r>
            <a:r>
              <a:rPr lang="id-ID" sz="1100" dirty="0" smtClean="0"/>
              <a:t>di </a:t>
            </a:r>
            <a:r>
              <a:rPr lang="id-ID" sz="1100" dirty="0" smtClean="0"/>
              <a:t>Semarang. Di susul Bintang Timur di Surabaya dan Matahari </a:t>
            </a:r>
            <a:r>
              <a:rPr lang="id-ID" sz="1100" dirty="0" smtClean="0"/>
              <a:t>di Jakarta</a:t>
            </a:r>
            <a:r>
              <a:rPr lang="id-ID" sz="1100" dirty="0" smtClean="0"/>
              <a:t>. </a:t>
            </a:r>
          </a:p>
          <a:p>
            <a:pPr marL="0" lvl="0" indent="0" algn="l"/>
            <a:r>
              <a:rPr lang="id-ID" sz="1100" dirty="0" smtClean="0"/>
              <a:t>Kehidupan pers sangat sulit karena rendahnya oplah dan ketatnya pemerintah </a:t>
            </a:r>
            <a:r>
              <a:rPr lang="id-ID" sz="1100" dirty="0" smtClean="0"/>
              <a:t>belanda </a:t>
            </a:r>
            <a:r>
              <a:rPr lang="id-ID" sz="1100" dirty="0" smtClean="0"/>
              <a:t>melakukan pengawasan melalui Undang-Undnag Pers tahun 1856. </a:t>
            </a:r>
          </a:p>
          <a:p>
            <a:pPr marL="0" lvl="0" indent="0" algn="l"/>
            <a:r>
              <a:rPr lang="id-ID" sz="1100" dirty="0" smtClean="0"/>
              <a:t>Undang-undang ini mengharuskan pencetak dan penerbit mempunyai izin </a:t>
            </a:r>
            <a:r>
              <a:rPr lang="id-ID" sz="1100" dirty="0" smtClean="0"/>
              <a:t>dan </a:t>
            </a:r>
            <a:r>
              <a:rPr lang="id-ID" sz="1100" dirty="0" smtClean="0"/>
              <a:t>setoran jaminan</a:t>
            </a:r>
            <a:endParaRPr sz="1100"/>
          </a:p>
        </p:txBody>
      </p:sp>
      <p:sp>
        <p:nvSpPr>
          <p:cNvPr id="344" name="Google Shape;344;p40"/>
          <p:cNvSpPr txBox="1">
            <a:spLocks noGrp="1"/>
          </p:cNvSpPr>
          <p:nvPr>
            <p:ph type="subTitle" idx="3"/>
          </p:nvPr>
        </p:nvSpPr>
        <p:spPr>
          <a:xfrm>
            <a:off x="996750" y="1643056"/>
            <a:ext cx="2980800" cy="25730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id-ID" sz="1100" dirty="0" smtClean="0"/>
              <a:t>• Surat kabarberubah setelah </a:t>
            </a:r>
            <a:r>
              <a:rPr lang="id-ID" sz="1100" dirty="0" smtClean="0"/>
              <a:t>Johann  Gutenberg </a:t>
            </a:r>
            <a:r>
              <a:rPr lang="id-ID" sz="1100" dirty="0" smtClean="0"/>
              <a:t>menemukan </a:t>
            </a:r>
            <a:r>
              <a:rPr lang="id-ID" sz="1100" dirty="0" smtClean="0"/>
              <a:t>mesin </a:t>
            </a:r>
            <a:r>
              <a:rPr lang="id-ID" sz="1100" dirty="0" smtClean="0"/>
              <a:t>cetak. Munculan istilah press yg berasal dari </a:t>
            </a:r>
            <a:r>
              <a:rPr lang="id-ID" sz="1100" dirty="0" smtClean="0"/>
              <a:t>kata press yang </a:t>
            </a:r>
            <a:r>
              <a:rPr lang="id-ID" sz="1100" dirty="0" smtClean="0"/>
              <a:t>artinya tekan (</a:t>
            </a:r>
            <a:r>
              <a:rPr lang="id-ID" sz="1100" dirty="0" smtClean="0"/>
              <a:t>untuk mencetakperlu </a:t>
            </a:r>
            <a:r>
              <a:rPr lang="id-ID" sz="1100" dirty="0" smtClean="0"/>
              <a:t>ditekan)</a:t>
            </a:r>
          </a:p>
          <a:p>
            <a:pPr marL="0" lvl="0" indent="0" algn="l"/>
            <a:r>
              <a:rPr lang="id-ID" sz="1100" dirty="0" smtClean="0"/>
              <a:t>• Surat kabar cetakan pertama di Eropa bernama Niewe </a:t>
            </a:r>
            <a:r>
              <a:rPr lang="id-ID" sz="1100" dirty="0" smtClean="0"/>
              <a:t>Tijdinghen </a:t>
            </a:r>
            <a:r>
              <a:rPr lang="id-ID" sz="1100" dirty="0" smtClean="0"/>
              <a:t>di Belgia tahun 1605</a:t>
            </a:r>
          </a:p>
          <a:p>
            <a:pPr marL="0" lvl="0" indent="0" algn="l"/>
            <a:r>
              <a:rPr lang="id-ID" sz="1100" dirty="0" smtClean="0"/>
              <a:t>• Menyusul kemudian Avisa, Relation Order Zeitung tahun </a:t>
            </a:r>
            <a:r>
              <a:rPr lang="id-ID" sz="1100" dirty="0" smtClean="0"/>
              <a:t>1609 </a:t>
            </a:r>
            <a:r>
              <a:rPr lang="id-ID" sz="1100" dirty="0" smtClean="0"/>
              <a:t>di Jerman.</a:t>
            </a:r>
          </a:p>
          <a:p>
            <a:pPr marL="0" lvl="0" indent="0" algn="l"/>
            <a:r>
              <a:rPr lang="id-ID" sz="1100" dirty="0" smtClean="0"/>
              <a:t>• Surat kabar Public Occurrances Both Foreign and Domestic </a:t>
            </a:r>
            <a:r>
              <a:rPr lang="id-ID" sz="1100" dirty="0" smtClean="0"/>
              <a:t>sebanyak </a:t>
            </a:r>
            <a:r>
              <a:rPr lang="id-ID" sz="1100" dirty="0" smtClean="0"/>
              <a:t>tiga halaman adalah surat kabar pertama yg terbit </a:t>
            </a:r>
            <a:r>
              <a:rPr lang="id-ID" sz="1100" dirty="0" smtClean="0"/>
              <a:t>di </a:t>
            </a:r>
            <a:r>
              <a:rPr lang="id-ID" sz="1100" dirty="0" smtClean="0"/>
              <a:t>Boston Amerika.</a:t>
            </a:r>
          </a:p>
          <a:p>
            <a:pPr marL="0" lvl="0" indent="0" algn="l"/>
            <a:r>
              <a:rPr lang="id-ID" sz="1100" dirty="0" smtClean="0"/>
              <a:t>• Benjamis Harris, pendiri surat kabar ini gagal mendapatkan </a:t>
            </a:r>
            <a:r>
              <a:rPr lang="id-ID" sz="1100" dirty="0" smtClean="0"/>
              <a:t>izin </a:t>
            </a:r>
            <a:r>
              <a:rPr lang="id-ID" sz="1100" dirty="0" smtClean="0"/>
              <a:t>dari </a:t>
            </a:r>
            <a:r>
              <a:rPr lang="id-ID" sz="1100" dirty="0" smtClean="0"/>
              <a:t>pemerintah kolonial </a:t>
            </a:r>
            <a:r>
              <a:rPr lang="id-ID" sz="1100" dirty="0" smtClean="0"/>
              <a:t>Inggris sehingga hanya terbit </a:t>
            </a:r>
            <a:r>
              <a:rPr lang="id-ID" sz="1100" dirty="0" smtClean="0"/>
              <a:t>satu </a:t>
            </a:r>
            <a:r>
              <a:rPr lang="id-ID" sz="1100" dirty="0" smtClean="0"/>
              <a:t>kali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2"/>
          <p:cNvSpPr/>
          <p:nvPr/>
        </p:nvSpPr>
        <p:spPr>
          <a:xfrm>
            <a:off x="546300" y="463300"/>
            <a:ext cx="8051400" cy="609600"/>
          </a:xfrm>
          <a:prstGeom prst="roundRect">
            <a:avLst>
              <a:gd name="adj" fmla="val 20280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2"/>
          <p:cNvSpPr txBox="1">
            <a:spLocks noGrp="1"/>
          </p:cNvSpPr>
          <p:nvPr>
            <p:ph type="body" idx="1"/>
          </p:nvPr>
        </p:nvSpPr>
        <p:spPr>
          <a:xfrm>
            <a:off x="1643042" y="1937375"/>
            <a:ext cx="6500858" cy="20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d-ID" dirty="0" smtClean="0"/>
              <a:t>• Bomartini, Slompret Melajoe,Bintang Timur dan Matahari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d-ID" dirty="0" smtClean="0"/>
              <a:t>adalah surat kabar-surat kabar yang diterbitkan penerbit-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d-ID" dirty="0" smtClean="0"/>
              <a:t>penerbit Belanda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d-ID" dirty="0" smtClean="0"/>
              <a:t>• Medan Priyayi adalah surat kabar nasional pertama terbit di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d-ID" dirty="0" smtClean="0"/>
              <a:t>Bandung 1907. Penerbitnya adalah raden Mas Tumenggung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d-ID" dirty="0" smtClean="0"/>
              <a:t>Tirtohadisoerjono yang akran disapa Djokomono.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d-ID" dirty="0" smtClean="0"/>
              <a:t>• Menjelang proklamasi mahasiswa yg pernah belajar di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d-ID" dirty="0" smtClean="0"/>
              <a:t>Belanda menghembuskan semangat perjuangan melalui pers.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d-ID" dirty="0" smtClean="0"/>
              <a:t>Soekarno menjadi pemred dan penerbit majalah Fikiran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d-ID" dirty="0" smtClean="0"/>
              <a:t>Rakjat. Hatta penulis tetap Pandji Islam dan Pedoman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d-ID" dirty="0" smtClean="0"/>
              <a:t>Masjarakat. Agus Salim menjadi pemred Mestika .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d-ID" dirty="0" smtClean="0"/>
              <a:t>• Kondisi ini lahir seiring diberlakukannya keputusan penguasa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d-ID" dirty="0" smtClean="0"/>
              <a:t>kolonial menghapus prasensor tahun 1906</a:t>
            </a:r>
            <a:endParaRPr/>
          </a:p>
        </p:txBody>
      </p:sp>
      <p:sp>
        <p:nvSpPr>
          <p:cNvPr id="383" name="Google Shape;383;p4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Sejarah Jurnalistik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7"/>
          <p:cNvSpPr/>
          <p:nvPr/>
        </p:nvSpPr>
        <p:spPr>
          <a:xfrm>
            <a:off x="1216500" y="999570"/>
            <a:ext cx="6711000" cy="2513100"/>
          </a:xfrm>
          <a:prstGeom prst="roundRect">
            <a:avLst>
              <a:gd name="adj" fmla="val 8278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47"/>
          <p:cNvSpPr/>
          <p:nvPr/>
        </p:nvSpPr>
        <p:spPr>
          <a:xfrm>
            <a:off x="1216500" y="3682730"/>
            <a:ext cx="6711000" cy="609600"/>
          </a:xfrm>
          <a:prstGeom prst="roundRect">
            <a:avLst>
              <a:gd name="adj" fmla="val 26296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7"/>
          <p:cNvSpPr txBox="1">
            <a:spLocks noGrp="1"/>
          </p:cNvSpPr>
          <p:nvPr>
            <p:ph type="subTitle" idx="1"/>
          </p:nvPr>
        </p:nvSpPr>
        <p:spPr>
          <a:xfrm>
            <a:off x="1216500" y="1231520"/>
            <a:ext cx="6711000" cy="22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id-ID" sz="1600" dirty="0" smtClean="0"/>
              <a:t>• Saat militer Jepang datang menduduki Indonesia seluruh surat kabar Belanda dan Cina </a:t>
            </a:r>
            <a:r>
              <a:rPr lang="id-ID" sz="1600" dirty="0" smtClean="0"/>
              <a:t>dilarang </a:t>
            </a:r>
            <a:r>
              <a:rPr lang="id-ID" sz="1600" dirty="0" smtClean="0"/>
              <a:t>terbit. Penguasa militer menerbitkan sejumlah surat kabar sendiri. Sensor diberlakukan. Kantor berita Domei memiliki peran penting dalam melakukan sensor.</a:t>
            </a:r>
          </a:p>
          <a:p>
            <a:pPr marL="0" lvl="0" indent="0" algn="l"/>
            <a:r>
              <a:rPr lang="id-ID" sz="1600" dirty="0" smtClean="0"/>
              <a:t>• 9 Februari 1946 Persatuan Wartawan Indonesia (PWI) lahir di Surakarta. Menegaskan bahwa pers sebagai alat perjuangan dan penggerak pembangunan bangsa</a:t>
            </a:r>
            <a:endParaRPr sz="1600"/>
          </a:p>
        </p:txBody>
      </p:sp>
      <p:sp>
        <p:nvSpPr>
          <p:cNvPr id="566" name="Google Shape;566;p47"/>
          <p:cNvSpPr txBox="1">
            <a:spLocks noGrp="1"/>
          </p:cNvSpPr>
          <p:nvPr>
            <p:ph type="title"/>
          </p:nvPr>
        </p:nvSpPr>
        <p:spPr>
          <a:xfrm>
            <a:off x="2923650" y="3721580"/>
            <a:ext cx="32967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S</a:t>
            </a:r>
            <a:r>
              <a:rPr smtClean="0"/>
              <a:t>ekian,Thank you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puter Science &amp; Mathematics Major for College: Statistics by Slidesgo">
  <a:themeElements>
    <a:clrScheme name="Simple Light">
      <a:dk1>
        <a:srgbClr val="1E0F3F"/>
      </a:dk1>
      <a:lt1>
        <a:srgbClr val="FFFFFF"/>
      </a:lt1>
      <a:dk2>
        <a:srgbClr val="F83797"/>
      </a:dk2>
      <a:lt2>
        <a:srgbClr val="4DF5FD"/>
      </a:lt2>
      <a:accent1>
        <a:srgbClr val="2F1C5C"/>
      </a:accent1>
      <a:accent2>
        <a:srgbClr val="3E287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535</Words>
  <Application>Microsoft Office PowerPoint</Application>
  <PresentationFormat>On-screen Show (16:9)</PresentationFormat>
  <Paragraphs>53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Computer Science &amp; Mathematics Major for College: Statistics by Slidesgo</vt:lpstr>
      <vt:lpstr>  Sejarah Jurnalistik  </vt:lpstr>
      <vt:lpstr>Kelompok 3</vt:lpstr>
      <vt:lpstr>Jurnalistik</vt:lpstr>
      <vt:lpstr>Sejarah Jurnalistik</vt:lpstr>
      <vt:lpstr>Sejarah Jurnalistik</vt:lpstr>
      <vt:lpstr>Sejarah Jurnalistik</vt:lpstr>
      <vt:lpstr>Sekian,Thank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 &amp; MATHEMATICS MAJOR FOR COLLEGE: STATISTICS</dc:title>
  <dc:creator>uniCELL</dc:creator>
  <cp:lastModifiedBy>uniCELL</cp:lastModifiedBy>
  <cp:revision>5</cp:revision>
  <dcterms:modified xsi:type="dcterms:W3CDTF">2022-03-05T13:39:45Z</dcterms:modified>
</cp:coreProperties>
</file>