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2" r:id="rId8"/>
    <p:sldId id="261" r:id="rId9"/>
    <p:sldId id="263" r:id="rId10"/>
    <p:sldId id="264" r:id="rId11"/>
  </p:sldIdLst>
  <p:sldSz cx="18288000" cy="10287000"/>
  <p:notesSz cx="6858000" cy="9144000"/>
  <p:embeddedFontLst>
    <p:embeddedFont>
      <p:font typeface="Rockwell Extra Bold" pitchFamily="18" charset="0"/>
      <p:bold r:id="rId12"/>
    </p:embeddedFont>
    <p:embeddedFont>
      <p:font typeface="Open Sans" charset="0"/>
      <p:regular r:id="rId13"/>
    </p:embeddedFont>
    <p:embeddedFont>
      <p:font typeface="Perpetua Titling MT" pitchFamily="18" charset="0"/>
      <p:regular r:id="rId14"/>
      <p:bold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Wingdings 2" pitchFamily="18" charset="2"/>
      <p:regular r:id="rId20"/>
    </p:embeddedFont>
    <p:embeddedFont>
      <p:font typeface="Comic Sans MS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298192" y="-32266"/>
            <a:ext cx="7010400" cy="346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6731" y="4062714"/>
            <a:ext cx="6626710" cy="2553240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6731" y="6631621"/>
            <a:ext cx="6619606" cy="189094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42424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7488" y="2275243"/>
            <a:ext cx="4267200" cy="1126472"/>
          </a:xfrm>
        </p:spPr>
        <p:txBody>
          <a:bodyPr anchor="b"/>
          <a:lstStyle>
            <a:lvl1pPr algn="l">
              <a:defRPr sz="4300"/>
            </a:lvl1pPr>
          </a:lstStyle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7040" y="8579950"/>
            <a:ext cx="5663184" cy="547688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8192" y="8579950"/>
            <a:ext cx="1287332" cy="5476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1" y="1545221"/>
            <a:ext cx="2968906" cy="717051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6592" y="1545221"/>
            <a:ext cx="10847408" cy="71705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290" y="4351244"/>
            <a:ext cx="13274936" cy="2043113"/>
          </a:xfrm>
        </p:spPr>
        <p:txBody>
          <a:bodyPr anchor="b"/>
          <a:lstStyle>
            <a:lvl1pPr algn="l">
              <a:defRPr sz="71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291" y="6400801"/>
            <a:ext cx="13274934" cy="2280620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84832" y="3470148"/>
            <a:ext cx="6839712" cy="523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3470147"/>
            <a:ext cx="6839712" cy="5239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4222" y="3474014"/>
            <a:ext cx="6114296" cy="959643"/>
          </a:xfrm>
        </p:spPr>
        <p:txBody>
          <a:bodyPr anchor="b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442" y="4462042"/>
            <a:ext cx="6839712" cy="4253696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3675" y="3474015"/>
            <a:ext cx="6111434" cy="959643"/>
          </a:xfrm>
        </p:spPr>
        <p:txBody>
          <a:bodyPr anchor="b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304" y="4462042"/>
            <a:ext cx="6839712" cy="4253696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11143" y="902825"/>
            <a:ext cx="7124514" cy="84726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788" y="1284791"/>
            <a:ext cx="6180880" cy="772610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29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82896" y="8587253"/>
            <a:ext cx="6987328" cy="54768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666" y="3986152"/>
            <a:ext cx="6609144" cy="2194730"/>
          </a:xfrm>
        </p:spPr>
        <p:txBody>
          <a:bodyPr anchor="b">
            <a:normAutofit/>
          </a:bodyPr>
          <a:lstStyle>
            <a:lvl1pPr algn="l">
              <a:defRPr sz="5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3184" y="6205491"/>
            <a:ext cx="6597568" cy="2276856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42424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811143" y="902825"/>
            <a:ext cx="7124514" cy="847266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848" y="3991356"/>
            <a:ext cx="6601968" cy="2194560"/>
          </a:xfrm>
        </p:spPr>
        <p:txBody>
          <a:bodyPr anchor="b">
            <a:normAutofit/>
          </a:bodyPr>
          <a:lstStyle>
            <a:lvl1pPr algn="l">
              <a:defRPr sz="5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417" y="1040693"/>
            <a:ext cx="6719246" cy="8202168"/>
          </a:xfrm>
        </p:spPr>
        <p:txBody>
          <a:bodyPr/>
          <a:lstStyle>
            <a:lvl1pPr marL="0" indent="0">
              <a:buNone/>
              <a:defRPr sz="5700">
                <a:solidFill>
                  <a:schemeClr val="accent1"/>
                </a:solidFill>
              </a:defRPr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9261" y="6199633"/>
            <a:ext cx="6601146" cy="2279342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42424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82896" y="8587253"/>
            <a:ext cx="6987328" cy="54768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9600" y="0"/>
            <a:ext cx="19864664" cy="10287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914400" y="500231"/>
            <a:ext cx="16459200" cy="927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122484" y="-32267"/>
            <a:ext cx="7358232" cy="104886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980" y="1541496"/>
            <a:ext cx="14049488" cy="1714500"/>
          </a:xfrm>
          <a:prstGeom prst="rect">
            <a:avLst/>
          </a:prstGeom>
        </p:spPr>
        <p:txBody>
          <a:bodyPr vert="horz" lIns="163284" tIns="81642" rIns="163284" bIns="8164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985" y="3485478"/>
            <a:ext cx="13554634" cy="526346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94776" y="336739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2896" y="8778241"/>
            <a:ext cx="7004304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8192" y="336737"/>
            <a:ext cx="266431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71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12317" indent="-489853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1142991" indent="-489853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844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marL="2008398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2367624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10521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3069747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73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8pPr>
      <a:lvl9pPr marL="3788198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4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8.svg"/><Relationship Id="rId10" Type="http://schemas.openxmlformats.org/officeDocument/2006/relationships/image" Target="../media/image44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svg"/><Relationship Id="rId3" Type="http://schemas.openxmlformats.org/officeDocument/2006/relationships/image" Target="../media/image15.png"/><Relationship Id="rId7" Type="http://schemas.openxmlformats.org/officeDocument/2006/relationships/image" Target="../media/image36.svg"/><Relationship Id="rId12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svg"/><Relationship Id="rId15" Type="http://schemas.openxmlformats.org/officeDocument/2006/relationships/image" Target="../media/image25.sv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0.svg"/><Relationship Id="rId3" Type="http://schemas.openxmlformats.org/officeDocument/2006/relationships/image" Target="../media/image15.png"/><Relationship Id="rId7" Type="http://schemas.openxmlformats.org/officeDocument/2006/relationships/image" Target="../media/image33.svg"/><Relationship Id="rId12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svg"/><Relationship Id="rId15" Type="http://schemas.openxmlformats.org/officeDocument/2006/relationships/image" Target="../media/image42.sv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6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4269" t="12563" r="-9005" b="34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r="44995" b="32975"/>
          <a:stretch>
            <a:fillRect/>
          </a:stretch>
        </p:blipFill>
        <p:spPr>
          <a:xfrm rot="1313749">
            <a:off x="16057118" y="2130703"/>
            <a:ext cx="3991348" cy="9263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00600" y="3762361"/>
            <a:ext cx="109147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Sejarah</a:t>
            </a:r>
            <a:r>
              <a:rPr lang="en-US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7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jurnalistik</a:t>
            </a:r>
            <a:r>
              <a:rPr lang="en-US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8805" t="18761" b="27415"/>
          <a:stretch>
            <a:fillRect/>
          </a:stretch>
        </p:blipFill>
        <p:spPr>
          <a:xfrm rot="-823492">
            <a:off x="187843" y="4014061"/>
            <a:ext cx="2738472" cy="51246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3758">
            <a:off x="12242413" y="6932313"/>
            <a:ext cx="3422473" cy="93340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15786" y="6092666"/>
            <a:ext cx="1220041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1A10B"/>
                </a:solidFill>
                <a:latin typeface="Perpetua Titling MT" pitchFamily="18" charset="0"/>
              </a:rPr>
              <a:t>OLEH: K E L O M P O K 5 </a:t>
            </a:r>
            <a:endParaRPr lang="en-US" sz="3200" b="1" dirty="0">
              <a:solidFill>
                <a:srgbClr val="E1A10B"/>
              </a:solidFill>
              <a:latin typeface="Perpetua Titling MT" pitchFamily="18" charset="0"/>
            </a:endParaRPr>
          </a:p>
          <a:p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Citra </a:t>
            </a:r>
            <a:r>
              <a:rPr lang="en-US" sz="4800" dirty="0" err="1" smtClean="0">
                <a:solidFill>
                  <a:srgbClr val="E1A10B"/>
                </a:solidFill>
                <a:latin typeface="Rockwell Extra Bold" pitchFamily="18" charset="0"/>
              </a:rPr>
              <a:t>ramadhan</a:t>
            </a:r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 P.O (2014211019)</a:t>
            </a:r>
          </a:p>
          <a:p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DEVI (2014211023)</a:t>
            </a:r>
          </a:p>
          <a:p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M. </a:t>
            </a:r>
            <a:r>
              <a:rPr lang="en-US" sz="4800" dirty="0" err="1" smtClean="0">
                <a:solidFill>
                  <a:srgbClr val="E1A10B"/>
                </a:solidFill>
                <a:latin typeface="Rockwell Extra Bold" pitchFamily="18" charset="0"/>
              </a:rPr>
              <a:t>Aby</a:t>
            </a:r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 </a:t>
            </a:r>
            <a:r>
              <a:rPr lang="en-US" sz="4800" dirty="0" err="1" smtClean="0">
                <a:solidFill>
                  <a:srgbClr val="E1A10B"/>
                </a:solidFill>
                <a:latin typeface="Rockwell Extra Bold" pitchFamily="18" charset="0"/>
              </a:rPr>
              <a:t>Fatriachi</a:t>
            </a:r>
            <a:r>
              <a:rPr lang="en-US" sz="4800" dirty="0" smtClean="0">
                <a:solidFill>
                  <a:srgbClr val="E1A10B"/>
                </a:solidFill>
                <a:latin typeface="Rockwell Extra Bold" pitchFamily="18" charset="0"/>
              </a:rPr>
              <a:t> (2014211043)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r="3882"/>
          <a:stretch>
            <a:fillRect/>
          </a:stretch>
        </p:blipFill>
        <p:spPr>
          <a:xfrm rot="-283238">
            <a:off x="8275971" y="-432683"/>
            <a:ext cx="4865242" cy="12633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00000">
            <a:off x="6977903" y="1104639"/>
            <a:ext cx="3196063" cy="123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4269" t="12563" r="-9005" b="34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9631" r="8981" b="61760"/>
          <a:stretch>
            <a:fillRect/>
          </a:stretch>
        </p:blipFill>
        <p:spPr>
          <a:xfrm>
            <a:off x="1566733" y="2552700"/>
            <a:ext cx="15150030" cy="4702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027573">
            <a:off x="14635382" y="3228582"/>
            <a:ext cx="3261135" cy="14667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620062" y="5011189"/>
            <a:ext cx="3261135" cy="14667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16487" y="5085843"/>
            <a:ext cx="2571711" cy="43387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85817" y="1749804"/>
            <a:ext cx="2836447" cy="110879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86980" y="2705100"/>
            <a:ext cx="14049488" cy="38100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Terimakasih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Stay safe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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343" b="2834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4266337"/>
            <a:ext cx="1181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55212" y="1333500"/>
            <a:ext cx="7621486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Sejarah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jurnalistik</a:t>
            </a:r>
            <a:endParaRPr lang="en-US" sz="4400" b="1" dirty="0" smtClean="0"/>
          </a:p>
          <a:p>
            <a:pPr algn="ctr"/>
            <a:r>
              <a:rPr lang="en-US" sz="4400" b="1" dirty="0" err="1" smtClean="0"/>
              <a:t>Menurut</a:t>
            </a:r>
            <a:r>
              <a:rPr lang="en-US" sz="4400" b="1" dirty="0" smtClean="0"/>
              <a:t> timeline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202262" y="2967974"/>
            <a:ext cx="61722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 </a:t>
            </a:r>
            <a:r>
              <a:rPr lang="en-US" sz="3200" b="1" dirty="0" err="1" smtClean="0"/>
              <a:t>Awal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kemunculan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6202262" y="4187757"/>
            <a:ext cx="61722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2. Era </a:t>
            </a:r>
            <a:r>
              <a:rPr lang="en-US" sz="3200" b="1" dirty="0" err="1" smtClean="0"/>
              <a:t>jurnalistik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eropa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6202262" y="5322651"/>
            <a:ext cx="61722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3. </a:t>
            </a:r>
            <a:r>
              <a:rPr lang="en-US" sz="3200" b="1" dirty="0" err="1" smtClean="0"/>
              <a:t>Zaman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penjajahan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indonesia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079855" y="6515100"/>
            <a:ext cx="61722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4. </a:t>
            </a:r>
            <a:r>
              <a:rPr lang="en-US" sz="3200" b="1" dirty="0" err="1" smtClean="0"/>
              <a:t>Masa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gelap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pers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6207937" y="7810500"/>
            <a:ext cx="61722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5. Di era </a:t>
            </a:r>
            <a:r>
              <a:rPr lang="en-US" sz="3200" b="1" dirty="0" err="1" smtClean="0"/>
              <a:t>pasca</a:t>
            </a:r>
            <a:r>
              <a:rPr lang="en-US" sz="3200" b="1" dirty="0" smtClean="0"/>
              <a:t> 1965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15400" y="2443718"/>
            <a:ext cx="0" cy="52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089755" y="2536066"/>
            <a:ext cx="0" cy="52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693125">
            <a:off x="2161114" y="5276077"/>
            <a:ext cx="2060166" cy="3203752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693125">
            <a:off x="14048314" y="6389509"/>
            <a:ext cx="2060166" cy="320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343" b="2834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92455" flipH="1" flipV="1">
            <a:off x="6025518" y="4413247"/>
            <a:ext cx="749645" cy="234263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2209" y="2628900"/>
            <a:ext cx="15567991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122464" indent="0">
              <a:buNone/>
            </a:pPr>
            <a:r>
              <a:rPr lang="vi-VN" dirty="0">
                <a:latin typeface="Adobe Garamond Pro Bold" pitchFamily="18" charset="0"/>
              </a:rPr>
              <a:t>Muncul pada zaman pemerintahan Julius Caesar (100-22 SM) di </a:t>
            </a:r>
            <a:r>
              <a:rPr lang="vi-VN" dirty="0" smtClean="0">
                <a:latin typeface="Adobe Garamond Pro Bold" pitchFamily="18" charset="0"/>
              </a:rPr>
              <a:t>Romawi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vi-VN" dirty="0" smtClean="0">
                <a:latin typeface="Adobe Garamond Pro Bold" pitchFamily="18" charset="0"/>
              </a:rPr>
              <a:t>Kuno </a:t>
            </a:r>
            <a:endParaRPr lang="en-US" dirty="0" smtClean="0">
              <a:latin typeface="Adobe Garamond Pro Bold" pitchFamily="18" charset="0"/>
            </a:endParaRPr>
          </a:p>
          <a:p>
            <a:pPr marL="122464" indent="0">
              <a:buNone/>
            </a:pPr>
            <a:r>
              <a:rPr lang="vi-VN" dirty="0" smtClean="0">
                <a:latin typeface="Adobe Garamond Pro Bold" pitchFamily="18" charset="0"/>
              </a:rPr>
              <a:t>• </a:t>
            </a:r>
            <a:r>
              <a:rPr lang="vi-VN" dirty="0">
                <a:latin typeface="Adobe Garamond Pro Bold" pitchFamily="18" charset="0"/>
              </a:rPr>
              <a:t>Acta Diurna, yang berarti peristiwa sehari-hari (59 SM)→ sebuah buletin yang ditulis tangan dan berisi ulasan kejadian sehari-hari di masyarakat. Actă Diurna terbit di Romawi kuno, dan menjadi cikal bakal surat kabar</a:t>
            </a:r>
            <a:r>
              <a:rPr lang="vi-VN" dirty="0" smtClean="0">
                <a:latin typeface="Adobe Garamond Pro Bold" pitchFamily="18" charset="0"/>
              </a:rPr>
              <a:t>.</a:t>
            </a:r>
            <a:endParaRPr lang="en-US" dirty="0" smtClean="0">
              <a:latin typeface="Adobe Garamond Pro Bold" pitchFamily="18" charset="0"/>
            </a:endParaRPr>
          </a:p>
          <a:p>
            <a:pPr marL="122464" indent="0">
              <a:buNone/>
            </a:pPr>
            <a:r>
              <a:rPr lang="vi-VN" dirty="0" smtClean="0">
                <a:latin typeface="Adobe Garamond Pro Bold" pitchFamily="18" charset="0"/>
              </a:rPr>
              <a:t>• </a:t>
            </a:r>
            <a:r>
              <a:rPr lang="vi-VN" dirty="0">
                <a:latin typeface="Adobe Garamond Pro Bold" pitchFamily="18" charset="0"/>
              </a:rPr>
              <a:t>Penerbitan pada masa Julius </a:t>
            </a:r>
            <a:r>
              <a:rPr lang="vi-VN" dirty="0" smtClean="0">
                <a:latin typeface="Adobe Garamond Pro Bold" pitchFamily="18" charset="0"/>
              </a:rPr>
              <a:t>Caesar</a:t>
            </a:r>
            <a:endParaRPr lang="en-US" dirty="0" smtClean="0">
              <a:latin typeface="Adobe Garamond Pro Bold" pitchFamily="18" charset="0"/>
            </a:endParaRPr>
          </a:p>
          <a:p>
            <a:pPr marL="122464" indent="0">
              <a:buNone/>
            </a:pPr>
            <a:r>
              <a:rPr lang="vi-VN" dirty="0" smtClean="0">
                <a:latin typeface="Adobe Garamond Pro Bold" pitchFamily="18" charset="0"/>
              </a:rPr>
              <a:t> </a:t>
            </a:r>
            <a:r>
              <a:rPr lang="vi-VN" dirty="0">
                <a:latin typeface="Adobe Garamond Pro Bold" pitchFamily="18" charset="0"/>
              </a:rPr>
              <a:t>• Acta Diurna. Media yang memuat keputusan-keputusan dari rapat rakyat dan kejadian-kejadian lainnya. Acta Diurna ini ditulis setiap haridan isinya tidak hanya berita-berita besar, akan tetapi juga berita-berita kecil yang dapat menimbulkan perhatian umum</a:t>
            </a:r>
            <a:r>
              <a:rPr lang="vi-VN" dirty="0" smtClean="0">
                <a:latin typeface="Adobe Garamond Pro Bold" pitchFamily="18" charset="0"/>
              </a:rPr>
              <a:t>.</a:t>
            </a:r>
            <a:endParaRPr lang="en-US" dirty="0" smtClean="0">
              <a:latin typeface="Adobe Garamond Pro Bold" pitchFamily="18" charset="0"/>
            </a:endParaRPr>
          </a:p>
          <a:p>
            <a:pPr marL="122464" indent="0">
              <a:buNone/>
            </a:pPr>
            <a:r>
              <a:rPr lang="vi-VN" dirty="0" smtClean="0">
                <a:latin typeface="Adobe Garamond Pro Bold" pitchFamily="18" charset="0"/>
              </a:rPr>
              <a:t> </a:t>
            </a:r>
            <a:r>
              <a:rPr lang="vi-VN" dirty="0">
                <a:latin typeface="Adobe Garamond Pro Bold" pitchFamily="18" charset="0"/>
              </a:rPr>
              <a:t>• Acda Senatus. Media yang berisi laporan-laporan singkat mengenaipersidangan Senat dan keputusan-keputusan yang diambilnya.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0"/>
            <a:ext cx="3330004" cy="28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257300"/>
            <a:ext cx="8077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1. </a:t>
            </a:r>
            <a:r>
              <a:rPr lang="en-US" sz="4000" b="1" dirty="0" err="1" smtClean="0"/>
              <a:t>Diawal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mula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kemunculan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7" name="Right Arrow 6"/>
          <p:cNvSpPr/>
          <p:nvPr/>
        </p:nvSpPr>
        <p:spPr>
          <a:xfrm>
            <a:off x="914400" y="1586484"/>
            <a:ext cx="978408" cy="484632"/>
          </a:xfrm>
          <a:prstGeom prst="rightArrow">
            <a:avLst>
              <a:gd name="adj1" fmla="val 339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4269" t="12563" r="-9005" b="34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18962" y="8927092"/>
            <a:ext cx="7006317" cy="3312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85817" y="1749804"/>
            <a:ext cx="2836447" cy="11087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027573">
            <a:off x="14635382" y="3228582"/>
            <a:ext cx="3261135" cy="14667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100000">
            <a:off x="620062" y="5011189"/>
            <a:ext cx="3261135" cy="14667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116487" y="5085843"/>
            <a:ext cx="2571711" cy="4338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9713" y="2304200"/>
            <a:ext cx="14173200" cy="6344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/>
              <a:t>Awalnya</a:t>
            </a:r>
            <a:r>
              <a:rPr lang="en-US" sz="3200" b="1" dirty="0"/>
              <a:t> </a:t>
            </a:r>
            <a:r>
              <a:rPr lang="en-US" sz="3200" b="1" dirty="0" err="1"/>
              <a:t>budak</a:t>
            </a:r>
            <a:r>
              <a:rPr lang="en-US" sz="3200" b="1" dirty="0"/>
              <a:t> </a:t>
            </a:r>
            <a:r>
              <a:rPr lang="en-US" sz="3200" b="1" dirty="0" err="1"/>
              <a:t>membaca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majikan</a:t>
            </a:r>
            <a:r>
              <a:rPr lang="en-US" sz="3200" b="1" dirty="0"/>
              <a:t>, </a:t>
            </a:r>
            <a:r>
              <a:rPr lang="en-US" sz="3200" b="1" dirty="0" err="1"/>
              <a:t>lalu</a:t>
            </a:r>
            <a:r>
              <a:rPr lang="en-US" sz="3200" b="1" dirty="0"/>
              <a:t> </a:t>
            </a:r>
            <a:r>
              <a:rPr lang="en-US" sz="3200" b="1" dirty="0" err="1"/>
              <a:t>muncul</a:t>
            </a:r>
            <a:r>
              <a:rPr lang="en-US" sz="3200" b="1" dirty="0"/>
              <a:t> </a:t>
            </a:r>
            <a:r>
              <a:rPr lang="en-US" sz="3200" b="1" dirty="0" err="1"/>
              <a:t>kelompok</a:t>
            </a:r>
            <a:r>
              <a:rPr lang="en-US" sz="3200" b="1" dirty="0"/>
              <a:t> </a:t>
            </a:r>
            <a:r>
              <a:rPr lang="en-US" sz="3200" b="1" dirty="0" err="1"/>
              <a:t>independen</a:t>
            </a:r>
            <a:r>
              <a:rPr lang="en-US" sz="3200" b="1" dirty="0"/>
              <a:t> yang </a:t>
            </a:r>
            <a:r>
              <a:rPr lang="en-US" sz="3200" b="1" dirty="0" err="1"/>
              <a:t>bertugas</a:t>
            </a:r>
            <a:r>
              <a:rPr lang="en-US" sz="3200" b="1" dirty="0"/>
              <a:t> </a:t>
            </a:r>
            <a:r>
              <a:rPr lang="en-US" sz="3200" b="1" dirty="0" err="1"/>
              <a:t>menyampaikan</a:t>
            </a:r>
            <a:r>
              <a:rPr lang="en-US" sz="3200" b="1" dirty="0"/>
              <a:t> </a:t>
            </a:r>
            <a:r>
              <a:rPr lang="en-US" sz="3200" b="1" dirty="0" err="1"/>
              <a:t>informasi</a:t>
            </a:r>
            <a:r>
              <a:rPr lang="en-US" sz="3200" b="1" dirty="0"/>
              <a:t> yang </a:t>
            </a:r>
            <a:r>
              <a:rPr lang="en-US" sz="3200" b="1" dirty="0" err="1"/>
              <a:t>dibaca</a:t>
            </a:r>
            <a:r>
              <a:rPr lang="en-US" sz="3200" b="1" dirty="0"/>
              <a:t> yang </a:t>
            </a:r>
            <a:r>
              <a:rPr lang="en-US" sz="3200" b="1" dirty="0" err="1"/>
              <a:t>disebut</a:t>
            </a:r>
            <a:r>
              <a:rPr lang="en-US" sz="3200" b="1" dirty="0"/>
              <a:t> </a:t>
            </a:r>
            <a:r>
              <a:rPr lang="en-US" sz="3200" b="1" dirty="0" err="1"/>
              <a:t>Diurnarii</a:t>
            </a:r>
            <a:r>
              <a:rPr lang="en-US" sz="3200" b="1" dirty="0"/>
              <a:t> (</a:t>
            </a:r>
            <a:r>
              <a:rPr lang="en-US" sz="3200" b="1" dirty="0" err="1"/>
              <a:t>Diurnarius</a:t>
            </a:r>
            <a:r>
              <a:rPr lang="en-US" sz="3200" b="1" dirty="0" smtClean="0"/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/>
              <a:t>Munculnya</a:t>
            </a:r>
            <a:r>
              <a:rPr lang="en-US" sz="3200" b="1" dirty="0"/>
              <a:t> </a:t>
            </a:r>
            <a:r>
              <a:rPr lang="en-US" sz="3200" b="1" dirty="0" err="1"/>
              <a:t>Acta</a:t>
            </a:r>
            <a:r>
              <a:rPr lang="en-US" sz="3200" b="1" dirty="0"/>
              <a:t> </a:t>
            </a:r>
            <a:r>
              <a:rPr lang="en-US" sz="3200" b="1" dirty="0" err="1"/>
              <a:t>Diurna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Acta</a:t>
            </a:r>
            <a:r>
              <a:rPr lang="en-US" sz="3200" b="1" dirty="0"/>
              <a:t> </a:t>
            </a:r>
            <a:r>
              <a:rPr lang="en-US" sz="3200" b="1" dirty="0" err="1"/>
              <a:t>Senatus</a:t>
            </a:r>
            <a:r>
              <a:rPr lang="en-US" sz="3200" b="1" dirty="0"/>
              <a:t> → </a:t>
            </a:r>
            <a:r>
              <a:rPr lang="en-US" sz="3200" b="1" dirty="0" err="1"/>
              <a:t>Masa</a:t>
            </a:r>
            <a:r>
              <a:rPr lang="en-US" sz="3200" b="1" dirty="0"/>
              <a:t> </a:t>
            </a:r>
            <a:r>
              <a:rPr lang="en-US" sz="3200" b="1" dirty="0" err="1" smtClean="0"/>
              <a:t>Jurnalis</a:t>
            </a:r>
            <a:endParaRPr lang="en-US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/>
              <a:t>Pra</a:t>
            </a:r>
            <a:r>
              <a:rPr lang="en-US" sz="3200" b="1" dirty="0"/>
              <a:t> </a:t>
            </a:r>
            <a:r>
              <a:rPr lang="en-US" sz="3200" b="1" dirty="0" err="1"/>
              <a:t>Jurnalis</a:t>
            </a:r>
            <a:r>
              <a:rPr lang="en-US" sz="3200" b="1" dirty="0"/>
              <a:t> (Primary Techniques) =</a:t>
            </a:r>
            <a:r>
              <a:rPr lang="en-US" sz="3200" b="1" dirty="0" err="1"/>
              <a:t>masa</a:t>
            </a:r>
            <a:r>
              <a:rPr lang="en-US" sz="3200" b="1" dirty="0"/>
              <a:t> </a:t>
            </a:r>
            <a:r>
              <a:rPr lang="en-US" sz="3200" b="1" dirty="0" err="1"/>
              <a:t>dimana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proses </a:t>
            </a:r>
            <a:r>
              <a:rPr lang="en-US" sz="3200" b="1" dirty="0" err="1"/>
              <a:t>penyampaian</a:t>
            </a:r>
            <a:r>
              <a:rPr lang="en-US" sz="3200" b="1" dirty="0"/>
              <a:t> </a:t>
            </a:r>
            <a:r>
              <a:rPr lang="en-US" sz="3200" b="1" dirty="0" err="1"/>
              <a:t>pernyataan</a:t>
            </a:r>
            <a:r>
              <a:rPr lang="en-US" sz="3200" b="1" dirty="0"/>
              <a:t> </a:t>
            </a:r>
            <a:r>
              <a:rPr lang="en-US" sz="3200" b="1" dirty="0" err="1"/>
              <a:t>belum</a:t>
            </a:r>
            <a:r>
              <a:rPr lang="en-US" sz="3200" b="1" dirty="0"/>
              <a:t> </a:t>
            </a:r>
            <a:r>
              <a:rPr lang="en-US" sz="3200" b="1" dirty="0" err="1"/>
              <a:t>terdapat</a:t>
            </a:r>
            <a:r>
              <a:rPr lang="en-US" sz="3200" b="1" dirty="0"/>
              <a:t> </a:t>
            </a:r>
            <a:r>
              <a:rPr lang="en-US" sz="3200" b="1" dirty="0" err="1"/>
              <a:t>usaha</a:t>
            </a:r>
            <a:r>
              <a:rPr lang="en-US" sz="3200" b="1" dirty="0"/>
              <a:t> </a:t>
            </a:r>
            <a:r>
              <a:rPr lang="en-US" sz="3200" b="1" dirty="0" err="1"/>
              <a:t>pencatatan</a:t>
            </a:r>
            <a:r>
              <a:rPr lang="en-US" sz="3200" b="1" dirty="0"/>
              <a:t> </a:t>
            </a:r>
            <a:r>
              <a:rPr lang="en-US" sz="3200" b="1" dirty="0" err="1"/>
              <a:t>sehari-hari</a:t>
            </a:r>
            <a:r>
              <a:rPr lang="en-US" sz="3200" b="1" dirty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/>
              <a:t>teratur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semata-mata</a:t>
            </a:r>
            <a:r>
              <a:rPr lang="en-US" sz="3200" b="1" dirty="0"/>
              <a:t> </a:t>
            </a:r>
            <a:r>
              <a:rPr lang="en-US" sz="3200" b="1" dirty="0" err="1"/>
              <a:t>hanya</a:t>
            </a:r>
            <a:r>
              <a:rPr lang="en-US" sz="3200" b="1" dirty="0"/>
              <a:t> </a:t>
            </a:r>
            <a:r>
              <a:rPr lang="en-US" sz="3200" b="1" dirty="0" err="1"/>
              <a:t>menggunakan</a:t>
            </a:r>
            <a:r>
              <a:rPr lang="en-US" sz="3200" b="1" dirty="0"/>
              <a:t> kata-kata </a:t>
            </a:r>
            <a:r>
              <a:rPr lang="en-US" sz="3200" b="1" dirty="0" err="1"/>
              <a:t>terucapkan</a:t>
            </a:r>
            <a:r>
              <a:rPr lang="en-US" sz="32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 smtClean="0"/>
              <a:t>Masa</a:t>
            </a:r>
            <a:r>
              <a:rPr lang="en-US" sz="3200" b="1" dirty="0" smtClean="0"/>
              <a:t> </a:t>
            </a:r>
            <a:r>
              <a:rPr lang="en-US" sz="3200" b="1" dirty="0" err="1"/>
              <a:t>Jurnalis</a:t>
            </a:r>
            <a:r>
              <a:rPr lang="en-US" sz="3200" b="1" dirty="0"/>
              <a:t> (Secondary Techniques )= </a:t>
            </a:r>
            <a:r>
              <a:rPr lang="en-US" sz="3200" b="1" dirty="0" err="1"/>
              <a:t>penggunaan</a:t>
            </a:r>
            <a:r>
              <a:rPr lang="en-US" sz="3200" b="1" dirty="0"/>
              <a:t> </a:t>
            </a:r>
            <a:r>
              <a:rPr lang="en-US" sz="3200" b="1" dirty="0" err="1"/>
              <a:t>alat-alat</a:t>
            </a:r>
            <a:r>
              <a:rPr lang="en-US" sz="3200" b="1" dirty="0"/>
              <a:t> </a:t>
            </a:r>
            <a:r>
              <a:rPr lang="en-US" sz="3200" b="1" dirty="0" err="1"/>
              <a:t>komunikasi</a:t>
            </a:r>
            <a:r>
              <a:rPr lang="en-US" sz="3200" b="1" dirty="0"/>
              <a:t> yang </a:t>
            </a:r>
            <a:r>
              <a:rPr lang="en-US" sz="3200" b="1" dirty="0" err="1"/>
              <a:t>memudahkan</a:t>
            </a:r>
            <a:r>
              <a:rPr lang="en-US" sz="3200" b="1" dirty="0"/>
              <a:t> proses </a:t>
            </a:r>
            <a:r>
              <a:rPr lang="en-US" sz="3200" b="1" dirty="0" err="1"/>
              <a:t>pengumuman</a:t>
            </a:r>
            <a:r>
              <a:rPr lang="en-US" sz="3200" b="1" dirty="0"/>
              <a:t> (</a:t>
            </a:r>
            <a:r>
              <a:rPr lang="en-US" sz="3200" b="1" dirty="0" err="1"/>
              <a:t>publisistik</a:t>
            </a:r>
            <a:r>
              <a:rPr lang="en-US" sz="3200" b="1" dirty="0"/>
              <a:t>) → </a:t>
            </a:r>
            <a:r>
              <a:rPr lang="en-US" sz="3200" b="1" dirty="0" err="1"/>
              <a:t>penggunaan</a:t>
            </a:r>
            <a:r>
              <a:rPr lang="en-US" sz="3200" b="1" dirty="0"/>
              <a:t> </a:t>
            </a:r>
            <a:r>
              <a:rPr lang="en-US" sz="3200" b="1" dirty="0" err="1"/>
              <a:t>tulisan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cetakan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343" b="2834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3882"/>
          <a:stretch>
            <a:fillRect/>
          </a:stretch>
        </p:blipFill>
        <p:spPr>
          <a:xfrm rot="-893497">
            <a:off x="1503200" y="-216244"/>
            <a:ext cx="4454562" cy="11566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8264">
            <a:off x="13901833" y="1351968"/>
            <a:ext cx="4420928" cy="8761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75767" y="1944307"/>
            <a:ext cx="6385766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" y="-318455"/>
            <a:ext cx="4664352" cy="190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 flipV="1">
            <a:off x="7924800" y="3162300"/>
            <a:ext cx="2563238" cy="122689"/>
          </a:xfrm>
          <a:custGeom>
            <a:avLst/>
            <a:gdLst>
              <a:gd name="connsiteX0" fmla="*/ 0 w 0"/>
              <a:gd name="connsiteY0" fmla="*/ 0 h 58366"/>
              <a:gd name="connsiteX1" fmla="*/ 0 w 0"/>
              <a:gd name="connsiteY1" fmla="*/ 58366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8366">
                <a:moveTo>
                  <a:pt x="0" y="0"/>
                </a:moveTo>
                <a:lnTo>
                  <a:pt x="0" y="5836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71800" y="1624170"/>
            <a:ext cx="978408" cy="484632"/>
          </a:xfrm>
          <a:prstGeom prst="rightArrow">
            <a:avLst>
              <a:gd name="adj1" fmla="val 178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1" y="2857500"/>
            <a:ext cx="13411200" cy="6324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 smtClean="0"/>
              <a:t>Tahun</a:t>
            </a:r>
            <a:r>
              <a:rPr lang="en-US" sz="2800" b="1" dirty="0" smtClean="0"/>
              <a:t> </a:t>
            </a:r>
            <a:r>
              <a:rPr lang="en-US" sz="2800" b="1" dirty="0"/>
              <a:t>1605 Abraham </a:t>
            </a:r>
            <a:r>
              <a:rPr lang="en-US" sz="2800" b="1" dirty="0" err="1"/>
              <a:t>Verhoeven</a:t>
            </a:r>
            <a:r>
              <a:rPr lang="en-US" sz="2800" b="1" dirty="0"/>
              <a:t> di </a:t>
            </a:r>
            <a:r>
              <a:rPr lang="en-US" sz="2800" b="1" dirty="0" err="1"/>
              <a:t>Antwerpen</a:t>
            </a:r>
            <a:r>
              <a:rPr lang="en-US" sz="2800" b="1" dirty="0"/>
              <a:t> </a:t>
            </a:r>
            <a:r>
              <a:rPr lang="en-US" sz="2800" b="1" dirty="0" err="1"/>
              <a:t>mendapat</a:t>
            </a:r>
            <a:r>
              <a:rPr lang="en-US" sz="2800" b="1" dirty="0"/>
              <a:t> </a:t>
            </a:r>
            <a:r>
              <a:rPr lang="en-US" sz="2800" b="1" dirty="0" err="1"/>
              <a:t>izin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menerbitkan</a:t>
            </a:r>
            <a:r>
              <a:rPr lang="en-US" sz="2800" b="1" dirty="0"/>
              <a:t> </a:t>
            </a:r>
            <a:r>
              <a:rPr lang="en-US" sz="2800" b="1" dirty="0" err="1"/>
              <a:t>selebaran</a:t>
            </a:r>
            <a:r>
              <a:rPr lang="en-US" sz="2800" b="1" dirty="0"/>
              <a:t> </a:t>
            </a:r>
            <a:r>
              <a:rPr lang="en-US" sz="2800" b="1" dirty="0" err="1"/>
              <a:t>Nieuwe</a:t>
            </a:r>
            <a:r>
              <a:rPr lang="en-US" sz="2800" b="1" dirty="0"/>
              <a:t> </a:t>
            </a:r>
            <a:r>
              <a:rPr lang="en-US" sz="2800" b="1" dirty="0" err="1"/>
              <a:t>Tijdinghen</a:t>
            </a:r>
            <a:r>
              <a:rPr lang="en-US" sz="2800" b="1" dirty="0" smtClean="0"/>
              <a:t>..</a:t>
            </a:r>
          </a:p>
          <a:p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/>
              <a:t>Pada</a:t>
            </a:r>
            <a:r>
              <a:rPr lang="en-US" sz="2800" b="1" dirty="0"/>
              <a:t> 1617 </a:t>
            </a:r>
            <a:r>
              <a:rPr lang="en-US" sz="2800" b="1" dirty="0" err="1"/>
              <a:t>selebaran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sudah</a:t>
            </a:r>
            <a:r>
              <a:rPr lang="en-US" sz="2800" b="1" dirty="0"/>
              <a:t> </a:t>
            </a:r>
            <a:r>
              <a:rPr lang="en-US" sz="2800" b="1" dirty="0" err="1"/>
              <a:t>terbit</a:t>
            </a:r>
            <a:r>
              <a:rPr lang="en-US" sz="2800" b="1" dirty="0"/>
              <a:t> </a:t>
            </a:r>
            <a:r>
              <a:rPr lang="en-US" sz="2800" b="1" dirty="0" err="1"/>
              <a:t>teratur</a:t>
            </a:r>
            <a:r>
              <a:rPr lang="en-US" sz="2800" b="1" dirty="0"/>
              <a:t> 8-9 </a:t>
            </a:r>
            <a:r>
              <a:rPr lang="en-US" sz="2800" b="1" dirty="0" err="1"/>
              <a:t>hari</a:t>
            </a:r>
            <a:r>
              <a:rPr lang="en-US" sz="2800" b="1" dirty="0"/>
              <a:t> </a:t>
            </a:r>
            <a:r>
              <a:rPr lang="en-US" sz="2800" b="1" dirty="0" err="1"/>
              <a:t>sekali</a:t>
            </a:r>
            <a:r>
              <a:rPr lang="en-US" sz="2800" b="1" dirty="0"/>
              <a:t>. Pada1629 </a:t>
            </a:r>
            <a:r>
              <a:rPr lang="en-US" sz="2800" b="1" dirty="0" err="1"/>
              <a:t>Nieuwe</a:t>
            </a:r>
            <a:r>
              <a:rPr lang="en-US" sz="2800" b="1" dirty="0"/>
              <a:t> </a:t>
            </a:r>
            <a:r>
              <a:rPr lang="en-US" sz="2800" b="1" dirty="0" err="1"/>
              <a:t>Tijdinghenberganti</a:t>
            </a:r>
            <a:r>
              <a:rPr lang="en-US" sz="2800" b="1" dirty="0"/>
              <a:t> </a:t>
            </a:r>
            <a:r>
              <a:rPr lang="en-US" sz="2800" b="1" dirty="0" err="1"/>
              <a:t>nama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Wekelijkscje</a:t>
            </a:r>
            <a:r>
              <a:rPr lang="en-US" sz="2800" b="1" dirty="0"/>
              <a:t> </a:t>
            </a:r>
            <a:r>
              <a:rPr lang="en-US" sz="2800" b="1" dirty="0" err="1"/>
              <a:t>Tijdinghen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/>
              <a:t>Di </a:t>
            </a:r>
            <a:r>
              <a:rPr lang="en-US" sz="2800" b="1" dirty="0" err="1"/>
              <a:t>Jerman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1609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terbit</a:t>
            </a:r>
            <a:r>
              <a:rPr lang="en-US" sz="2800" b="1" dirty="0"/>
              <a:t> </a:t>
            </a:r>
            <a:r>
              <a:rPr lang="en-US" sz="2800" b="1" dirty="0" err="1"/>
              <a:t>Avisa</a:t>
            </a:r>
            <a:r>
              <a:rPr lang="en-US" sz="2800" b="1" dirty="0"/>
              <a:t> Relation Order </a:t>
            </a:r>
            <a:r>
              <a:rPr lang="en-US" sz="2800" b="1" dirty="0" err="1"/>
              <a:t>Zeitung</a:t>
            </a:r>
            <a:r>
              <a:rPr lang="en-US" sz="2800" b="1" dirty="0"/>
              <a:t>.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tahun</a:t>
            </a:r>
            <a:r>
              <a:rPr lang="en-US" sz="2800" b="1" dirty="0"/>
              <a:t> yang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juga</a:t>
            </a:r>
            <a:r>
              <a:rPr lang="en-US" sz="2800" b="1" dirty="0"/>
              <a:t> </a:t>
            </a:r>
            <a:r>
              <a:rPr lang="en-US" sz="2800" b="1" dirty="0" err="1"/>
              <a:t>terbit</a:t>
            </a:r>
            <a:r>
              <a:rPr lang="en-US" sz="2800" b="1" dirty="0"/>
              <a:t> </a:t>
            </a:r>
            <a:r>
              <a:rPr lang="en-US" sz="2800" b="1" dirty="0" err="1"/>
              <a:t>surat</a:t>
            </a:r>
            <a:r>
              <a:rPr lang="en-US" sz="2800" b="1" dirty="0"/>
              <a:t> </a:t>
            </a:r>
            <a:r>
              <a:rPr lang="en-US" sz="2800" b="1" dirty="0" err="1"/>
              <a:t>kabar</a:t>
            </a:r>
            <a:r>
              <a:rPr lang="en-US" sz="2800" b="1" dirty="0"/>
              <a:t> Relation di </a:t>
            </a:r>
            <a:r>
              <a:rPr lang="en-US" sz="2800" b="1" dirty="0" err="1"/>
              <a:t>Strassburg</a:t>
            </a:r>
            <a:r>
              <a:rPr lang="en-US" sz="2800" b="1" dirty="0"/>
              <a:t>. Di </a:t>
            </a:r>
            <a:r>
              <a:rPr lang="en-US" sz="2800" b="1" dirty="0" err="1"/>
              <a:t>Belanda</a:t>
            </a:r>
            <a:r>
              <a:rPr lang="en-US" sz="2800" b="1" dirty="0"/>
              <a:t> </a:t>
            </a:r>
            <a:r>
              <a:rPr lang="en-US" sz="2800" b="1" dirty="0" err="1"/>
              <a:t>surat</a:t>
            </a:r>
            <a:r>
              <a:rPr lang="en-US" sz="2800" b="1" dirty="0"/>
              <a:t> </a:t>
            </a:r>
            <a:r>
              <a:rPr lang="en-US" sz="2800" b="1" dirty="0" err="1"/>
              <a:t>kabar</a:t>
            </a:r>
            <a:r>
              <a:rPr lang="en-US" sz="2800" b="1" dirty="0"/>
              <a:t> </a:t>
            </a:r>
            <a:r>
              <a:rPr lang="en-US" sz="2800" b="1" dirty="0" err="1"/>
              <a:t>tertua</a:t>
            </a:r>
            <a:r>
              <a:rPr lang="en-US" sz="2800" b="1" dirty="0"/>
              <a:t> </a:t>
            </a:r>
            <a:r>
              <a:rPr lang="en-US" sz="2800" b="1" dirty="0" err="1"/>
              <a:t>bernama</a:t>
            </a:r>
            <a:r>
              <a:rPr lang="en-US" sz="2800" b="1" dirty="0"/>
              <a:t> Courante </a:t>
            </a:r>
            <a:r>
              <a:rPr lang="en-US" sz="2800" b="1" dirty="0" err="1"/>
              <a:t>Uyt</a:t>
            </a:r>
            <a:r>
              <a:rPr lang="en-US" sz="2800" b="1" dirty="0"/>
              <a:t> </a:t>
            </a:r>
            <a:r>
              <a:rPr lang="en-US" sz="2800" b="1" dirty="0" err="1"/>
              <a:t>Italien</a:t>
            </a:r>
            <a:r>
              <a:rPr lang="en-US" sz="2800" b="1" dirty="0"/>
              <a:t> en </a:t>
            </a:r>
            <a:r>
              <a:rPr lang="en-US" sz="2800" b="1" dirty="0" err="1"/>
              <a:t>Duytscland</a:t>
            </a:r>
            <a:r>
              <a:rPr lang="en-US" sz="2800" b="1" dirty="0"/>
              <a:t> </a:t>
            </a:r>
            <a:r>
              <a:rPr lang="en-US" sz="2800" b="1" dirty="0" err="1"/>
              <a:t>terbit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1618. Di </a:t>
            </a:r>
            <a:r>
              <a:rPr lang="en-US" sz="2800" b="1" dirty="0" err="1"/>
              <a:t>Inggris</a:t>
            </a:r>
            <a:r>
              <a:rPr lang="en-US" sz="2800" b="1" dirty="0"/>
              <a:t> </a:t>
            </a:r>
            <a:r>
              <a:rPr lang="en-US" sz="2800" b="1" dirty="0" err="1"/>
              <a:t>surat</a:t>
            </a:r>
            <a:r>
              <a:rPr lang="en-US" sz="2800" b="1" dirty="0"/>
              <a:t> </a:t>
            </a:r>
            <a:r>
              <a:rPr lang="en-US" sz="2800" b="1" dirty="0" err="1"/>
              <a:t>kabar</a:t>
            </a:r>
            <a:r>
              <a:rPr lang="en-US" sz="2800" b="1" dirty="0"/>
              <a:t> </a:t>
            </a:r>
            <a:r>
              <a:rPr lang="en-US" sz="2800" b="1" dirty="0" err="1"/>
              <a:t>pertama</a:t>
            </a:r>
            <a:r>
              <a:rPr lang="en-US" sz="2800" b="1" dirty="0"/>
              <a:t> </a:t>
            </a:r>
            <a:r>
              <a:rPr lang="en-US" sz="2800" b="1" dirty="0" err="1"/>
              <a:t>bernama</a:t>
            </a:r>
            <a:r>
              <a:rPr lang="en-US" sz="2800" b="1" dirty="0"/>
              <a:t> </a:t>
            </a:r>
            <a:r>
              <a:rPr lang="en-US" sz="2800" b="1" dirty="0" err="1"/>
              <a:t>Curant</a:t>
            </a:r>
            <a:r>
              <a:rPr lang="en-US" sz="2800" b="1" dirty="0"/>
              <a:t> of General News </a:t>
            </a:r>
            <a:r>
              <a:rPr lang="en-US" sz="2800" b="1" dirty="0" err="1"/>
              <a:t>pada</a:t>
            </a:r>
            <a:r>
              <a:rPr lang="en-US" sz="2800" b="1" dirty="0"/>
              <a:t> 1662. Di </a:t>
            </a:r>
            <a:r>
              <a:rPr lang="en-US" sz="2800" b="1" dirty="0" err="1"/>
              <a:t>Prancis</a:t>
            </a:r>
            <a:r>
              <a:rPr lang="en-US" sz="2800" b="1" dirty="0"/>
              <a:t>,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menerbitkan</a:t>
            </a:r>
            <a:r>
              <a:rPr lang="en-US" sz="2800" b="1" dirty="0"/>
              <a:t> </a:t>
            </a:r>
            <a:r>
              <a:rPr lang="en-US" sz="2800" b="1" dirty="0" err="1"/>
              <a:t>surat</a:t>
            </a:r>
            <a:r>
              <a:rPr lang="en-US" sz="2800" b="1" dirty="0"/>
              <a:t> </a:t>
            </a:r>
            <a:r>
              <a:rPr lang="en-US" sz="2800" b="1" dirty="0" err="1"/>
              <a:t>kabar</a:t>
            </a:r>
            <a:r>
              <a:rPr lang="en-US" sz="2800" b="1" dirty="0"/>
              <a:t> </a:t>
            </a:r>
            <a:r>
              <a:rPr lang="en-US" sz="2800" b="1" dirty="0" err="1"/>
              <a:t>Gassete</a:t>
            </a:r>
            <a:r>
              <a:rPr lang="en-US" sz="2800" b="1" dirty="0"/>
              <a:t> de France </a:t>
            </a:r>
            <a:r>
              <a:rPr lang="en-US" sz="2800" b="1" dirty="0" err="1"/>
              <a:t>pada</a:t>
            </a:r>
            <a:r>
              <a:rPr lang="en-US" sz="2800" b="1" dirty="0"/>
              <a:t> 1631.</a:t>
            </a:r>
            <a:endParaRPr lang="en-US" sz="2800" b="1" dirty="0" smtClean="0"/>
          </a:p>
          <a:p>
            <a:endParaRPr lang="en-US" sz="2800" b="1" dirty="0" smtClean="0"/>
          </a:p>
          <a:p>
            <a:pPr algn="ctr"/>
            <a:endParaRPr lang="en-US" sz="24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1257300"/>
            <a:ext cx="8077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2. Era </a:t>
            </a:r>
            <a:r>
              <a:rPr lang="en-US" sz="4000" b="1" dirty="0" err="1" smtClean="0"/>
              <a:t>jurnalistik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eropa</a:t>
            </a:r>
            <a:r>
              <a:rPr lang="en-US" sz="4000" b="1" dirty="0" smtClean="0"/>
              <a:t> 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4269" t="12563" r="-9005" b="34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005960">
            <a:off x="-335163" y="516943"/>
            <a:ext cx="3261135" cy="1466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31637">
            <a:off x="14873047" y="1476047"/>
            <a:ext cx="3261135" cy="14667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2502">
            <a:off x="218544" y="9888820"/>
            <a:ext cx="4515438" cy="796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10312" y="1028700"/>
            <a:ext cx="2748988" cy="33450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63729" y="3086099"/>
            <a:ext cx="195266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311494">
            <a:off x="1498411" y="-2609050"/>
            <a:ext cx="3610659" cy="4915501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337684" y="2027583"/>
            <a:ext cx="14165930" cy="7085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122464" indent="0">
              <a:buNone/>
            </a:pPr>
            <a:endParaRPr lang="en-US" dirty="0" smtClean="0"/>
          </a:p>
          <a:p>
            <a:pPr marL="865414" indent="-742950">
              <a:buAutoNum type="arabicPeriod"/>
            </a:pPr>
            <a:r>
              <a:rPr lang="en-US" sz="3900" b="1" dirty="0" err="1"/>
              <a:t>Sejarah</a:t>
            </a:r>
            <a:r>
              <a:rPr lang="en-US" sz="3900" b="1" dirty="0"/>
              <a:t> </a:t>
            </a:r>
            <a:r>
              <a:rPr lang="en-US" sz="3900" b="1" dirty="0" err="1"/>
              <a:t>jurnalistik</a:t>
            </a:r>
            <a:r>
              <a:rPr lang="en-US" sz="3900" b="1" dirty="0"/>
              <a:t> di Indonesia </a:t>
            </a:r>
            <a:r>
              <a:rPr lang="en-US" sz="3900" b="1" dirty="0" err="1"/>
              <a:t>dimulai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</a:t>
            </a:r>
            <a:r>
              <a:rPr lang="en-US" sz="3900" b="1" dirty="0" err="1"/>
              <a:t>abad</a:t>
            </a:r>
            <a:r>
              <a:rPr lang="en-US" sz="3900" b="1" dirty="0"/>
              <a:t> 18, </a:t>
            </a:r>
            <a:r>
              <a:rPr lang="en-US" sz="3900" b="1" dirty="0" err="1"/>
              <a:t>tepatnya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1744 </a:t>
            </a:r>
            <a:r>
              <a:rPr lang="en-US" sz="3900" b="1" dirty="0" err="1"/>
              <a:t>ketika</a:t>
            </a:r>
            <a:r>
              <a:rPr lang="en-US" sz="3900" b="1" dirty="0"/>
              <a:t> </a:t>
            </a:r>
            <a:r>
              <a:rPr lang="en-US" sz="3900" b="1" dirty="0" err="1"/>
              <a:t>Bataviasche</a:t>
            </a:r>
            <a:r>
              <a:rPr lang="en-US" sz="3900" b="1" dirty="0"/>
              <a:t> </a:t>
            </a:r>
            <a:r>
              <a:rPr lang="en-US" sz="3900" b="1" dirty="0" err="1"/>
              <a:t>Nouvelles</a:t>
            </a:r>
            <a:r>
              <a:rPr lang="en-US" sz="3900" b="1" dirty="0"/>
              <a:t> </a:t>
            </a:r>
            <a:r>
              <a:rPr lang="en-US" sz="3900" b="1" dirty="0" err="1"/>
              <a:t>diterbitkan</a:t>
            </a:r>
            <a:r>
              <a:rPr lang="en-US" sz="3900" b="1" dirty="0"/>
              <a:t> </a:t>
            </a:r>
            <a:r>
              <a:rPr lang="en-US" sz="3900" b="1" dirty="0" err="1"/>
              <a:t>oleh</a:t>
            </a:r>
            <a:r>
              <a:rPr lang="en-US" sz="3900" b="1" dirty="0"/>
              <a:t> </a:t>
            </a:r>
            <a:r>
              <a:rPr lang="en-US" sz="3900" b="1" dirty="0" err="1"/>
              <a:t>penjajah</a:t>
            </a:r>
            <a:r>
              <a:rPr lang="en-US" sz="3900" b="1" dirty="0"/>
              <a:t> </a:t>
            </a:r>
            <a:r>
              <a:rPr lang="en-US" sz="3900" b="1" dirty="0" err="1"/>
              <a:t>Belanda</a:t>
            </a:r>
            <a:r>
              <a:rPr lang="en-US" sz="3900" b="1" dirty="0"/>
              <a:t>. </a:t>
            </a:r>
            <a:r>
              <a:rPr lang="en-US" sz="3900" b="1" dirty="0" err="1"/>
              <a:t>Pada</a:t>
            </a:r>
            <a:r>
              <a:rPr lang="en-US" sz="3900" b="1" dirty="0"/>
              <a:t> 1776 </a:t>
            </a:r>
            <a:r>
              <a:rPr lang="en-US" sz="3900" b="1" dirty="0" err="1"/>
              <a:t>juga</a:t>
            </a:r>
            <a:r>
              <a:rPr lang="en-US" sz="3900" b="1" dirty="0"/>
              <a:t> </a:t>
            </a:r>
            <a:r>
              <a:rPr lang="en-US" sz="3900" b="1" dirty="0" err="1"/>
              <a:t>terbitVendu</a:t>
            </a:r>
            <a:r>
              <a:rPr lang="en-US" sz="3900" b="1" dirty="0"/>
              <a:t> </a:t>
            </a:r>
            <a:r>
              <a:rPr lang="en-US" sz="3900" b="1" dirty="0" err="1"/>
              <a:t>Niews</a:t>
            </a:r>
            <a:r>
              <a:rPr lang="en-US" sz="3900" b="1" dirty="0"/>
              <a:t> yang </a:t>
            </a:r>
            <a:r>
              <a:rPr lang="en-US" sz="3900" b="1" dirty="0" err="1"/>
              <a:t>berisi</a:t>
            </a:r>
            <a:r>
              <a:rPr lang="en-US" sz="3900" b="1" dirty="0"/>
              <a:t> </a:t>
            </a:r>
            <a:r>
              <a:rPr lang="en-US" sz="3900" b="1" dirty="0" err="1"/>
              <a:t>tentang</a:t>
            </a:r>
            <a:r>
              <a:rPr lang="en-US" sz="3900" b="1" dirty="0"/>
              <a:t> </a:t>
            </a:r>
            <a:r>
              <a:rPr lang="en-US" sz="3900" b="1" dirty="0" err="1"/>
              <a:t>berita</a:t>
            </a:r>
            <a:r>
              <a:rPr lang="en-US" sz="3900" b="1" dirty="0"/>
              <a:t> </a:t>
            </a:r>
            <a:r>
              <a:rPr lang="en-US" sz="3900" b="1" dirty="0" err="1"/>
              <a:t>pelelangan</a:t>
            </a:r>
            <a:r>
              <a:rPr lang="en-US" sz="3900" b="1" dirty="0"/>
              <a:t>, </a:t>
            </a:r>
            <a:r>
              <a:rPr lang="en-US" sz="3900" b="1" dirty="0" err="1"/>
              <a:t>juga</a:t>
            </a:r>
            <a:r>
              <a:rPr lang="en-US" sz="3900" b="1" dirty="0"/>
              <a:t> </a:t>
            </a:r>
            <a:r>
              <a:rPr lang="en-US" sz="3900" b="1" dirty="0" err="1"/>
              <a:t>diterbitkan</a:t>
            </a:r>
            <a:r>
              <a:rPr lang="en-US" sz="3900" b="1" dirty="0"/>
              <a:t> </a:t>
            </a:r>
            <a:r>
              <a:rPr lang="en-US" sz="3900" b="1" dirty="0" err="1"/>
              <a:t>oleh</a:t>
            </a:r>
            <a:r>
              <a:rPr lang="en-US" sz="3900" b="1" dirty="0"/>
              <a:t> </a:t>
            </a:r>
            <a:r>
              <a:rPr lang="en-US" sz="3900" b="1" dirty="0" err="1"/>
              <a:t>Belanda</a:t>
            </a:r>
            <a:r>
              <a:rPr lang="en-US" sz="3900" b="1" dirty="0"/>
              <a:t> </a:t>
            </a:r>
            <a:r>
              <a:rPr lang="en-US" sz="3900" b="1" dirty="0" err="1"/>
              <a:t>sebagai</a:t>
            </a:r>
            <a:r>
              <a:rPr lang="en-US" sz="3900" b="1" dirty="0"/>
              <a:t> </a:t>
            </a:r>
            <a:r>
              <a:rPr lang="en-US" sz="3900" b="1" dirty="0" err="1"/>
              <a:t>penjajah</a:t>
            </a:r>
            <a:r>
              <a:rPr lang="en-US" sz="3900" b="1" dirty="0"/>
              <a:t> Indonesia. </a:t>
            </a:r>
            <a:r>
              <a:rPr lang="en-US" sz="3900" b="1" dirty="0" err="1"/>
              <a:t>Sedangkan</a:t>
            </a:r>
            <a:r>
              <a:rPr lang="en-US" sz="3900" b="1" dirty="0"/>
              <a:t> </a:t>
            </a:r>
            <a:r>
              <a:rPr lang="en-US" sz="3900" b="1" dirty="0" err="1"/>
              <a:t>surat</a:t>
            </a:r>
            <a:r>
              <a:rPr lang="en-US" sz="3900" b="1" dirty="0"/>
              <a:t> </a:t>
            </a:r>
            <a:r>
              <a:rPr lang="en-US" sz="3900" b="1" dirty="0" err="1"/>
              <a:t>kabar</a:t>
            </a:r>
            <a:r>
              <a:rPr lang="en-US" sz="3900" b="1" dirty="0"/>
              <a:t> </a:t>
            </a:r>
            <a:r>
              <a:rPr lang="en-US" sz="3900" b="1" dirty="0" err="1"/>
              <a:t>pertama</a:t>
            </a:r>
            <a:r>
              <a:rPr lang="en-US" sz="3900" b="1" dirty="0"/>
              <a:t> </a:t>
            </a:r>
            <a:r>
              <a:rPr lang="en-US" sz="3900" b="1" dirty="0" err="1"/>
              <a:t>sebagai</a:t>
            </a:r>
            <a:r>
              <a:rPr lang="en-US" sz="3900" b="1" dirty="0"/>
              <a:t> </a:t>
            </a:r>
            <a:r>
              <a:rPr lang="en-US" sz="3900" b="1" dirty="0" err="1"/>
              <a:t>bacaan</a:t>
            </a:r>
            <a:r>
              <a:rPr lang="en-US" sz="3900" b="1" dirty="0"/>
              <a:t> orang </a:t>
            </a:r>
            <a:r>
              <a:rPr lang="en-US" sz="3900" b="1" dirty="0" err="1"/>
              <a:t>pribumi</a:t>
            </a:r>
            <a:r>
              <a:rPr lang="en-US" sz="3900" b="1" dirty="0"/>
              <a:t> </a:t>
            </a:r>
            <a:r>
              <a:rPr lang="en-US" sz="3900" b="1" dirty="0" err="1"/>
              <a:t>ialah</a:t>
            </a:r>
            <a:r>
              <a:rPr lang="en-US" sz="3900" b="1" dirty="0"/>
              <a:t> </a:t>
            </a:r>
            <a:r>
              <a:rPr lang="en-US" sz="3900" b="1" dirty="0" err="1"/>
              <a:t>majalah</a:t>
            </a:r>
            <a:r>
              <a:rPr lang="en-US" sz="3900" b="1" dirty="0"/>
              <a:t> </a:t>
            </a:r>
            <a:r>
              <a:rPr lang="en-US" sz="3900" b="1" dirty="0" err="1"/>
              <a:t>Bianglala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1854 </a:t>
            </a:r>
            <a:r>
              <a:rPr lang="en-US" sz="3900" b="1" dirty="0" err="1"/>
              <a:t>dan</a:t>
            </a:r>
            <a:r>
              <a:rPr lang="en-US" sz="3900" b="1" dirty="0"/>
              <a:t> </a:t>
            </a:r>
            <a:r>
              <a:rPr lang="en-US" sz="3900" b="1" dirty="0" err="1"/>
              <a:t>Bromartani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1885, </a:t>
            </a:r>
            <a:r>
              <a:rPr lang="en-US" sz="3900" b="1" dirty="0" err="1"/>
              <a:t>keduanya</a:t>
            </a:r>
            <a:r>
              <a:rPr lang="en-US" sz="3900" b="1" dirty="0"/>
              <a:t> di </a:t>
            </a:r>
            <a:r>
              <a:rPr lang="en-US" sz="3900" b="1" dirty="0" err="1"/>
              <a:t>Weltevreden</a:t>
            </a:r>
            <a:r>
              <a:rPr lang="en-US" sz="3900" b="1" dirty="0"/>
              <a:t>. </a:t>
            </a:r>
            <a:r>
              <a:rPr lang="en-US" sz="3900" b="1" dirty="0" err="1"/>
              <a:t>Pada</a:t>
            </a:r>
            <a:r>
              <a:rPr lang="en-US" sz="3900" b="1" dirty="0"/>
              <a:t> 1856 </a:t>
            </a:r>
            <a:r>
              <a:rPr lang="en-US" sz="3900" b="1" dirty="0" err="1"/>
              <a:t>terbit</a:t>
            </a:r>
            <a:r>
              <a:rPr lang="en-US" sz="3900" b="1" dirty="0"/>
              <a:t> </a:t>
            </a:r>
            <a:r>
              <a:rPr lang="en-US" sz="3900" b="1" dirty="0" err="1"/>
              <a:t>Soerat</a:t>
            </a:r>
            <a:r>
              <a:rPr lang="en-US" sz="3900" b="1" dirty="0"/>
              <a:t> </a:t>
            </a:r>
            <a:r>
              <a:rPr lang="en-US" sz="3900" b="1" dirty="0" err="1"/>
              <a:t>Kabar</a:t>
            </a:r>
            <a:r>
              <a:rPr lang="en-US" sz="3900" b="1" dirty="0"/>
              <a:t> </a:t>
            </a:r>
            <a:r>
              <a:rPr lang="en-US" sz="3900" b="1" dirty="0" err="1"/>
              <a:t>Bahasa</a:t>
            </a:r>
            <a:r>
              <a:rPr lang="en-US" sz="3900" b="1" dirty="0"/>
              <a:t> </a:t>
            </a:r>
            <a:r>
              <a:rPr lang="en-US" sz="3900" b="1" dirty="0" err="1"/>
              <a:t>Melajoe</a:t>
            </a:r>
            <a:r>
              <a:rPr lang="en-US" sz="3900" b="1" dirty="0"/>
              <a:t> di Surabaya</a:t>
            </a:r>
            <a:r>
              <a:rPr lang="en-US" sz="3900" b="1" dirty="0" smtClean="0"/>
              <a:t>.</a:t>
            </a:r>
          </a:p>
          <a:p>
            <a:pPr marL="122464" indent="0">
              <a:buNone/>
            </a:pPr>
            <a:endParaRPr lang="en-US" sz="3900" b="1" dirty="0" smtClean="0"/>
          </a:p>
          <a:p>
            <a:pPr marL="865414" indent="-742950">
              <a:buAutoNum type="arabicPeriod"/>
            </a:pPr>
            <a:r>
              <a:rPr lang="en-US" sz="3900" b="1" dirty="0" err="1" smtClean="0"/>
              <a:t>Sejarah</a:t>
            </a:r>
            <a:r>
              <a:rPr lang="en-US" sz="3900" b="1" dirty="0" smtClean="0"/>
              <a:t> </a:t>
            </a:r>
            <a:r>
              <a:rPr lang="en-US" sz="3900" b="1" dirty="0" err="1"/>
              <a:t>jurnalistik</a:t>
            </a:r>
            <a:r>
              <a:rPr lang="en-US" sz="3900" b="1" dirty="0"/>
              <a:t> Indonesia </a:t>
            </a:r>
            <a:r>
              <a:rPr lang="en-US" sz="3900" b="1" dirty="0" err="1"/>
              <a:t>pada</a:t>
            </a:r>
            <a:r>
              <a:rPr lang="en-US" sz="3900" b="1" dirty="0"/>
              <a:t> </a:t>
            </a:r>
            <a:r>
              <a:rPr lang="en-US" sz="3900" b="1" dirty="0" err="1"/>
              <a:t>abad</a:t>
            </a:r>
            <a:r>
              <a:rPr lang="en-US" sz="3900" b="1" dirty="0"/>
              <a:t> </a:t>
            </a:r>
            <a:r>
              <a:rPr lang="en-US" sz="3900" b="1" dirty="0" err="1"/>
              <a:t>ditandai</a:t>
            </a:r>
            <a:r>
              <a:rPr lang="en-US" sz="3900" b="1" dirty="0"/>
              <a:t> </a:t>
            </a:r>
            <a:r>
              <a:rPr lang="en-US" sz="3900" b="1" dirty="0" err="1"/>
              <a:t>dengan</a:t>
            </a:r>
            <a:r>
              <a:rPr lang="en-US" sz="3900" b="1" dirty="0"/>
              <a:t> 20 </a:t>
            </a:r>
            <a:r>
              <a:rPr lang="en-US" sz="3900" b="1" dirty="0" err="1"/>
              <a:t>munculnya</a:t>
            </a:r>
            <a:r>
              <a:rPr lang="en-US" sz="3900" b="1" dirty="0"/>
              <a:t> Medan </a:t>
            </a:r>
            <a:r>
              <a:rPr lang="en-US" sz="3900" b="1" dirty="0" err="1"/>
              <a:t>Prijaji</a:t>
            </a:r>
            <a:r>
              <a:rPr lang="en-US" sz="3900" b="1" dirty="0"/>
              <a:t> yang </a:t>
            </a:r>
            <a:r>
              <a:rPr lang="en-US" sz="3900" b="1" dirty="0" err="1"/>
              <a:t>didirikan</a:t>
            </a:r>
            <a:r>
              <a:rPr lang="en-US" sz="3900" b="1" dirty="0"/>
              <a:t> </a:t>
            </a:r>
            <a:r>
              <a:rPr lang="en-US" sz="3900" b="1" dirty="0" err="1"/>
              <a:t>oleh</a:t>
            </a:r>
            <a:r>
              <a:rPr lang="en-US" sz="3900" b="1" dirty="0"/>
              <a:t> </a:t>
            </a:r>
            <a:r>
              <a:rPr lang="en-US" sz="3900" b="1" dirty="0" err="1"/>
              <a:t>dan</a:t>
            </a:r>
            <a:r>
              <a:rPr lang="en-US" sz="3900" b="1" dirty="0"/>
              <a:t> modal orang Indonesia, </a:t>
            </a:r>
            <a:r>
              <a:rPr lang="en-US" sz="3900" b="1" dirty="0" err="1"/>
              <a:t>yaitu</a:t>
            </a:r>
            <a:r>
              <a:rPr lang="en-US" sz="3900" b="1" dirty="0"/>
              <a:t> </a:t>
            </a:r>
            <a:r>
              <a:rPr lang="en-US" sz="3900" b="1" dirty="0" err="1"/>
              <a:t>Tirtohadisuryo</a:t>
            </a:r>
            <a:r>
              <a:rPr lang="en-US" sz="3900" b="1" dirty="0"/>
              <a:t>, </a:t>
            </a:r>
            <a:r>
              <a:rPr lang="en-US" sz="3900" b="1" dirty="0" err="1"/>
              <a:t>untuk</a:t>
            </a:r>
            <a:r>
              <a:rPr lang="en-US" sz="3900" b="1" dirty="0"/>
              <a:t> </a:t>
            </a:r>
            <a:r>
              <a:rPr lang="en-US" sz="3900" b="1" dirty="0" err="1"/>
              <a:t>bangsa</a:t>
            </a:r>
            <a:r>
              <a:rPr lang="en-US" sz="3900" b="1" dirty="0"/>
              <a:t> Indonesia. </a:t>
            </a:r>
            <a:r>
              <a:rPr lang="en-US" sz="3900" b="1" dirty="0" err="1"/>
              <a:t>Mulanya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1907, </a:t>
            </a:r>
            <a:r>
              <a:rPr lang="en-US" sz="3900" b="1" dirty="0" err="1"/>
              <a:t>surat</a:t>
            </a:r>
            <a:r>
              <a:rPr lang="en-US" sz="3900" b="1" dirty="0"/>
              <a:t> </a:t>
            </a:r>
            <a:r>
              <a:rPr lang="en-US" sz="3900" b="1" dirty="0" err="1"/>
              <a:t>kabar</a:t>
            </a:r>
            <a:r>
              <a:rPr lang="en-US" sz="3900" b="1" dirty="0"/>
              <a:t> </a:t>
            </a:r>
            <a:r>
              <a:rPr lang="en-US" sz="3900" b="1" dirty="0" err="1"/>
              <a:t>ini</a:t>
            </a:r>
            <a:r>
              <a:rPr lang="en-US" sz="3900" b="1" dirty="0"/>
              <a:t> </a:t>
            </a:r>
            <a:r>
              <a:rPr lang="en-US" sz="3900" b="1" dirty="0" err="1"/>
              <a:t>berbentuk</a:t>
            </a:r>
            <a:r>
              <a:rPr lang="en-US" sz="3900" b="1" dirty="0"/>
              <a:t> </a:t>
            </a:r>
            <a:r>
              <a:rPr lang="en-US" sz="3900" b="1" dirty="0" err="1"/>
              <a:t>dan</a:t>
            </a:r>
            <a:r>
              <a:rPr lang="en-US" sz="3900" b="1" dirty="0"/>
              <a:t> </a:t>
            </a:r>
            <a:r>
              <a:rPr lang="en-US" sz="3900" b="1" dirty="0" err="1"/>
              <a:t>baru</a:t>
            </a:r>
            <a:r>
              <a:rPr lang="en-US" sz="3900" b="1" dirty="0"/>
              <a:t> </a:t>
            </a:r>
            <a:r>
              <a:rPr lang="en-US" sz="3900" b="1" dirty="0" err="1"/>
              <a:t>pada</a:t>
            </a:r>
            <a:r>
              <a:rPr lang="en-US" sz="3900" b="1" dirty="0"/>
              <a:t> 1910</a:t>
            </a:r>
            <a:endParaRPr lang="en-US" sz="3900" b="1" dirty="0" smtClean="0"/>
          </a:p>
          <a:p>
            <a:pPr marL="122464" indent="0"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876300"/>
            <a:ext cx="98298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3. </a:t>
            </a:r>
            <a:r>
              <a:rPr lang="en-US" sz="4800" b="1" dirty="0" err="1" smtClean="0"/>
              <a:t>Zaman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penjajahan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indonesia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2333735" y="9322580"/>
            <a:ext cx="3886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Gabar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7318" r="3853" b="311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005960">
            <a:off x="480201" y="1555370"/>
            <a:ext cx="3261135" cy="1466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31637">
            <a:off x="-374043" y="4805120"/>
            <a:ext cx="3261135" cy="14667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23923">
            <a:off x="15840786" y="5183392"/>
            <a:ext cx="4515438" cy="796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16894">
            <a:off x="9517059" y="-1714358"/>
            <a:ext cx="2867697" cy="39040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251553" y="805847"/>
            <a:ext cx="2055706" cy="25014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693125">
            <a:off x="1477815" y="7338932"/>
            <a:ext cx="1603184" cy="33783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1" y="931055"/>
            <a:ext cx="74676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4. </a:t>
            </a:r>
            <a:r>
              <a:rPr lang="en-US" sz="4800" b="1" dirty="0" err="1" smtClean="0"/>
              <a:t>Masa</a:t>
            </a:r>
            <a:r>
              <a:rPr lang="en-US" sz="4800" b="1" dirty="0" smtClean="0"/>
              <a:t>  </a:t>
            </a:r>
            <a:r>
              <a:rPr lang="en-US" sz="4800" b="1" dirty="0" err="1" smtClean="0"/>
              <a:t>gelap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pers</a:t>
            </a:r>
            <a:endParaRPr lang="en-US" sz="4800" b="1" dirty="0"/>
          </a:p>
        </p:txBody>
      </p:sp>
      <p:sp>
        <p:nvSpPr>
          <p:cNvPr id="7" name="Pentagon 6"/>
          <p:cNvSpPr/>
          <p:nvPr/>
        </p:nvSpPr>
        <p:spPr>
          <a:xfrm>
            <a:off x="1333501" y="3004484"/>
            <a:ext cx="13601699" cy="304696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pers</a:t>
            </a:r>
            <a:r>
              <a:rPr lang="en-US" sz="2400" b="1" dirty="0" smtClean="0"/>
              <a:t> </a:t>
            </a:r>
            <a:r>
              <a:rPr lang="en-US" sz="2400" b="1" dirty="0"/>
              <a:t>Indonesia yang </a:t>
            </a:r>
            <a:r>
              <a:rPr lang="en-US" sz="2400" b="1" dirty="0" err="1"/>
              <a:t>pada</a:t>
            </a:r>
            <a:r>
              <a:rPr lang="en-US" sz="2400" b="1" dirty="0"/>
              <a:t> era </a:t>
            </a:r>
            <a:r>
              <a:rPr lang="en-US" sz="2400" b="1" dirty="0" err="1"/>
              <a:t>kemerdekaan</a:t>
            </a:r>
            <a:r>
              <a:rPr lang="en-US" sz="2400" b="1" dirty="0"/>
              <a:t> 1945,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pers</a:t>
            </a:r>
            <a:r>
              <a:rPr lang="en-US" sz="2400" b="1" dirty="0"/>
              <a:t> yang </a:t>
            </a:r>
            <a:r>
              <a:rPr lang="en-US" sz="2400" b="1" dirty="0" err="1"/>
              <a:t>berusaha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berorientasi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mengisi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mempertahankan</a:t>
            </a:r>
            <a:r>
              <a:rPr lang="en-US" sz="2400" b="1" dirty="0"/>
              <a:t> </a:t>
            </a:r>
            <a:r>
              <a:rPr lang="en-US" sz="2400" b="1" dirty="0" err="1"/>
              <a:t>kemerdekaan</a:t>
            </a:r>
            <a:r>
              <a:rPr lang="en-US" sz="2400" b="1" dirty="0"/>
              <a:t> </a:t>
            </a:r>
            <a:r>
              <a:rPr lang="en-US" sz="2400" b="1" dirty="0" err="1"/>
              <a:t>berubah</a:t>
            </a:r>
            <a:r>
              <a:rPr lang="en-US" sz="2400" b="1" dirty="0"/>
              <a:t> </a:t>
            </a:r>
            <a:r>
              <a:rPr lang="en-US" sz="2400" b="1" dirty="0" err="1"/>
              <a:t>haluan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pers</a:t>
            </a:r>
            <a:r>
              <a:rPr lang="en-US" sz="2400" b="1" dirty="0"/>
              <a:t> partisan </a:t>
            </a:r>
            <a:r>
              <a:rPr lang="en-US" sz="2400" b="1" dirty="0" err="1"/>
              <a:t>pada</a:t>
            </a:r>
            <a:r>
              <a:rPr lang="en-US" sz="2400" b="1" dirty="0"/>
              <a:t> 1950. </a:t>
            </a:r>
            <a:r>
              <a:rPr lang="en-US" sz="2400" b="1" dirty="0" err="1"/>
              <a:t>Pers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 </a:t>
            </a:r>
            <a:r>
              <a:rPr lang="en-US" sz="2400" b="1" dirty="0" err="1"/>
              <a:t>hanya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corong</a:t>
            </a:r>
            <a:r>
              <a:rPr lang="en-US" sz="2400" b="1" dirty="0"/>
              <a:t> </a:t>
            </a:r>
            <a:r>
              <a:rPr lang="en-US" sz="2400" b="1" dirty="0" err="1"/>
              <a:t>bagi</a:t>
            </a:r>
            <a:r>
              <a:rPr lang="en-US" sz="2400" b="1" dirty="0"/>
              <a:t> </a:t>
            </a:r>
            <a:r>
              <a:rPr lang="en-US" sz="2400" b="1" dirty="0" err="1"/>
              <a:t>partai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b="1" dirty="0"/>
              <a:t>, </a:t>
            </a:r>
            <a:r>
              <a:rPr lang="en-US" sz="2400" b="1" dirty="0" err="1"/>
              <a:t>hanyut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dunia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b="1" dirty="0"/>
              <a:t> </a:t>
            </a:r>
            <a:r>
              <a:rPr lang="en-US" sz="2400" b="1" dirty="0" err="1"/>
              <a:t>praktis</a:t>
            </a:r>
            <a:r>
              <a:rPr lang="en-US" sz="2400" b="1" dirty="0"/>
              <a:t>.</a:t>
            </a:r>
          </a:p>
        </p:txBody>
      </p:sp>
      <p:sp>
        <p:nvSpPr>
          <p:cNvPr id="18" name="Pentagon 17"/>
          <p:cNvSpPr/>
          <p:nvPr/>
        </p:nvSpPr>
        <p:spPr>
          <a:xfrm>
            <a:off x="1363319" y="6228699"/>
            <a:ext cx="13601699" cy="304696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Era </a:t>
            </a:r>
            <a:r>
              <a:rPr lang="en-US" sz="2400" b="1" dirty="0" err="1"/>
              <a:t>pers</a:t>
            </a:r>
            <a:r>
              <a:rPr lang="en-US" sz="2400" b="1" dirty="0"/>
              <a:t> partisan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berlangsung</a:t>
            </a:r>
            <a:r>
              <a:rPr lang="en-US" sz="2400" b="1" dirty="0"/>
              <a:t> lama </a:t>
            </a:r>
            <a:r>
              <a:rPr lang="en-US" sz="2400" b="1" dirty="0" err="1"/>
              <a:t>karena</a:t>
            </a:r>
            <a:r>
              <a:rPr lang="en-US" sz="2400" b="1" dirty="0"/>
              <a:t> </a:t>
            </a: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Dekrit</a:t>
            </a:r>
            <a:r>
              <a:rPr lang="en-US" sz="2400" b="1" dirty="0"/>
              <a:t> </a:t>
            </a:r>
            <a:r>
              <a:rPr lang="en-US" sz="2400" b="1" dirty="0" err="1"/>
              <a:t>Presiden</a:t>
            </a:r>
            <a:r>
              <a:rPr lang="en-US" sz="2400" b="1" dirty="0"/>
              <a:t> 1 </a:t>
            </a:r>
            <a:r>
              <a:rPr lang="en-US" sz="2400" b="1" dirty="0" err="1"/>
              <a:t>Juli</a:t>
            </a:r>
            <a:r>
              <a:rPr lang="en-US" sz="2400" b="1" dirty="0"/>
              <a:t> 1959, </a:t>
            </a:r>
            <a:r>
              <a:rPr lang="en-US" sz="2400" b="1" dirty="0" err="1"/>
              <a:t>pers</a:t>
            </a:r>
            <a:r>
              <a:rPr lang="en-US" sz="2400" b="1" dirty="0"/>
              <a:t> Indonesia </a:t>
            </a:r>
            <a:r>
              <a:rPr lang="en-US" sz="2400" b="1" dirty="0" err="1"/>
              <a:t>memasuki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gelap</a:t>
            </a:r>
            <a:r>
              <a:rPr lang="en-US" sz="2400" b="1" dirty="0"/>
              <a:t> </a:t>
            </a:r>
            <a:r>
              <a:rPr lang="en-US" sz="2400" b="1" dirty="0" err="1"/>
              <a:t>gulita</a:t>
            </a:r>
            <a:r>
              <a:rPr lang="en-US" sz="2400" b="1" dirty="0"/>
              <a:t>.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penerbitan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Surat</a:t>
            </a:r>
            <a:r>
              <a:rPr lang="en-US" sz="2400" b="1" dirty="0"/>
              <a:t> </a:t>
            </a:r>
            <a:r>
              <a:rPr lang="en-US" sz="2400" b="1" dirty="0" err="1"/>
              <a:t>Izin</a:t>
            </a:r>
            <a:r>
              <a:rPr lang="en-US" sz="2400" b="1" dirty="0"/>
              <a:t> </a:t>
            </a:r>
            <a:r>
              <a:rPr lang="en-US" sz="2400" b="1" dirty="0" err="1"/>
              <a:t>Terbit</a:t>
            </a:r>
            <a:r>
              <a:rPr lang="en-US" sz="2400" b="1" dirty="0"/>
              <a:t> (SIT). </a:t>
            </a:r>
            <a:r>
              <a:rPr lang="en-US" sz="2400" b="1" dirty="0" err="1"/>
              <a:t>Apalagi</a:t>
            </a:r>
            <a:r>
              <a:rPr lang="en-US" sz="2400" b="1" dirty="0"/>
              <a:t> </a:t>
            </a:r>
            <a:r>
              <a:rPr lang="en-US" sz="2400" b="1" dirty="0" err="1"/>
              <a:t>ketika</a:t>
            </a:r>
            <a:r>
              <a:rPr lang="en-US" sz="2400" b="1" dirty="0"/>
              <a:t>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surat</a:t>
            </a:r>
            <a:r>
              <a:rPr lang="en-US" sz="2400" b="1" dirty="0"/>
              <a:t> </a:t>
            </a:r>
            <a:r>
              <a:rPr lang="en-US" sz="2400" b="1" dirty="0" err="1"/>
              <a:t>kabar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menginduk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massa</a:t>
            </a:r>
            <a:r>
              <a:rPr lang="en-US" sz="2400" b="1" dirty="0"/>
              <a:t>. Hal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wartawan</a:t>
            </a:r>
            <a:r>
              <a:rPr lang="en-US" sz="2400" b="1" dirty="0"/>
              <a:t> </a:t>
            </a:r>
            <a:r>
              <a:rPr lang="en-US" sz="2400" b="1" dirty="0" err="1"/>
              <a:t>sulit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mengeluarkan</a:t>
            </a:r>
            <a:r>
              <a:rPr lang="en-US" sz="2400" b="1" dirty="0"/>
              <a:t> </a:t>
            </a:r>
            <a:r>
              <a:rPr lang="en-US" sz="2400" b="1" dirty="0" err="1"/>
              <a:t>pikirannya</a:t>
            </a:r>
            <a:r>
              <a:rPr lang="en-US" sz="2400" b="1" dirty="0"/>
              <a:t> </a:t>
            </a:r>
            <a:r>
              <a:rPr lang="en-US" sz="2400" b="1" dirty="0" err="1"/>
              <a:t>lewat</a:t>
            </a:r>
            <a:r>
              <a:rPr lang="en-US" sz="2400" b="1" dirty="0"/>
              <a:t> media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ia</a:t>
            </a:r>
            <a:r>
              <a:rPr lang="en-US" sz="2400" b="1" dirty="0"/>
              <a:t> </a:t>
            </a:r>
            <a:r>
              <a:rPr lang="en-US" sz="2400" b="1" dirty="0" err="1"/>
              <a:t>bekerja</a:t>
            </a:r>
            <a:r>
              <a:rPr lang="en-US" sz="2400" b="1" dirty="0"/>
              <a:t>. </a:t>
            </a:r>
            <a:r>
              <a:rPr lang="en-US" sz="2400" b="1" dirty="0" err="1"/>
              <a:t>Wartawan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mengikuti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redaksi</a:t>
            </a:r>
            <a:r>
              <a:rPr lang="en-US" sz="2400" b="1" dirty="0"/>
              <a:t> yang </a:t>
            </a:r>
            <a:r>
              <a:rPr lang="en-US" sz="2400" b="1" dirty="0" err="1"/>
              <a:t>menginduk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paham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-14269" t="12563" r="-9005" b="34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005960">
            <a:off x="1730561" y="4458808"/>
            <a:ext cx="3261135" cy="1466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31637">
            <a:off x="13492276" y="6257519"/>
            <a:ext cx="3261135" cy="14667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9401" y="2361968"/>
            <a:ext cx="2641368" cy="2045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11494">
            <a:off x="1498411" y="-2457751"/>
            <a:ext cx="3610659" cy="49155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10312" y="1028700"/>
            <a:ext cx="2748988" cy="33450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43481" y="6559974"/>
            <a:ext cx="195266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2502">
            <a:off x="218544" y="9888820"/>
            <a:ext cx="4515438" cy="796359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464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91756" y="725000"/>
            <a:ext cx="11412019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Di era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pasca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1965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9930" y="2282819"/>
            <a:ext cx="10300155" cy="51466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Pertama</a:t>
            </a:r>
            <a:r>
              <a:rPr lang="en-US" sz="2800" b="1" dirty="0"/>
              <a:t>, </a:t>
            </a:r>
            <a:r>
              <a:rPr lang="en-US" sz="2800" b="1" dirty="0" err="1"/>
              <a:t>peristiwa-peristiwa</a:t>
            </a:r>
            <a:r>
              <a:rPr lang="en-US" sz="2800" b="1" dirty="0"/>
              <a:t> </a:t>
            </a:r>
            <a:r>
              <a:rPr lang="en-US" sz="2800" b="1" dirty="0" err="1"/>
              <a:t>tegang</a:t>
            </a:r>
            <a:r>
              <a:rPr lang="en-US" sz="2800" b="1" dirty="0"/>
              <a:t> yang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setelah</a:t>
            </a:r>
            <a:r>
              <a:rPr lang="en-US" sz="2800" b="1" dirty="0"/>
              <a:t> G-30S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Kedua</a:t>
            </a:r>
            <a:r>
              <a:rPr lang="en-US" sz="2800" b="1" dirty="0"/>
              <a:t>, </a:t>
            </a:r>
            <a:r>
              <a:rPr lang="en-US" sz="2800" b="1" dirty="0" err="1"/>
              <a:t>kebebasan</a:t>
            </a:r>
            <a:r>
              <a:rPr lang="en-US" sz="2800" b="1" dirty="0"/>
              <a:t> </a:t>
            </a:r>
            <a:r>
              <a:rPr lang="en-US" sz="2800" b="1" dirty="0" err="1"/>
              <a:t>pers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leluasa</a:t>
            </a:r>
            <a:r>
              <a:rPr lang="en-US" sz="2800" b="1" dirty="0"/>
              <a:t> </a:t>
            </a:r>
            <a:r>
              <a:rPr lang="en-US" sz="2800" b="1" dirty="0" err="1"/>
              <a:t>dibanding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periode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 err="1"/>
              <a:t>Ketiga</a:t>
            </a:r>
            <a:r>
              <a:rPr lang="en-US" sz="2800" b="1" dirty="0"/>
              <a:t>, </a:t>
            </a:r>
            <a:r>
              <a:rPr lang="en-US" sz="2800" b="1" dirty="0" err="1"/>
              <a:t>barangkali</a:t>
            </a:r>
            <a:r>
              <a:rPr lang="en-US" sz="2800" b="1" dirty="0"/>
              <a:t> </a:t>
            </a:r>
            <a:r>
              <a:rPr lang="en-US" sz="2800" b="1" dirty="0" err="1"/>
              <a:t>juga</a:t>
            </a:r>
            <a:r>
              <a:rPr lang="en-US" sz="2800" b="1" dirty="0"/>
              <a:t> </a:t>
            </a:r>
            <a:r>
              <a:rPr lang="en-US" sz="2800" b="1" dirty="0" err="1"/>
              <a:t>embrio</a:t>
            </a:r>
            <a:r>
              <a:rPr lang="en-US" sz="2800" b="1" dirty="0"/>
              <a:t> </a:t>
            </a:r>
            <a:r>
              <a:rPr lang="en-US" sz="2800" b="1" dirty="0" err="1"/>
              <a:t>sikap</a:t>
            </a:r>
            <a:r>
              <a:rPr lang="en-US" sz="2800" b="1" dirty="0"/>
              <a:t> </a:t>
            </a:r>
            <a:r>
              <a:rPr lang="en-US" sz="2800" b="1" dirty="0" err="1"/>
              <a:t>profesionalisme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redaksi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pengelolaan</a:t>
            </a:r>
            <a:r>
              <a:rPr lang="en-US" sz="2800" b="1" dirty="0"/>
              <a:t> </a:t>
            </a:r>
            <a:r>
              <a:rPr lang="en-US" sz="2800" b="1" dirty="0" err="1"/>
              <a:t>bisnis</a:t>
            </a:r>
            <a:r>
              <a:rPr lang="en-US" sz="2800" b="1" dirty="0"/>
              <a:t> </a:t>
            </a:r>
            <a:r>
              <a:rPr lang="en-US" sz="2800" b="1" dirty="0" err="1"/>
              <a:t>berupa</a:t>
            </a:r>
            <a:r>
              <a:rPr lang="en-US" sz="2800" b="1" dirty="0"/>
              <a:t> </a:t>
            </a:r>
            <a:r>
              <a:rPr lang="en-US" sz="2800" b="1" dirty="0" err="1"/>
              <a:t>sirkulasi</a:t>
            </a:r>
            <a:r>
              <a:rPr lang="en-US" sz="2800" b="1" dirty="0"/>
              <a:t>, </a:t>
            </a:r>
            <a:r>
              <a:rPr lang="en-US" sz="2800" b="1" dirty="0" err="1"/>
              <a:t>iklan</a:t>
            </a:r>
            <a:r>
              <a:rPr lang="en-US" sz="2800" b="1" dirty="0"/>
              <a:t>,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/>
              <a:t>pengelolaan</a:t>
            </a:r>
            <a:r>
              <a:rPr lang="en-US" sz="2800" b="1" dirty="0"/>
              <a:t> </a:t>
            </a:r>
            <a:r>
              <a:rPr lang="en-US" sz="2800" b="1" dirty="0" err="1"/>
              <a:t>keuangan</a:t>
            </a:r>
            <a:r>
              <a:rPr lang="en-US" sz="2800" b="1" dirty="0"/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Oetama</a:t>
            </a:r>
            <a:r>
              <a:rPr lang="en-US" sz="3200" b="1" dirty="0"/>
              <a:t>, 1987:26).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33317" y="2129704"/>
            <a:ext cx="7096283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</a:rPr>
              <a:t>Pada</a:t>
            </a:r>
            <a:r>
              <a:rPr lang="en-US" sz="2400" b="1" dirty="0">
                <a:solidFill>
                  <a:schemeClr val="bg1"/>
                </a:solidFill>
              </a:rPr>
              <a:t> era </a:t>
            </a:r>
            <a:r>
              <a:rPr lang="en-US" sz="2400" b="1" dirty="0" err="1">
                <a:solidFill>
                  <a:schemeClr val="bg1"/>
                </a:solidFill>
              </a:rPr>
              <a:t>setelah</a:t>
            </a:r>
            <a:r>
              <a:rPr lang="en-US" sz="2400" b="1" dirty="0">
                <a:solidFill>
                  <a:schemeClr val="bg1"/>
                </a:solidFill>
              </a:rPr>
              <a:t> 1965 </a:t>
            </a:r>
            <a:r>
              <a:rPr lang="en-US" sz="2400" b="1" dirty="0" err="1">
                <a:solidFill>
                  <a:schemeClr val="bg1"/>
                </a:solidFill>
              </a:rPr>
              <a:t>banyak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terjadi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perubahan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Perubahan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disebabkan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oleh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tiga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hal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1620500" y="1982299"/>
            <a:ext cx="5324829" cy="7340281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Konflik-konflik</a:t>
            </a:r>
            <a:r>
              <a:rPr lang="en-US" sz="2400" b="1" dirty="0"/>
              <a:t> yang </a:t>
            </a:r>
            <a:r>
              <a:rPr lang="en-US" sz="2400" b="1" dirty="0" err="1"/>
              <a:t>terjadi</a:t>
            </a:r>
            <a:r>
              <a:rPr lang="en-US" sz="2400" b="1" dirty="0"/>
              <a:t> </a:t>
            </a:r>
            <a:r>
              <a:rPr lang="en-US" sz="2400" b="1" dirty="0" err="1"/>
              <a:t>mendorong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mencari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lewat</a:t>
            </a:r>
            <a:r>
              <a:rPr lang="en-US" sz="2400" b="1" dirty="0"/>
              <a:t> pers. </a:t>
            </a:r>
            <a:r>
              <a:rPr lang="en-US" sz="2400" b="1" dirty="0" err="1"/>
              <a:t>Kemudian</a:t>
            </a:r>
            <a:r>
              <a:rPr lang="en-US" sz="2400" b="1" dirty="0"/>
              <a:t> </a:t>
            </a:r>
            <a:r>
              <a:rPr lang="en-US" sz="2400" b="1" dirty="0" err="1"/>
              <a:t>terjadilah</a:t>
            </a:r>
            <a:r>
              <a:rPr lang="en-US" sz="2400" b="1" dirty="0"/>
              <a:t> proses </a:t>
            </a:r>
            <a:r>
              <a:rPr lang="en-US" sz="2400" b="1" dirty="0" err="1"/>
              <a:t>lahir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didiskusikannya</a:t>
            </a:r>
            <a:r>
              <a:rPr lang="en-US" sz="2400" b="1" dirty="0"/>
              <a:t> </a:t>
            </a:r>
            <a:r>
              <a:rPr lang="en-US" sz="2400" b="1" dirty="0" err="1"/>
              <a:t>gagasan</a:t>
            </a:r>
            <a:r>
              <a:rPr lang="en-US" sz="2400" b="1" dirty="0"/>
              <a:t> </a:t>
            </a:r>
            <a:r>
              <a:rPr lang="en-US" sz="2400" b="1" dirty="0" err="1"/>
              <a:t>politik</a:t>
            </a:r>
            <a:r>
              <a:rPr lang="en-US" sz="2400" b="1" dirty="0"/>
              <a:t>, </a:t>
            </a:r>
            <a:r>
              <a:rPr lang="en-US" sz="2400" b="1" dirty="0" err="1"/>
              <a:t>ekonomi</a:t>
            </a:r>
            <a:r>
              <a:rPr lang="en-US" sz="2400" b="1" dirty="0"/>
              <a:t>, </a:t>
            </a:r>
            <a:r>
              <a:rPr lang="en-US" sz="2400" b="1" dirty="0" err="1"/>
              <a:t>budaya</a:t>
            </a:r>
            <a:r>
              <a:rPr lang="en-US" sz="2400" b="1" dirty="0" smtClean="0"/>
              <a:t>. </a:t>
            </a:r>
            <a:r>
              <a:rPr lang="en-US" sz="2400" b="1" dirty="0" err="1"/>
              <a:t>Surutnya</a:t>
            </a:r>
            <a:r>
              <a:rPr lang="en-US" sz="2400" b="1" dirty="0"/>
              <a:t> </a:t>
            </a:r>
            <a:r>
              <a:rPr lang="en-US" sz="2400" b="1" dirty="0" err="1"/>
              <a:t>partai</a:t>
            </a:r>
            <a:r>
              <a:rPr lang="en-US" sz="2400" b="1" dirty="0"/>
              <a:t> </a:t>
            </a:r>
            <a:r>
              <a:rPr lang="en-US" sz="2400" b="1" dirty="0" err="1"/>
              <a:t>partai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media </a:t>
            </a:r>
            <a:r>
              <a:rPr lang="en-US" sz="2400" b="1" dirty="0" err="1"/>
              <a:t>massa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 </a:t>
            </a:r>
            <a:r>
              <a:rPr lang="en-US" sz="2400" b="1" dirty="0" err="1"/>
              <a:t>berafiliasi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parpol</a:t>
            </a:r>
            <a:r>
              <a:rPr lang="en-US" sz="2400" b="1" dirty="0"/>
              <a:t>. </a:t>
            </a:r>
            <a:r>
              <a:rPr lang="en-US" sz="2400" b="1" dirty="0" err="1"/>
              <a:t>Kondisi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pers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media yang </a:t>
            </a:r>
            <a:r>
              <a:rPr lang="en-US" sz="2400" b="1" dirty="0" err="1"/>
              <a:t>independen</a:t>
            </a:r>
            <a:r>
              <a:rPr lang="en-US" sz="2400" b="1" dirty="0"/>
              <a:t> </a:t>
            </a:r>
            <a:r>
              <a:rPr lang="en-US" sz="2400" b="1" dirty="0" err="1"/>
              <a:t>cenderung</a:t>
            </a:r>
            <a:r>
              <a:rPr lang="en-US" sz="2400" b="1" dirty="0"/>
              <a:t> </a:t>
            </a:r>
            <a:r>
              <a:rPr lang="en-US" sz="2400" b="1" dirty="0" err="1"/>
              <a:t>mengambil</a:t>
            </a:r>
            <a:r>
              <a:rPr lang="en-US" sz="2400" b="1" dirty="0"/>
              <a:t> </a:t>
            </a:r>
            <a:r>
              <a:rPr lang="en-US" sz="2400" b="1" dirty="0" err="1"/>
              <a:t>jarak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parpol</a:t>
            </a:r>
            <a:r>
              <a:rPr lang="en-US" sz="2400" b="1" dirty="0"/>
              <a:t> yang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akhirnya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7318" r="3853" b="311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31637">
            <a:off x="13492276" y="6257519"/>
            <a:ext cx="3261135" cy="14667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005960">
            <a:off x="648837" y="1253299"/>
            <a:ext cx="3261135" cy="14667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117193">
            <a:off x="14181580" y="440884"/>
            <a:ext cx="3638093" cy="2817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023923">
            <a:off x="15840786" y="5183392"/>
            <a:ext cx="4515438" cy="7963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16894">
            <a:off x="9517059" y="-1714358"/>
            <a:ext cx="2867697" cy="39040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251553" y="805847"/>
            <a:ext cx="2055706" cy="25014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693125">
            <a:off x="830805" y="7473844"/>
            <a:ext cx="1603184" cy="3378358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1028698" y="977392"/>
            <a:ext cx="3238502" cy="139065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Lanjutan</a:t>
            </a:r>
            <a:r>
              <a:rPr lang="en-US" sz="2800" b="1" dirty="0" smtClean="0"/>
              <a:t>….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028698" y="2368042"/>
            <a:ext cx="16725902" cy="75760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ekonomi</a:t>
            </a:r>
            <a:r>
              <a:rPr lang="en-US" sz="3200" b="1" dirty="0"/>
              <a:t> yang </a:t>
            </a:r>
            <a:r>
              <a:rPr lang="en-US" sz="3200" b="1" dirty="0" err="1"/>
              <a:t>ditetapkan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/>
              <a:t>pemerintah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saat</a:t>
            </a:r>
            <a:r>
              <a:rPr lang="en-US" sz="3200" b="1" dirty="0"/>
              <a:t> </a:t>
            </a:r>
            <a:r>
              <a:rPr lang="en-US" sz="3200" b="1" dirty="0" err="1"/>
              <a:t>itu</a:t>
            </a:r>
            <a:r>
              <a:rPr lang="en-US" sz="3200" b="1" dirty="0"/>
              <a:t>, </a:t>
            </a:r>
            <a:r>
              <a:rPr lang="en-US" sz="3200" b="1" dirty="0" err="1"/>
              <a:t>yaitu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ekonomi</a:t>
            </a:r>
            <a:r>
              <a:rPr lang="en-US" sz="3200" b="1" dirty="0"/>
              <a:t> yang </a:t>
            </a:r>
            <a:r>
              <a:rPr lang="en-US" sz="3200" b="1" dirty="0" err="1"/>
              <a:t>merujuk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pasar</a:t>
            </a:r>
            <a:r>
              <a:rPr lang="en-US" sz="3200" b="1" dirty="0"/>
              <a:t> </a:t>
            </a:r>
            <a:r>
              <a:rPr lang="en-US" sz="3200" b="1" dirty="0" err="1"/>
              <a:t>internasional</a:t>
            </a:r>
            <a:r>
              <a:rPr lang="en-US" sz="3200" b="1" dirty="0"/>
              <a:t>, </a:t>
            </a:r>
            <a:r>
              <a:rPr lang="en-US" sz="3200" b="1" dirty="0" err="1"/>
              <a:t>turut</a:t>
            </a:r>
            <a:r>
              <a:rPr lang="en-US" sz="3200" b="1" dirty="0"/>
              <a:t> </a:t>
            </a:r>
            <a:r>
              <a:rPr lang="en-US" sz="3200" b="1" dirty="0" err="1"/>
              <a:t>mempengaruhi</a:t>
            </a:r>
            <a:r>
              <a:rPr lang="en-US" sz="3200" b="1" dirty="0"/>
              <a:t> </a:t>
            </a:r>
            <a:r>
              <a:rPr lang="en-US" sz="3200" b="1" dirty="0" err="1"/>
              <a:t>pertumbuhan</a:t>
            </a:r>
            <a:r>
              <a:rPr lang="en-US" sz="3200" b="1" dirty="0"/>
              <a:t> </a:t>
            </a:r>
            <a:r>
              <a:rPr lang="en-US" sz="3200" b="1" dirty="0" err="1"/>
              <a:t>pers</a:t>
            </a:r>
            <a:r>
              <a:rPr lang="en-US" sz="3200" b="1" dirty="0"/>
              <a:t> Indonesia. </a:t>
            </a:r>
            <a:r>
              <a:rPr lang="en-US" sz="3200" b="1" dirty="0" err="1"/>
              <a:t>Bagian</a:t>
            </a:r>
            <a:r>
              <a:rPr lang="en-US" sz="3200" b="1" dirty="0"/>
              <a:t> </a:t>
            </a:r>
            <a:r>
              <a:rPr lang="en-US" sz="3200" b="1" dirty="0" err="1"/>
              <a:t>substansial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ekonomi</a:t>
            </a:r>
            <a:r>
              <a:rPr lang="en-US" sz="3200" b="1" dirty="0"/>
              <a:t> </a:t>
            </a:r>
            <a:r>
              <a:rPr lang="en-US" sz="3200" b="1" dirty="0" err="1"/>
              <a:t>pasar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persaingan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r>
              <a:rPr lang="en-US" sz="3200" b="1" dirty="0"/>
              <a:t>, </a:t>
            </a:r>
            <a:r>
              <a:rPr lang="en-US" sz="3200" b="1" dirty="0" err="1"/>
              <a:t>promosi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periklanan</a:t>
            </a:r>
            <a:r>
              <a:rPr lang="en-US" sz="3200" b="1" dirty="0"/>
              <a:t>. </a:t>
            </a:r>
            <a:r>
              <a:rPr lang="en-US" sz="3200" b="1" dirty="0" err="1"/>
              <a:t>Bisnis</a:t>
            </a:r>
            <a:r>
              <a:rPr lang="en-US" sz="3200" b="1" dirty="0"/>
              <a:t> </a:t>
            </a:r>
            <a:r>
              <a:rPr lang="en-US" sz="3200" b="1" dirty="0" err="1"/>
              <a:t>iklan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mimbar</a:t>
            </a:r>
            <a:r>
              <a:rPr lang="en-US" sz="3200" b="1" dirty="0"/>
              <a:t> </a:t>
            </a:r>
            <a:r>
              <a:rPr lang="en-US" sz="3200" b="1" dirty="0" err="1"/>
              <a:t>promosi</a:t>
            </a:r>
            <a:r>
              <a:rPr lang="en-US" sz="3200" b="1" dirty="0"/>
              <a:t> </a:t>
            </a:r>
            <a:r>
              <a:rPr lang="en-US" sz="3200" b="1" dirty="0" err="1"/>
              <a:t>lewat</a:t>
            </a:r>
            <a:r>
              <a:rPr lang="en-US" sz="3200" b="1" dirty="0"/>
              <a:t> </a:t>
            </a:r>
            <a:r>
              <a:rPr lang="en-US" sz="3200" b="1" dirty="0" err="1"/>
              <a:t>iklan</a:t>
            </a:r>
            <a:r>
              <a:rPr lang="en-US" sz="3200" b="1" dirty="0"/>
              <a:t>, </a:t>
            </a:r>
            <a:r>
              <a:rPr lang="en-US" sz="3200" b="1" dirty="0" err="1"/>
              <a:t>berkembang</a:t>
            </a:r>
            <a:r>
              <a:rPr lang="en-US" sz="3200" b="1" dirty="0"/>
              <a:t>, di </a:t>
            </a:r>
            <a:r>
              <a:rPr lang="en-US" sz="3200" b="1" dirty="0" err="1"/>
              <a:t>antaranya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kabar</a:t>
            </a:r>
            <a:r>
              <a:rPr lang="en-US" sz="3200" b="1" dirty="0"/>
              <a:t>.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kabar</a:t>
            </a:r>
            <a:r>
              <a:rPr lang="en-US" sz="3200" b="1" dirty="0"/>
              <a:t> </a:t>
            </a:r>
            <a:r>
              <a:rPr lang="en-US" sz="3200" b="1" dirty="0" err="1"/>
              <a:t>bermunculan</a:t>
            </a:r>
            <a:r>
              <a:rPr lang="en-US" sz="3200" b="1" dirty="0"/>
              <a:t> </a:t>
            </a:r>
            <a:r>
              <a:rPr lang="en-US" sz="3200" b="1" dirty="0" err="1"/>
              <a:t>akibat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kondusifnya</a:t>
            </a:r>
            <a:r>
              <a:rPr lang="en-US" sz="3200" b="1" dirty="0"/>
              <a:t> </a:t>
            </a:r>
            <a:r>
              <a:rPr lang="en-US" sz="3200" b="1" dirty="0" err="1"/>
              <a:t>situasi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berbisnis</a:t>
            </a:r>
            <a:r>
              <a:rPr lang="en-US" sz="3200" b="1" dirty="0"/>
              <a:t>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kabar</a:t>
            </a:r>
            <a:r>
              <a:rPr lang="en-US" sz="3200" b="1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 err="1"/>
              <a:t>Surat</a:t>
            </a:r>
            <a:r>
              <a:rPr lang="en-US" sz="3200" b="1" dirty="0"/>
              <a:t> </a:t>
            </a:r>
            <a:r>
              <a:rPr lang="en-US" sz="3200" b="1" dirty="0" err="1"/>
              <a:t>kabar</a:t>
            </a:r>
            <a:r>
              <a:rPr lang="en-US" sz="3200" b="1" dirty="0"/>
              <a:t> </a:t>
            </a:r>
            <a:r>
              <a:rPr lang="en-US" sz="3200" b="1" dirty="0" err="1"/>
              <a:t>berkembang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sarana</a:t>
            </a:r>
            <a:r>
              <a:rPr lang="en-US" sz="3200" b="1" dirty="0"/>
              <a:t> </a:t>
            </a:r>
            <a:r>
              <a:rPr lang="en-US" sz="3200" b="1" dirty="0" err="1"/>
              <a:t>ekonomi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tumbuh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subur</a:t>
            </a:r>
            <a:r>
              <a:rPr lang="en-US" sz="3200" b="1" dirty="0"/>
              <a:t>. </a:t>
            </a:r>
            <a:r>
              <a:rPr lang="en-US" sz="3200" b="1" dirty="0" err="1"/>
              <a:t>Tetapi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wahana</a:t>
            </a:r>
            <a:r>
              <a:rPr lang="en-US" sz="3200" b="1" dirty="0"/>
              <a:t> </a:t>
            </a:r>
            <a:r>
              <a:rPr lang="en-US" sz="3200" b="1" dirty="0" err="1"/>
              <a:t>ekspresi</a:t>
            </a:r>
            <a:r>
              <a:rPr lang="en-US" sz="3200" b="1" dirty="0"/>
              <a:t>, </a:t>
            </a:r>
            <a:r>
              <a:rPr lang="en-US" sz="3200" b="1" dirty="0" err="1"/>
              <a:t>peyalur</a:t>
            </a:r>
            <a:r>
              <a:rPr lang="en-US" sz="3200" b="1" dirty="0"/>
              <a:t> </a:t>
            </a:r>
            <a:r>
              <a:rPr lang="en-US" sz="3200" b="1" dirty="0" err="1"/>
              <a:t>pendapat</a:t>
            </a:r>
            <a:r>
              <a:rPr lang="en-US" sz="3200" b="1" dirty="0"/>
              <a:t> </a:t>
            </a:r>
            <a:r>
              <a:rPr lang="en-US" sz="3200" b="1" dirty="0" err="1"/>
              <a:t>umum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pengemban</a:t>
            </a:r>
            <a:r>
              <a:rPr lang="en-US" sz="3200" b="1" dirty="0"/>
              <a:t>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kontrol</a:t>
            </a:r>
            <a:r>
              <a:rPr lang="en-US" sz="3200" b="1" dirty="0"/>
              <a:t> </a:t>
            </a:r>
            <a:r>
              <a:rPr lang="en-US" sz="3200" b="1" dirty="0" err="1"/>
              <a:t>sosial</a:t>
            </a:r>
            <a:r>
              <a:rPr lang="en-US" sz="3200" b="1" dirty="0"/>
              <a:t>, </a:t>
            </a:r>
            <a:r>
              <a:rPr lang="en-US" sz="3200" b="1" dirty="0" err="1"/>
              <a:t>pers</a:t>
            </a:r>
            <a:r>
              <a:rPr lang="en-US" sz="3200" b="1" dirty="0"/>
              <a:t> </a:t>
            </a:r>
            <a:r>
              <a:rPr lang="en-US" sz="3200" b="1" dirty="0" err="1"/>
              <a:t>dihadapkan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berbagai</a:t>
            </a:r>
            <a:r>
              <a:rPr lang="en-US" sz="3200" b="1" dirty="0"/>
              <a:t> </a:t>
            </a:r>
            <a:r>
              <a:rPr lang="en-US" sz="3200" b="1" dirty="0" err="1"/>
              <a:t>pembatasan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tekanan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pihak</a:t>
            </a:r>
            <a:r>
              <a:rPr lang="en-US" sz="3200" b="1" dirty="0"/>
              <a:t> </a:t>
            </a:r>
            <a:r>
              <a:rPr lang="en-US" sz="3200" b="1" dirty="0" err="1"/>
              <a:t>penguasa</a:t>
            </a:r>
            <a:r>
              <a:rPr lang="en-US" sz="3200" b="1" dirty="0"/>
              <a:t> (</a:t>
            </a:r>
            <a:r>
              <a:rPr lang="en-US" sz="3200" b="1" dirty="0" err="1"/>
              <a:t>pemerintah</a:t>
            </a:r>
            <a:r>
              <a:rPr lang="en-US" sz="3200" b="1" dirty="0"/>
              <a:t>). </a:t>
            </a:r>
            <a:r>
              <a:rPr lang="en-US" sz="3200" b="1" dirty="0" err="1"/>
              <a:t>Sejarah</a:t>
            </a:r>
            <a:r>
              <a:rPr lang="en-US" sz="3200" b="1" dirty="0"/>
              <a:t> </a:t>
            </a:r>
            <a:r>
              <a:rPr lang="en-US" sz="3200" b="1" dirty="0" err="1"/>
              <a:t>menunjukkan</a:t>
            </a:r>
            <a:r>
              <a:rPr lang="en-US" sz="3200" b="1" dirty="0"/>
              <a:t> </a:t>
            </a:r>
            <a:r>
              <a:rPr lang="en-US" sz="3200" b="1" dirty="0" err="1"/>
              <a:t>bahwa</a:t>
            </a:r>
            <a:r>
              <a:rPr lang="en-US" sz="3200" b="1" dirty="0"/>
              <a:t> </a:t>
            </a:r>
            <a:r>
              <a:rPr lang="en-US" sz="3200" b="1" dirty="0" err="1"/>
              <a:t>kekuasaan</a:t>
            </a:r>
            <a:r>
              <a:rPr lang="en-US" sz="3200" b="1" dirty="0"/>
              <a:t> </a:t>
            </a:r>
            <a:r>
              <a:rPr lang="en-US" sz="3200" b="1" dirty="0" err="1"/>
              <a:t>orde</a:t>
            </a:r>
            <a:r>
              <a:rPr lang="en-US" sz="3200" b="1" dirty="0"/>
              <a:t> </a:t>
            </a:r>
            <a:r>
              <a:rPr lang="en-US" sz="3200" b="1" dirty="0" err="1"/>
              <a:t>baru</a:t>
            </a:r>
            <a:r>
              <a:rPr lang="en-US" sz="3200" b="1" dirty="0"/>
              <a:t> </a:t>
            </a:r>
            <a:r>
              <a:rPr lang="en-US" sz="3200" b="1" dirty="0" err="1"/>
              <a:t>sangat</a:t>
            </a:r>
            <a:r>
              <a:rPr lang="en-US" sz="3200" b="1" dirty="0"/>
              <a:t> </a:t>
            </a:r>
            <a:r>
              <a:rPr lang="en-US" sz="3200" b="1" dirty="0" err="1"/>
              <a:t>represif</a:t>
            </a:r>
            <a:r>
              <a:rPr lang="en-US" sz="3200" b="1" dirty="0"/>
              <a:t> </a:t>
            </a:r>
            <a:r>
              <a:rPr lang="en-US" sz="3200" b="1" dirty="0" err="1"/>
              <a:t>ketika</a:t>
            </a:r>
            <a:r>
              <a:rPr lang="en-US" sz="3200" b="1" dirty="0"/>
              <a:t> </a:t>
            </a:r>
            <a:r>
              <a:rPr lang="en-US" sz="3200" b="1" dirty="0" err="1"/>
              <a:t>pers</a:t>
            </a:r>
            <a:r>
              <a:rPr lang="en-US" sz="3200" b="1" dirty="0"/>
              <a:t> </a:t>
            </a:r>
            <a:r>
              <a:rPr lang="en-US" sz="3200" b="1" dirty="0" err="1"/>
              <a:t>menyentuh</a:t>
            </a:r>
            <a:r>
              <a:rPr lang="en-US" sz="3200" b="1" dirty="0"/>
              <a:t> </a:t>
            </a:r>
            <a:r>
              <a:rPr lang="en-US" sz="3200" b="1" dirty="0" err="1"/>
              <a:t>bidang</a:t>
            </a:r>
            <a:r>
              <a:rPr lang="en-US" sz="3200" b="1" dirty="0"/>
              <a:t> </a:t>
            </a:r>
            <a:r>
              <a:rPr lang="en-US" sz="3200" b="1" dirty="0" err="1"/>
              <a:t>politik</a:t>
            </a:r>
            <a:r>
              <a:rPr lang="en-US" sz="3200" b="1" dirty="0"/>
              <a:t> (</a:t>
            </a:r>
            <a:r>
              <a:rPr lang="en-US" sz="3200" b="1" dirty="0" err="1"/>
              <a:t>kekuasaan</a:t>
            </a:r>
            <a:r>
              <a:rPr lang="en-US" sz="3200" b="1" dirty="0"/>
              <a:t>) </a:t>
            </a:r>
            <a:r>
              <a:rPr lang="en-US" sz="3200" b="1" dirty="0" err="1"/>
              <a:t>pemerintah</a:t>
            </a:r>
            <a:r>
              <a:rPr lang="en-US" sz="3200" b="1" dirty="0"/>
              <a:t>. </a:t>
            </a:r>
            <a:r>
              <a:rPr lang="en-US" sz="3200" b="1" dirty="0" err="1"/>
              <a:t>Ditandai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dibreidelnya</a:t>
            </a:r>
            <a:r>
              <a:rPr lang="en-US" sz="3200" b="1" dirty="0"/>
              <a:t> </a:t>
            </a:r>
            <a:r>
              <a:rPr lang="en-US" sz="3200" b="1" dirty="0" err="1"/>
              <a:t>mingguan</a:t>
            </a:r>
            <a:r>
              <a:rPr lang="en-US" sz="3200" b="1" dirty="0"/>
              <a:t> </a:t>
            </a:r>
            <a:r>
              <a:rPr lang="en-US" sz="3200" b="1" dirty="0" err="1"/>
              <a:t>Mahasiswa</a:t>
            </a:r>
            <a:r>
              <a:rPr lang="en-US" sz="3200" b="1" dirty="0"/>
              <a:t> Indonesia di Bandung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diikuti</a:t>
            </a:r>
            <a:r>
              <a:rPr lang="en-US" sz="3200" b="1" dirty="0"/>
              <a:t> </a:t>
            </a:r>
            <a:r>
              <a:rPr lang="en-US" sz="3200" b="1" dirty="0" err="1"/>
              <a:t>sebelas</a:t>
            </a:r>
            <a:r>
              <a:rPr lang="en-US" sz="3200" b="1" dirty="0"/>
              <a:t> </a:t>
            </a:r>
            <a:r>
              <a:rPr lang="en-US" sz="3200" b="1" dirty="0" err="1"/>
              <a:t>penerbitan</a:t>
            </a:r>
            <a:r>
              <a:rPr lang="en-US" sz="3200" b="1" dirty="0"/>
              <a:t> </a:t>
            </a:r>
            <a:r>
              <a:rPr lang="en-US" sz="3200" b="1" dirty="0" err="1"/>
              <a:t>pers</a:t>
            </a:r>
            <a:r>
              <a:rPr lang="en-US" sz="3200" b="1" dirty="0"/>
              <a:t> </a:t>
            </a:r>
            <a:r>
              <a:rPr lang="en-US" sz="3200" b="1" dirty="0" err="1"/>
              <a:t>umum</a:t>
            </a:r>
            <a:r>
              <a:rPr lang="en-US" sz="3200" b="1" dirty="0"/>
              <a:t> (</a:t>
            </a:r>
            <a:r>
              <a:rPr lang="en-US" sz="3200" b="1" dirty="0" err="1"/>
              <a:t>peristiwa</a:t>
            </a:r>
            <a:r>
              <a:rPr lang="en-US" sz="3200" b="1" dirty="0"/>
              <a:t> </a:t>
            </a:r>
            <a:r>
              <a:rPr lang="en-US" sz="3200" b="1" dirty="0" err="1"/>
              <a:t>Malari</a:t>
            </a:r>
            <a:r>
              <a:rPr lang="en-US" sz="3200" b="1" dirty="0"/>
              <a:t>).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</TotalTime>
  <Words>880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Rockwell Extra Bold</vt:lpstr>
      <vt:lpstr>Open Sans</vt:lpstr>
      <vt:lpstr>Adobe Garamond Pro Bold</vt:lpstr>
      <vt:lpstr>Perpetua Titling MT</vt:lpstr>
      <vt:lpstr>Century Gothic</vt:lpstr>
      <vt:lpstr>Wingdings 2</vt:lpstr>
      <vt:lpstr>Wingdings</vt:lpstr>
      <vt:lpstr>Comic Sans MS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Terimakasih. Stay safe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Blue Rugged Scrapbook Father's Day Trivia Quiz Presentation</dc:title>
  <cp:lastModifiedBy>Asus</cp:lastModifiedBy>
  <cp:revision>29</cp:revision>
  <dcterms:created xsi:type="dcterms:W3CDTF">2006-08-16T00:00:00Z</dcterms:created>
  <dcterms:modified xsi:type="dcterms:W3CDTF">2022-03-05T07:35:44Z</dcterms:modified>
  <dc:identifier>DAEmtWvmSZE</dc:identifier>
</cp:coreProperties>
</file>