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B750CEE-6BC4-4F82-8DB4-B37067D23998}" type="datetimeFigureOut">
              <a:rPr lang="en-US" smtClean="0"/>
              <a:t>3/5/2022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A43A7FE-28E3-47B8-A6F0-598DA5CEE4C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750CEE-6BC4-4F82-8DB4-B37067D2399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3A7FE-28E3-47B8-A6F0-598DA5CEE4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750CEE-6BC4-4F82-8DB4-B37067D2399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3A7FE-28E3-47B8-A6F0-598DA5CEE4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750CEE-6BC4-4F82-8DB4-B37067D2399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3A7FE-28E3-47B8-A6F0-598DA5CEE4C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750CEE-6BC4-4F82-8DB4-B37067D23998}" type="datetimeFigureOut">
              <a:rPr lang="en-US" smtClean="0"/>
              <a:t>3/5/2022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A43A7FE-28E3-47B8-A6F0-598DA5CEE4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750CEE-6BC4-4F82-8DB4-B37067D23998}"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3A7FE-28E3-47B8-A6F0-598DA5CEE4C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B750CEE-6BC4-4F82-8DB4-B37067D23998}"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3A7FE-28E3-47B8-A6F0-598DA5CEE4C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750CEE-6BC4-4F82-8DB4-B37067D23998}"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3A7FE-28E3-47B8-A6F0-598DA5CEE4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50CEE-6BC4-4F82-8DB4-B37067D23998}"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3A7FE-28E3-47B8-A6F0-598DA5CEE4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750CEE-6BC4-4F82-8DB4-B37067D23998}"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3A7FE-28E3-47B8-A6F0-598DA5CEE4C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750CEE-6BC4-4F82-8DB4-B37067D23998}" type="datetimeFigureOut">
              <a:rPr lang="en-US" smtClean="0"/>
              <a:t>3/5/2022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A43A7FE-28E3-47B8-A6F0-598DA5CEE4C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B750CEE-6BC4-4F82-8DB4-B37067D23998}" type="datetimeFigureOut">
              <a:rPr lang="en-US" smtClean="0"/>
              <a:t>3/5/2022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43A7FE-28E3-47B8-A6F0-598DA5CEE4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mp.suara.com/tag/pupuk-subsid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empo.co/tag/rusia-serang-ukrai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smtClean="0"/>
              <a:t>Kelompok </a:t>
            </a:r>
          </a:p>
          <a:p>
            <a:r>
              <a:rPr lang="id-ID" smtClean="0"/>
              <a:t>Sandrina Via Laviola 2014211035</a:t>
            </a:r>
          </a:p>
          <a:p>
            <a:r>
              <a:rPr lang="id-ID" smtClean="0"/>
              <a:t>Ryan Rahmad Adha 2054211011</a:t>
            </a:r>
            <a:endParaRPr lang="en-US"/>
          </a:p>
        </p:txBody>
      </p:sp>
      <p:sp>
        <p:nvSpPr>
          <p:cNvPr id="2" name="Title 1"/>
          <p:cNvSpPr>
            <a:spLocks noGrp="1"/>
          </p:cNvSpPr>
          <p:nvPr>
            <p:ph type="ctrTitle"/>
          </p:nvPr>
        </p:nvSpPr>
        <p:spPr/>
        <p:txBody>
          <a:bodyPr/>
          <a:lstStyle/>
          <a:p>
            <a:r>
              <a:rPr lang="id-ID" smtClean="0"/>
              <a:t>Artikel berita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057400"/>
            <a:ext cx="8382000" cy="4495800"/>
          </a:xfrm>
        </p:spPr>
        <p:txBody>
          <a:bodyPr>
            <a:normAutofit fontScale="85000" lnSpcReduction="10000"/>
          </a:bodyPr>
          <a:lstStyle/>
          <a:p>
            <a:r>
              <a:rPr lang="en-US" smtClean="0"/>
              <a:t> </a:t>
            </a:r>
            <a:r>
              <a:rPr lang="en-US" b="1" smtClean="0">
                <a:hlinkClick r:id="rId2"/>
              </a:rPr>
              <a:t>pupuk subsidi</a:t>
            </a:r>
            <a:r>
              <a:rPr lang="en-US" smtClean="0"/>
              <a:t> merupakan salah program prioritas pemerintah. Agar program ini bisa bergulir, pemerintah provinsi sebaiknya terjun langsung dalam membantu petani dan hal ini dilakukan Pemerintah Provinsi (Pemprov) Lampung, yang menanggulangi keterbatasan alokasi pupuk subsidi dengan pupuk non subsidi.</a:t>
            </a:r>
            <a:r>
              <a:rPr lang="en-US" smtClean="0"/>
              <a:t> </a:t>
            </a:r>
            <a:endParaRPr lang="id-ID" smtClean="0"/>
          </a:p>
          <a:p>
            <a:r>
              <a:rPr lang="en-US" smtClean="0"/>
              <a:t>Kepala </a:t>
            </a:r>
            <a:r>
              <a:rPr lang="en-US" smtClean="0"/>
              <a:t>Dinas Pertanian Tanaman Pangan dan Holtikultura Provinsi Lampung, Kusnardi menjelaskan, sedari awal, pihaknya telah mengedukasi petani mengenai alokasi pupu subsidi. Edukasi tersebut berkaitan dengan alokasi pupuk subsidi dan keterbatasan APBN dalam memenuhi kebutuhan subsidi pupuk untuk </a:t>
            </a:r>
            <a:r>
              <a:rPr lang="en-US" smtClean="0"/>
              <a:t>petani</a:t>
            </a:r>
            <a:r>
              <a:rPr lang="en-US" smtClean="0"/>
              <a:t>.</a:t>
            </a:r>
            <a:r>
              <a:rPr lang="id-ID" smtClean="0"/>
              <a:t> </a:t>
            </a:r>
          </a:p>
          <a:p>
            <a:r>
              <a:rPr lang="en-US" smtClean="0"/>
              <a:t>Namun</a:t>
            </a:r>
            <a:r>
              <a:rPr lang="id-ID" smtClean="0"/>
              <a:t>, </a:t>
            </a:r>
            <a:r>
              <a:rPr lang="en-US" smtClean="0"/>
              <a:t>Pemprov </a:t>
            </a:r>
            <a:r>
              <a:rPr lang="en-US" smtClean="0"/>
              <a:t>Lampung tak lepas tangan begitu saja. Ada solusi lain yang diberikan untuk menanggulangi keterbatasan pupuk subsidi </a:t>
            </a:r>
            <a:r>
              <a:rPr lang="en-US" smtClean="0"/>
              <a:t>untuk </a:t>
            </a:r>
            <a:r>
              <a:rPr lang="en-US" smtClean="0"/>
              <a:t>petani</a:t>
            </a:r>
            <a:r>
              <a:rPr lang="id-ID" smtClean="0"/>
              <a:t> yaitu </a:t>
            </a:r>
            <a:r>
              <a:rPr lang="en-US" smtClean="0"/>
              <a:t>menanggulangi </a:t>
            </a:r>
            <a:r>
              <a:rPr lang="en-US" smtClean="0"/>
              <a:t>keterbatasan pupuk subsidi dengan pupuk non subsidi. Salah satu upaya yang dilakukannya adalah bekerjasama Kementerian BUMN.</a:t>
            </a:r>
            <a:endParaRPr lang="en-US"/>
          </a:p>
        </p:txBody>
      </p:sp>
      <p:pic>
        <p:nvPicPr>
          <p:cNvPr id="5" name="Picture 4" descr="Screenshot (950).png"/>
          <p:cNvPicPr>
            <a:picLocks noChangeAspect="1"/>
          </p:cNvPicPr>
          <p:nvPr/>
        </p:nvPicPr>
        <p:blipFill>
          <a:blip r:embed="rId3"/>
          <a:srcRect t="9126" r="34153" b="69580"/>
          <a:stretch>
            <a:fillRect/>
          </a:stretch>
        </p:blipFill>
        <p:spPr>
          <a:xfrm>
            <a:off x="457200" y="304800"/>
            <a:ext cx="7962900" cy="1447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2286000"/>
            <a:ext cx="8305800" cy="4572000"/>
          </a:xfrm>
        </p:spPr>
        <p:txBody>
          <a:bodyPr>
            <a:normAutofit lnSpcReduction="10000"/>
          </a:bodyPr>
          <a:lstStyle/>
          <a:p>
            <a:r>
              <a:rPr lang="en-US" smtClean="0"/>
              <a:t>Beberapa jam setelah Rusia menyerang </a:t>
            </a:r>
            <a:r>
              <a:rPr lang="en-US" smtClean="0">
                <a:hlinkClick r:id="rId2"/>
              </a:rPr>
              <a:t>Ukraina </a:t>
            </a:r>
            <a:r>
              <a:rPr lang="en-US" smtClean="0"/>
              <a:t>pada Kamis 24 Februari 2022, sejumlah warga Ukraina pun memutuskan melarikan diri ke </a:t>
            </a:r>
            <a:r>
              <a:rPr lang="en-US" smtClean="0"/>
              <a:t>Polandia</a:t>
            </a:r>
            <a:r>
              <a:rPr lang="en-US" smtClean="0"/>
              <a:t>.</a:t>
            </a:r>
            <a:endParaRPr lang="id-ID" smtClean="0"/>
          </a:p>
          <a:p>
            <a:r>
              <a:rPr lang="en-US" smtClean="0"/>
              <a:t>Alexander Bazhanov meninggalkan rumahnya di Ukraina timur bersama istri dan anaknya yang masih kecil, dengan membawa apa yang bisa mereka bawa. Mereka kemudian berjalan kaki di bagian akhir perjalanan mereka ke </a:t>
            </a:r>
            <a:r>
              <a:rPr lang="en-US" smtClean="0"/>
              <a:t>Polandia</a:t>
            </a:r>
            <a:r>
              <a:rPr lang="en-US" smtClean="0"/>
              <a:t>.</a:t>
            </a:r>
            <a:endParaRPr lang="id-ID" smtClean="0"/>
          </a:p>
          <a:p>
            <a:r>
              <a:rPr lang="id-ID" smtClean="0"/>
              <a:t>Disini tidak dijelaskan secara spesifik bahwa akibat dan alasan keadaan seluruh warga semakin berbahaya atau tidak malah hanya menjelaskan mengenai alexander bezhanov yang kabur ke polandia</a:t>
            </a:r>
            <a:endParaRPr lang="en-US"/>
          </a:p>
        </p:txBody>
      </p:sp>
      <p:pic>
        <p:nvPicPr>
          <p:cNvPr id="4" name="Picture 3" descr="Screenshot (951).png"/>
          <p:cNvPicPr>
            <a:picLocks noChangeAspect="1"/>
          </p:cNvPicPr>
          <p:nvPr/>
        </p:nvPicPr>
        <p:blipFill>
          <a:blip r:embed="rId3"/>
          <a:srcRect l="9380" t="10647" r="34206" b="55890"/>
          <a:stretch>
            <a:fillRect/>
          </a:stretch>
        </p:blipFill>
        <p:spPr>
          <a:xfrm>
            <a:off x="838200" y="228600"/>
            <a:ext cx="6629400" cy="22108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0"/>
            <a:ext cx="7772400" cy="4572000"/>
          </a:xfrm>
        </p:spPr>
        <p:txBody>
          <a:bodyPr>
            <a:normAutofit fontScale="85000" lnSpcReduction="20000"/>
          </a:bodyPr>
          <a:lstStyle/>
          <a:p>
            <a:r>
              <a:rPr lang="en-US" smtClean="0"/>
              <a:t>Mengapa petani kecil </a:t>
            </a:r>
            <a:r>
              <a:rPr lang="en-US" smtClean="0"/>
              <a:t>sulit </a:t>
            </a:r>
            <a:r>
              <a:rPr lang="en-US" smtClean="0"/>
              <a:t>sejahtera</a:t>
            </a:r>
            <a:endParaRPr lang="id-ID" smtClean="0"/>
          </a:p>
          <a:p>
            <a:pPr marL="514350" indent="-514350">
              <a:buAutoNum type="arabicPeriod"/>
            </a:pPr>
            <a:r>
              <a:rPr lang="en-US" smtClean="0"/>
              <a:t>petani </a:t>
            </a:r>
            <a:r>
              <a:rPr lang="en-US" smtClean="0"/>
              <a:t>sangat bergantung pada </a:t>
            </a:r>
            <a:r>
              <a:rPr lang="en-US" smtClean="0"/>
              <a:t>input </a:t>
            </a:r>
            <a:r>
              <a:rPr lang="en-US" smtClean="0"/>
              <a:t>produksi</a:t>
            </a:r>
            <a:endParaRPr lang="id-ID" smtClean="0"/>
          </a:p>
          <a:p>
            <a:pPr marL="514350" indent="-514350">
              <a:buAutoNum type="arabicPeriod"/>
            </a:pPr>
            <a:r>
              <a:rPr lang="en-US" smtClean="0"/>
              <a:t>praktik </a:t>
            </a:r>
            <a:r>
              <a:rPr lang="en-US" smtClean="0"/>
              <a:t>pertanian </a:t>
            </a:r>
            <a:r>
              <a:rPr lang="en-US" smtClean="0"/>
              <a:t>menghasilkan </a:t>
            </a:r>
            <a:r>
              <a:rPr lang="en-US" smtClean="0"/>
              <a:t>produk pertanian yang mengandung residu bahan kimia </a:t>
            </a:r>
            <a:r>
              <a:rPr lang="en-US" smtClean="0"/>
              <a:t>yang </a:t>
            </a:r>
            <a:r>
              <a:rPr lang="en-US" smtClean="0"/>
              <a:t>berbahaya</a:t>
            </a:r>
            <a:endParaRPr lang="id-ID" smtClean="0"/>
          </a:p>
          <a:p>
            <a:pPr marL="514350" indent="-514350">
              <a:buAutoNum type="arabicPeriod"/>
            </a:pPr>
            <a:r>
              <a:rPr lang="en-US" smtClean="0"/>
              <a:t>para petani tidak memiliki modal </a:t>
            </a:r>
            <a:r>
              <a:rPr lang="en-US" smtClean="0"/>
              <a:t>yang </a:t>
            </a:r>
            <a:r>
              <a:rPr lang="en-US" smtClean="0"/>
              <a:t>cukup</a:t>
            </a:r>
            <a:endParaRPr lang="id-ID" smtClean="0"/>
          </a:p>
          <a:p>
            <a:pPr marL="514350" indent="-514350">
              <a:buNone/>
            </a:pPr>
            <a:r>
              <a:rPr lang="id-ID" smtClean="0"/>
              <a:t>Jadi, membuat masyarakat desa Gobleg melakukan perubahan dengan metodologi</a:t>
            </a:r>
          </a:p>
          <a:p>
            <a:pPr marL="514350" indent="-514350">
              <a:buAutoNum type="arabicPeriod"/>
            </a:pPr>
            <a:r>
              <a:rPr lang="id-ID" smtClean="0"/>
              <a:t>Petani menemukan hero yang dapat mengubah mindset tentang pertanian</a:t>
            </a:r>
          </a:p>
          <a:p>
            <a:pPr marL="514350" indent="-514350">
              <a:buAutoNum type="arabicPeriod"/>
            </a:pPr>
            <a:r>
              <a:rPr lang="id-ID" smtClean="0"/>
              <a:t>Petani berhasil memutuskan ketergantungan input eksternal melalui perkembangan teknologi pupuk dan obat organik</a:t>
            </a:r>
          </a:p>
          <a:p>
            <a:pPr marL="514350" indent="-514350">
              <a:buAutoNum type="arabicPeriod"/>
            </a:pPr>
            <a:r>
              <a:rPr lang="id-ID" smtClean="0"/>
              <a:t>Petani memangkas pasar lewat pengembangan kelembagaan koperasi</a:t>
            </a:r>
          </a:p>
          <a:p>
            <a:pPr marL="514350" indent="-514350">
              <a:buAutoNum type="arabicPeriod"/>
            </a:pPr>
            <a:r>
              <a:rPr lang="id-ID" smtClean="0"/>
              <a:t>Petani berhasil menghasilkan produk  pertanianorganik</a:t>
            </a:r>
          </a:p>
          <a:p>
            <a:pPr marL="514350" indent="-514350">
              <a:buAutoNum type="arabicPeriod"/>
            </a:pPr>
            <a:endParaRPr lang="id-ID" smtClean="0"/>
          </a:p>
        </p:txBody>
      </p:sp>
      <p:pic>
        <p:nvPicPr>
          <p:cNvPr id="4" name="Picture 3" descr="Screenshot (952).png"/>
          <p:cNvPicPr>
            <a:picLocks noChangeAspect="1"/>
          </p:cNvPicPr>
          <p:nvPr/>
        </p:nvPicPr>
        <p:blipFill>
          <a:blip r:embed="rId2"/>
          <a:srcRect l="10440" t="9522" r="36487" b="57980"/>
          <a:stretch>
            <a:fillRect/>
          </a:stretch>
        </p:blipFill>
        <p:spPr>
          <a:xfrm>
            <a:off x="914400" y="381000"/>
            <a:ext cx="6400800" cy="1600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TotalTime>
  <Words>90</Words>
  <Application>Microsoft Office PowerPoint</Application>
  <PresentationFormat>On-screen Show (4:3)</PresentationFormat>
  <Paragraphs>19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Equity</vt:lpstr>
      <vt:lpstr>Artikel berita</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Artikel berita</dc:title>
  <dc:creator>acer</dc:creator>
  <cp:lastModifiedBy>acer</cp:lastModifiedBy>
  <cp:revision>1</cp:revision>
  <dcterms:created xsi:type="dcterms:W3CDTF">2022-03-05T03:18:23Z</dcterms:created>
  <dcterms:modified xsi:type="dcterms:W3CDTF">2022-03-05T03:37:33Z</dcterms:modified>
</cp:coreProperties>
</file>