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9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3" r:id="rId7"/>
    <p:sldId id="325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C90B076-9C68-41C3-9EE5-13471E8CC47B}">
  <a:tblStyle styleId="{BC90B076-9C68-41C3-9EE5-13471E8CC4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358A001-C87B-4AA8-ADAC-8B046F09F92A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B5C35A5-E459-41E9-B90F-8E7206C6B60C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1836D43-0746-4157-97EF-6DA82FB329E5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09487CA-6E11-4986-817B-456C9C6934B4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7EDA1F8-F3F7-46B6-9DD7-DD8BF856AADE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6" autoAdjust="0"/>
  </p:normalViewPr>
  <p:slideViewPr>
    <p:cSldViewPr>
      <p:cViewPr varScale="1">
        <p:scale>
          <a:sx n="87" d="100"/>
          <a:sy n="87" d="100"/>
        </p:scale>
        <p:origin x="-64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0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4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23167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gc6a01074ef_0_179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4" name="Google Shape;1324;gc6a01074ef_0_179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Google Shape;1352;gc33250489b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3" name="Google Shape;1353;gc33250489b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" name="Google Shape;1359;gc33250489b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0" name="Google Shape;1360;gc33250489b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" name="Google Shape;1366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7" name="Google Shape;1367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gc6a01074ef_0_21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0" name="Google Shape;1380;gc6a01074ef_0_21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5" name="Google Shape;2555;gc6a01074ef_0_21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6" name="Google Shape;2556;gc6a01074ef_0_21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 rot="-1762095" flipH="1">
            <a:off x="-645480" y="2383695"/>
            <a:ext cx="2540453" cy="378144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139625" y="1901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713225" y="1122325"/>
            <a:ext cx="7717500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Hammersmith One"/>
              <a:buAutoNum type="arabicPeriod"/>
              <a:defRPr sz="1600">
                <a:solidFill>
                  <a:srgbClr val="806860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ammersmith One"/>
              <a:buAutoNum type="alphaLcPeriod"/>
              <a:defRPr sz="16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rabicPeriod"/>
              <a:defRPr sz="12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alphaLcPeriod"/>
              <a:defRPr sz="12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FEDD4F"/>
              </a:buClr>
              <a:buSzPts val="1400"/>
              <a:buFont typeface="Hammersmith One"/>
              <a:buAutoNum type="romanLcPeriod"/>
              <a:defRPr sz="1200"/>
            </a:lvl9pPr>
          </a:lstStyle>
          <a:p>
            <a:endParaRPr/>
          </a:p>
        </p:txBody>
      </p:sp>
      <p:grpSp>
        <p:nvGrpSpPr>
          <p:cNvPr id="111" name="Google Shape;111;p7"/>
          <p:cNvGrpSpPr/>
          <p:nvPr/>
        </p:nvGrpSpPr>
        <p:grpSpPr>
          <a:xfrm>
            <a:off x="8039875" y="1772525"/>
            <a:ext cx="2052600" cy="2052600"/>
            <a:chOff x="-1185375" y="1414000"/>
            <a:chExt cx="2052600" cy="2052600"/>
          </a:xfrm>
        </p:grpSpPr>
        <p:sp>
          <p:nvSpPr>
            <p:cNvPr id="112" name="Google Shape;112;p7"/>
            <p:cNvSpPr/>
            <p:nvPr/>
          </p:nvSpPr>
          <p:spPr>
            <a:xfrm>
              <a:off x="-1185375" y="1414000"/>
              <a:ext cx="2052600" cy="20526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-1140322" y="1463656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-730833" y="1637371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-620381" y="1470575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-212008" y="1463656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197481" y="1576386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348160" y="1599422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-1074782" y="2080254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-924060" y="1822561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-1010358" y="1944488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-821687" y="1731707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-413315" y="1731707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-3825" y="1731707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404547" y="1766218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-1136884" y="2350540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7"/>
            <p:cNvSpPr/>
            <p:nvPr/>
          </p:nvSpPr>
          <p:spPr>
            <a:xfrm>
              <a:off x="-1028753" y="2094050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7"/>
            <p:cNvSpPr/>
            <p:nvPr/>
          </p:nvSpPr>
          <p:spPr>
            <a:xfrm>
              <a:off x="-620381" y="2094050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-212008" y="2094050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197481" y="2092890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605853" y="2092890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-1131125" y="2435678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-821687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7"/>
            <p:cNvSpPr/>
            <p:nvPr/>
          </p:nvSpPr>
          <p:spPr>
            <a:xfrm>
              <a:off x="-413315" y="243567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7"/>
            <p:cNvSpPr/>
            <p:nvPr/>
          </p:nvSpPr>
          <p:spPr>
            <a:xfrm>
              <a:off x="-3825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7"/>
            <p:cNvSpPr/>
            <p:nvPr/>
          </p:nvSpPr>
          <p:spPr>
            <a:xfrm>
              <a:off x="404547" y="243567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7"/>
            <p:cNvSpPr/>
            <p:nvPr/>
          </p:nvSpPr>
          <p:spPr>
            <a:xfrm>
              <a:off x="-1028753" y="2801503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7"/>
            <p:cNvSpPr/>
            <p:nvPr/>
          </p:nvSpPr>
          <p:spPr>
            <a:xfrm>
              <a:off x="-620381" y="28015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-212008" y="28015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197481" y="28015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605853" y="2886598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-636497" y="3228269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-671008" y="3143131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-413315" y="3143131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-3825" y="3143131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404547" y="3228269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rgbClr val="8068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" name="Google Shape;147;p7"/>
          <p:cNvSpPr/>
          <p:nvPr/>
        </p:nvSpPr>
        <p:spPr>
          <a:xfrm flipH="1">
            <a:off x="-817503" y="2575150"/>
            <a:ext cx="2540578" cy="3781493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/>
          <p:nvPr/>
        </p:nvSpPr>
        <p:spPr>
          <a:xfrm>
            <a:off x="763275" y="799200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"/>
          <p:cNvSpPr/>
          <p:nvPr/>
        </p:nvSpPr>
        <p:spPr>
          <a:xfrm>
            <a:off x="6926300" y="-86950"/>
            <a:ext cx="4030804" cy="5999550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9"/>
          <p:cNvSpPr/>
          <p:nvPr/>
        </p:nvSpPr>
        <p:spPr>
          <a:xfrm>
            <a:off x="112700" y="3113038"/>
            <a:ext cx="1938817" cy="3305577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569450" y="1152050"/>
            <a:ext cx="6005100" cy="151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04250" y="2756350"/>
            <a:ext cx="53355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CUSTOM_24_1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4" name="Google Shape;404;p19"/>
          <p:cNvSpPr txBox="1">
            <a:spLocks noGrp="1"/>
          </p:cNvSpPr>
          <p:nvPr>
            <p:ph type="subTitle" idx="1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AutoNum type="alphaLcPeriod"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05" name="Google Shape;405;p19"/>
          <p:cNvSpPr/>
          <p:nvPr/>
        </p:nvSpPr>
        <p:spPr>
          <a:xfrm>
            <a:off x="-598400" y="3985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9"/>
          <p:cNvSpPr/>
          <p:nvPr/>
        </p:nvSpPr>
        <p:spPr>
          <a:xfrm rot="7619243">
            <a:off x="7150868" y="2766901"/>
            <a:ext cx="3210914" cy="3197601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7" name="Google Shape;407;p19"/>
          <p:cNvGrpSpPr/>
          <p:nvPr/>
        </p:nvGrpSpPr>
        <p:grpSpPr>
          <a:xfrm>
            <a:off x="7295305" y="-672969"/>
            <a:ext cx="2270935" cy="2260334"/>
            <a:chOff x="6762468" y="1386456"/>
            <a:chExt cx="2270935" cy="2260334"/>
          </a:xfrm>
        </p:grpSpPr>
        <p:sp>
          <p:nvSpPr>
            <p:cNvPr id="408" name="Google Shape;408;p19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9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9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9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9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9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9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9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9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9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9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9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9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9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9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9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9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9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9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9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9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9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CUSTOM_32_2"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39"/>
          <p:cNvSpPr/>
          <p:nvPr/>
        </p:nvSpPr>
        <p:spPr>
          <a:xfrm rot="672094">
            <a:off x="-3534661" y="414138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39"/>
          <p:cNvSpPr/>
          <p:nvPr/>
        </p:nvSpPr>
        <p:spPr>
          <a:xfrm>
            <a:off x="8264550" y="465501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76" name="Google Shape;976;p39"/>
          <p:cNvSpPr txBox="1">
            <a:spLocks noGrp="1"/>
          </p:cNvSpPr>
          <p:nvPr>
            <p:ph type="subTitle" idx="1"/>
          </p:nvPr>
        </p:nvSpPr>
        <p:spPr>
          <a:xfrm>
            <a:off x="713250" y="112610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Ubuntu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1"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47"/>
          <p:cNvSpPr/>
          <p:nvPr/>
        </p:nvSpPr>
        <p:spPr>
          <a:xfrm rot="5716307" flipH="1">
            <a:off x="3128709" y="-17350"/>
            <a:ext cx="3009510" cy="5911593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47"/>
          <p:cNvSpPr/>
          <p:nvPr/>
        </p:nvSpPr>
        <p:spPr>
          <a:xfrm rot="-1408952">
            <a:off x="7059833" y="-1532053"/>
            <a:ext cx="3561578" cy="4437854"/>
          </a:xfrm>
          <a:custGeom>
            <a:avLst/>
            <a:gdLst/>
            <a:ahLst/>
            <a:cxnLst/>
            <a:rect l="l" t="t" r="r" b="b"/>
            <a:pathLst>
              <a:path w="15146" h="21250" extrusionOk="0">
                <a:moveTo>
                  <a:pt x="2903" y="12143"/>
                </a:moveTo>
                <a:cubicBezTo>
                  <a:pt x="1936" y="10308"/>
                  <a:pt x="234" y="9174"/>
                  <a:pt x="201" y="6972"/>
                </a:cubicBezTo>
                <a:cubicBezTo>
                  <a:pt x="1" y="1"/>
                  <a:pt x="7773" y="1769"/>
                  <a:pt x="11209" y="4637"/>
                </a:cubicBezTo>
                <a:cubicBezTo>
                  <a:pt x="13877" y="6839"/>
                  <a:pt x="15145" y="10208"/>
                  <a:pt x="14178" y="13544"/>
                </a:cubicBezTo>
                <a:cubicBezTo>
                  <a:pt x="13310" y="16379"/>
                  <a:pt x="10141" y="21249"/>
                  <a:pt x="6472" y="20349"/>
                </a:cubicBezTo>
                <a:cubicBezTo>
                  <a:pt x="3203" y="19581"/>
                  <a:pt x="4070" y="14811"/>
                  <a:pt x="3070" y="12476"/>
                </a:cubicBezTo>
                <a:cubicBezTo>
                  <a:pt x="3036" y="12343"/>
                  <a:pt x="2970" y="12243"/>
                  <a:pt x="2903" y="12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47"/>
          <p:cNvSpPr/>
          <p:nvPr/>
        </p:nvSpPr>
        <p:spPr>
          <a:xfrm rot="10800000">
            <a:off x="797253" y="2885987"/>
            <a:ext cx="1774800" cy="17748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9" name="Google Shape;1149;p47"/>
          <p:cNvGrpSpPr/>
          <p:nvPr/>
        </p:nvGrpSpPr>
        <p:grpSpPr>
          <a:xfrm rot="10800000">
            <a:off x="162225" y="2264370"/>
            <a:ext cx="1696762" cy="1688828"/>
            <a:chOff x="2414491" y="671177"/>
            <a:chExt cx="1830972" cy="1822411"/>
          </a:xfrm>
        </p:grpSpPr>
        <p:sp>
          <p:nvSpPr>
            <p:cNvPr id="1150" name="Google Shape;1150;p47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7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7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7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7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7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7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7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7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7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7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7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7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7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7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7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7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7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7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7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7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7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7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7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7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7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7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7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7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7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7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7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7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7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4" name="Google Shape;1184;p47"/>
          <p:cNvSpPr/>
          <p:nvPr/>
        </p:nvSpPr>
        <p:spPr>
          <a:xfrm rot="8100000">
            <a:off x="371399" y="-1150417"/>
            <a:ext cx="1938844" cy="3305623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5" name="Google Shape;1185;p47"/>
          <p:cNvSpPr txBox="1">
            <a:spLocks noGrp="1"/>
          </p:cNvSpPr>
          <p:nvPr>
            <p:ph type="title"/>
          </p:nvPr>
        </p:nvSpPr>
        <p:spPr>
          <a:xfrm>
            <a:off x="2572050" y="539888"/>
            <a:ext cx="3999900" cy="106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77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86" name="Google Shape;1186;p47"/>
          <p:cNvSpPr txBox="1">
            <a:spLocks noGrp="1"/>
          </p:cNvSpPr>
          <p:nvPr>
            <p:ph type="subTitle" idx="1"/>
          </p:nvPr>
        </p:nvSpPr>
        <p:spPr>
          <a:xfrm>
            <a:off x="2572050" y="1652263"/>
            <a:ext cx="3999900" cy="8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naheim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1187" name="Google Shape;1187;p47"/>
          <p:cNvSpPr txBox="1"/>
          <p:nvPr/>
        </p:nvSpPr>
        <p:spPr>
          <a:xfrm>
            <a:off x="2720550" y="3431613"/>
            <a:ext cx="37029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CREDITS: This presentation template was created by </a:t>
            </a:r>
            <a:r>
              <a:rPr lang="en" sz="1200" b="1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including icons by </a:t>
            </a:r>
            <a:r>
              <a:rPr lang="en" sz="1200" b="1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, infographics &amp; images by </a:t>
            </a:r>
            <a:r>
              <a:rPr lang="en" sz="1200" b="1">
                <a:solidFill>
                  <a:schemeClr val="accent2"/>
                </a:solidFill>
                <a:uFill>
                  <a:noFill/>
                </a:uFill>
                <a:latin typeface="Manjari"/>
                <a:ea typeface="Manjari"/>
                <a:cs typeface="Manjari"/>
                <a:sym typeface="Manjari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 </a:t>
            </a:r>
            <a:endParaRPr sz="120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  <p:sldLayoutId id="2147483658" r:id="rId5"/>
    <p:sldLayoutId id="2147483665" r:id="rId6"/>
    <p:sldLayoutId id="2147483685" r:id="rId7"/>
    <p:sldLayoutId id="214748369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54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>
                <a:solidFill>
                  <a:schemeClr val="accent2"/>
                </a:solidFill>
              </a:rPr>
              <a:t>SUMMARY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KARBOHIDRAT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MONOSAKARIDA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321" name="Google Shape;1321;p54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NAMA: MOHAMMAD FAJAR HARYZHA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NPM:2154231006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/>
              <a:t>CLASS: TIP 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Google Shape;1326;p55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  <a:buClrTx/>
              <a:buSzTx/>
              <a:buNone/>
            </a:pP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unit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karbohidrat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terkecil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mono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artinya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satu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sakarida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artinya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bulan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1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bulan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ya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hanya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satu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unit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gula-gula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ini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Hai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jika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kita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lihat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struktur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molekul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kimianya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tersusun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atas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satu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gugus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aldehid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atau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satu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bungkus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keton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yang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pada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rantainya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terikat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dua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atau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lebih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full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hidroksil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kita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lihat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ya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glukosa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fruktosa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ingin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ada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glukosa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ada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gugus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aldehid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sedangkan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pada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fruktosa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ada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gugus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keton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kedua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molekul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ini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memiliki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6 atom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karbon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trik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K5 top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hidroksil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tidak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susah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kan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mengartikan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dari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komponen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800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penyusunnya</a:t>
            </a:r>
            <a:r>
              <a:rPr lang="en-US" sz="1800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7" name="Google Shape;1327;p55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MONOSAKARIDA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Google Shape;1356;p57"/>
          <p:cNvSpPr txBox="1">
            <a:spLocks noGrp="1"/>
          </p:cNvSpPr>
          <p:nvPr>
            <p:ph type="subTitle" idx="1"/>
          </p:nvPr>
        </p:nvSpPr>
        <p:spPr>
          <a:xfrm>
            <a:off x="179512" y="195486"/>
            <a:ext cx="7560840" cy="9470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fontAlgn="base"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memiliki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sedikitnya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satu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atom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karbon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asimetrik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terbentuk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dari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hasil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sintesis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senyawa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sederhana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melalui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proses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glukoneogenesis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Pembentukan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juga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dapat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dilakukan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melalui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fotosintesis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pada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tumbuhan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bakteri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tertentu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Dalam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lipid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kompleks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merupakan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komponen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pembentuk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asam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nukleat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senyawa-senyawa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penting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Beberapa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mempunyai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rasa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manis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Sifat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umum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dari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adalah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larut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air,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tidak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berwarna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berbentuk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padat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kristal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Contoh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dari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adalah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glukosa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dekstrosa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fruktosa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levulosa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galaktosa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xilosa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ribosa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Bahan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makanan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alami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yang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sebagian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besar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mengandung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khususnya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fruktosa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glukosa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ialah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madu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merupakan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senyawa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pembentuk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disakarida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seperti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sukrosa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polisakarida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seperti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selulosa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amilum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).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91830"/>
            <a:ext cx="2169455" cy="1507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Google Shape;1362;p58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/>
              <a:t>Penggolongan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Monosakarida</a:t>
            </a:r>
            <a:endParaRPr dirty="0"/>
          </a:p>
        </p:txBody>
      </p:sp>
      <p:sp>
        <p:nvSpPr>
          <p:cNvPr id="1363" name="Google Shape;1363;p58"/>
          <p:cNvSpPr txBox="1">
            <a:spLocks noGrp="1"/>
          </p:cNvSpPr>
          <p:nvPr>
            <p:ph type="body" idx="1"/>
          </p:nvPr>
        </p:nvSpPr>
        <p:spPr>
          <a:xfrm>
            <a:off x="683568" y="1131590"/>
            <a:ext cx="7717500" cy="35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 err="1">
                <a:solidFill>
                  <a:schemeClr val="accent2"/>
                </a:solidFill>
              </a:rPr>
              <a:t>Monosakarida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digolongkan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berdasarkan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jumlah</a:t>
            </a:r>
            <a:r>
              <a:rPr lang="en-US" dirty="0">
                <a:solidFill>
                  <a:schemeClr val="accent2"/>
                </a:solidFill>
              </a:rPr>
              <a:t> atom </a:t>
            </a:r>
            <a:r>
              <a:rPr lang="en-US" dirty="0" err="1">
                <a:solidFill>
                  <a:schemeClr val="accent2"/>
                </a:solidFill>
              </a:rPr>
              <a:t>karbon</a:t>
            </a:r>
            <a:r>
              <a:rPr lang="en-US" dirty="0">
                <a:solidFill>
                  <a:schemeClr val="accent2"/>
                </a:solidFill>
              </a:rPr>
              <a:t> yang </a:t>
            </a:r>
            <a:r>
              <a:rPr lang="en-US" dirty="0" err="1">
                <a:solidFill>
                  <a:schemeClr val="accent2"/>
                </a:solidFill>
              </a:rPr>
              <a:t>dikandungnya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triosa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tetrosa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pentosa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heksosa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dan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heptosa</a:t>
            </a:r>
            <a:r>
              <a:rPr lang="en-US" dirty="0">
                <a:solidFill>
                  <a:schemeClr val="accent2"/>
                </a:solidFill>
              </a:rPr>
              <a:t>) </a:t>
            </a:r>
            <a:r>
              <a:rPr lang="en-US" dirty="0" err="1">
                <a:solidFill>
                  <a:schemeClr val="accent2"/>
                </a:solidFill>
              </a:rPr>
              <a:t>dan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gugus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aktifnya</a:t>
            </a:r>
            <a:r>
              <a:rPr lang="en-US" dirty="0">
                <a:solidFill>
                  <a:schemeClr val="accent2"/>
                </a:solidFill>
              </a:rPr>
              <a:t>, yang </a:t>
            </a:r>
            <a:r>
              <a:rPr lang="en-US" dirty="0" err="1">
                <a:solidFill>
                  <a:schemeClr val="accent2"/>
                </a:solidFill>
              </a:rPr>
              <a:t>bisa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berupa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aldehida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atau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keton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r>
              <a:rPr lang="en-US" dirty="0" err="1">
                <a:solidFill>
                  <a:schemeClr val="accent2"/>
                </a:solidFill>
              </a:rPr>
              <a:t>Ini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kemudian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bergabung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menjadi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misalnya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aldoheksosa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ketotriosa</a:t>
            </a:r>
            <a:r>
              <a:rPr lang="en-US" dirty="0">
                <a:solidFill>
                  <a:schemeClr val="accent2"/>
                </a:solidFill>
              </a:rPr>
              <a:t>.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 err="1">
                <a:solidFill>
                  <a:schemeClr val="accent2"/>
                </a:solidFill>
              </a:rPr>
              <a:t>Selanjutnya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tiap</a:t>
            </a:r>
            <a:r>
              <a:rPr lang="en-US" dirty="0">
                <a:solidFill>
                  <a:schemeClr val="accent2"/>
                </a:solidFill>
              </a:rPr>
              <a:t> atom </a:t>
            </a:r>
            <a:r>
              <a:rPr lang="en-US" dirty="0" err="1">
                <a:solidFill>
                  <a:schemeClr val="accent2"/>
                </a:solidFill>
              </a:rPr>
              <a:t>karbon</a:t>
            </a:r>
            <a:r>
              <a:rPr lang="en-US" dirty="0">
                <a:solidFill>
                  <a:schemeClr val="accent2"/>
                </a:solidFill>
              </a:rPr>
              <a:t> yang </a:t>
            </a:r>
            <a:r>
              <a:rPr lang="en-US" dirty="0" err="1">
                <a:solidFill>
                  <a:schemeClr val="accent2"/>
                </a:solidFill>
              </a:rPr>
              <a:t>mengikat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gugus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hidroksil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kecuali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pada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kedua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ujungnya</a:t>
            </a:r>
            <a:r>
              <a:rPr lang="en-US" dirty="0">
                <a:solidFill>
                  <a:schemeClr val="accent2"/>
                </a:solidFill>
              </a:rPr>
              <a:t>) </a:t>
            </a:r>
            <a:r>
              <a:rPr lang="en-US" dirty="0" err="1">
                <a:solidFill>
                  <a:schemeClr val="accent2"/>
                </a:solidFill>
              </a:rPr>
              <a:t>bersifat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optik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aktif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sehingga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menghasilkan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beberapa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karbohidrat</a:t>
            </a:r>
            <a:r>
              <a:rPr lang="en-US" dirty="0">
                <a:solidFill>
                  <a:schemeClr val="accent2"/>
                </a:solidFill>
              </a:rPr>
              <a:t> yang </a:t>
            </a:r>
            <a:r>
              <a:rPr lang="en-US" dirty="0" err="1">
                <a:solidFill>
                  <a:schemeClr val="accent2"/>
                </a:solidFill>
              </a:rPr>
              <a:t>berlainan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meskipun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struktur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dasarnya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sama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r>
              <a:rPr lang="en-US" dirty="0" err="1">
                <a:solidFill>
                  <a:schemeClr val="accent2"/>
                </a:solidFill>
              </a:rPr>
              <a:t>Sebagai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contoh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galaktosa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adalah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aldoheksosa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namun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memiliki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sifat</a:t>
            </a:r>
            <a:r>
              <a:rPr lang="en-US" dirty="0">
                <a:solidFill>
                  <a:schemeClr val="accent2"/>
                </a:solidFill>
              </a:rPr>
              <a:t> yang </a:t>
            </a:r>
            <a:r>
              <a:rPr lang="en-US" dirty="0" err="1">
                <a:solidFill>
                  <a:schemeClr val="accent2"/>
                </a:solidFill>
              </a:rPr>
              <a:t>berbeda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dari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glukosa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karena</a:t>
            </a:r>
            <a:r>
              <a:rPr lang="en-US" dirty="0">
                <a:solidFill>
                  <a:schemeClr val="accent2"/>
                </a:solidFill>
              </a:rPr>
              <a:t> atom-</a:t>
            </a:r>
            <a:r>
              <a:rPr lang="en-US" dirty="0" err="1">
                <a:solidFill>
                  <a:schemeClr val="accent2"/>
                </a:solidFill>
              </a:rPr>
              <a:t>atomnya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disusun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berlainan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chemeClr val="accent2"/>
              </a:solidFill>
            </a:endParaRPr>
          </a:p>
        </p:txBody>
      </p:sp>
      <p:sp>
        <p:nvSpPr>
          <p:cNvPr id="1364" name="Google Shape;1364;p58"/>
          <p:cNvSpPr/>
          <p:nvPr/>
        </p:nvSpPr>
        <p:spPr>
          <a:xfrm>
            <a:off x="812919" y="2519656"/>
            <a:ext cx="6919" cy="10401"/>
          </a:xfrm>
          <a:custGeom>
            <a:avLst/>
            <a:gdLst/>
            <a:ahLst/>
            <a:cxnLst/>
            <a:rect l="l" t="t" r="r" b="b"/>
            <a:pathLst>
              <a:path w="161" h="242" extrusionOk="0">
                <a:moveTo>
                  <a:pt x="81" y="1"/>
                </a:moveTo>
                <a:lnTo>
                  <a:pt x="0" y="161"/>
                </a:lnTo>
                <a:lnTo>
                  <a:pt x="134" y="241"/>
                </a:lnTo>
                <a:cubicBezTo>
                  <a:pt x="134" y="161"/>
                  <a:pt x="134" y="108"/>
                  <a:pt x="161" y="27"/>
                </a:cubicBezTo>
                <a:lnTo>
                  <a:pt x="81" y="1"/>
                </a:lnTo>
                <a:close/>
              </a:path>
            </a:pathLst>
          </a:custGeom>
          <a:solidFill>
            <a:srgbClr val="8068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Google Shape;1370;p59"/>
          <p:cNvSpPr txBox="1">
            <a:spLocks noGrp="1"/>
          </p:cNvSpPr>
          <p:nvPr>
            <p:ph type="subTitle" idx="1"/>
          </p:nvPr>
        </p:nvSpPr>
        <p:spPr>
          <a:xfrm>
            <a:off x="683568" y="195486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Tx/>
              <a:buSzTx/>
              <a:buNone/>
            </a:pP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Dengan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beberapa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pengecualian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contohnya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deoksribosa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mempunyai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rumus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kimia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umum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Cx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(H2O)y, di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mana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x minimal 3.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dapat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dikelompokkan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berdasarkan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jumlah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atom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karbon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atau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jumlah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x) yang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terkandung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diosa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(2)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triosa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(3)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tetrosa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(4),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pentosa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(5),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heksosa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(6),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heptosa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(7),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seterusnya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</a:t>
            </a:r>
          </a:p>
          <a:p>
            <a:pPr marL="0" lvl="0" indent="0">
              <a:buClrTx/>
              <a:buSzTx/>
              <a:buNone/>
            </a:pPr>
            <a:endParaRPr lang="en-US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0" lvl="0" indent="0">
              <a:buClrTx/>
              <a:buSzTx/>
              <a:buNone/>
            </a:pP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Jenis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yang paling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penting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glukosa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merupakan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heksosa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Contoh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dari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heptosa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adalah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manoheptulosa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ketosa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sedoheptulosa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Monosakarida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dengan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atom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karbon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8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atau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lebih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jarang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ditemukan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karena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agak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tidak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seimbang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</a:t>
            </a:r>
          </a:p>
          <a:p>
            <a:pPr marL="0" lvl="0" indent="0">
              <a:buClrTx/>
              <a:buSzTx/>
              <a:buNone/>
            </a:pP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Contoh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lainnya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</a:t>
            </a:r>
          </a:p>
          <a:p>
            <a:pPr marL="0" lvl="0" indent="0">
              <a:buClrTx/>
              <a:buSzTx/>
              <a:buNone/>
            </a:pPr>
            <a:endParaRPr lang="en-US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285750" lvl="0" indent="-285750">
              <a:buClrTx/>
              <a:buSzTx/>
              <a:buFont typeface="Arial" panose="020B0604020202020204" pitchFamily="34" charset="0"/>
              <a:buChar char="•"/>
            </a:pP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triosa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gliseraldehida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dihidroksiaseton</a:t>
            </a:r>
            <a:endParaRPr lang="en-US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285750" lvl="0" indent="-285750">
              <a:buClrTx/>
              <a:buSzTx/>
              <a:buFont typeface="Arial" panose="020B0604020202020204" pitchFamily="34" charset="0"/>
              <a:buChar char="•"/>
            </a:pP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tetrosa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eritrosa</a:t>
            </a:r>
            <a:endParaRPr lang="en-US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285750" lvl="0" indent="-285750">
              <a:buClrTx/>
              <a:buSzTx/>
              <a:buFont typeface="Arial" panose="020B0604020202020204" pitchFamily="34" charset="0"/>
              <a:buChar char="•"/>
            </a:pP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pentosa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liksosa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ribosa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deoksiribosa</a:t>
            </a:r>
            <a:endParaRPr lang="en-US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285750" lvl="0" indent="-285750">
              <a:buClrTx/>
              <a:buSzTx/>
              <a:buFont typeface="Arial" panose="020B0604020202020204" pitchFamily="34" charset="0"/>
              <a:buChar char="•"/>
            </a:pP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heksosa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idosa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glukosa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fruktosa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,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dan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galaktosa</a:t>
            </a:r>
            <a:endParaRPr lang="en-US" kern="1200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Google Shape;1382;p61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sv-SE" dirty="0" smtClean="0"/>
              <a:t> 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Perinsip Siklisasi Fruktosa Dengan Fruktosa</a:t>
            </a:r>
            <a:endParaRPr dirty="0"/>
          </a:p>
        </p:txBody>
      </p:sp>
      <p:sp>
        <p:nvSpPr>
          <p:cNvPr id="1383" name="Google Shape;1383;p61"/>
          <p:cNvSpPr txBox="1">
            <a:spLocks noGrp="1"/>
          </p:cNvSpPr>
          <p:nvPr>
            <p:ph type="subTitle" idx="1"/>
          </p:nvPr>
        </p:nvSpPr>
        <p:spPr>
          <a:xfrm>
            <a:off x="971600" y="113159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F1 </a:t>
            </a:r>
            <a:r>
              <a:rPr lang="en-US" dirty="0" err="1"/>
              <a:t>dan</a:t>
            </a:r>
            <a:r>
              <a:rPr lang="en-US" dirty="0"/>
              <a:t> F2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R3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Ketandan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hemiketal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Hah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soha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hemiketal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fruktosa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keton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tikus</a:t>
            </a:r>
            <a:r>
              <a:rPr lang="en-US" dirty="0"/>
              <a:t> </a:t>
            </a:r>
            <a:r>
              <a:rPr lang="en-US" dirty="0" err="1"/>
              <a:t>beatbox</a:t>
            </a:r>
            <a:r>
              <a:rPr lang="en-US" dirty="0"/>
              <a:t> </a:t>
            </a:r>
            <a:r>
              <a:rPr lang="en-US" dirty="0" err="1"/>
              <a:t>r&amp;c</a:t>
            </a:r>
            <a:r>
              <a:rPr lang="en-US" dirty="0"/>
              <a:t> </a:t>
            </a:r>
            <a:r>
              <a:rPr lang="en-US" dirty="0" err="1"/>
              <a:t>identikkan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atom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siklik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atom c yang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Kenny </a:t>
            </a:r>
            <a:r>
              <a:rPr lang="en-US" dirty="0" err="1"/>
              <a:t>tetal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oha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memarkan</a:t>
            </a:r>
            <a:r>
              <a:rPr lang="en-US" dirty="0"/>
              <a:t> Alfa d-</a:t>
            </a:r>
            <a:r>
              <a:rPr lang="en-US" dirty="0" err="1"/>
              <a:t>fruktosa</a:t>
            </a:r>
            <a:r>
              <a:rPr lang="en-US" dirty="0"/>
              <a:t> D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siklik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mengelompokkan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cincin</a:t>
            </a:r>
            <a:r>
              <a:rPr lang="en-US" dirty="0"/>
              <a:t> Iran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Oh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9" name="Google Shape;2559;p123"/>
          <p:cNvSpPr txBox="1">
            <a:spLocks noGrp="1"/>
          </p:cNvSpPr>
          <p:nvPr>
            <p:ph type="subTitle" idx="1"/>
          </p:nvPr>
        </p:nvSpPr>
        <p:spPr>
          <a:xfrm>
            <a:off x="2572050" y="1652263"/>
            <a:ext cx="3999900" cy="8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 smtClean="0">
                <a:latin typeface="Tw Cen MT Condensed Extra Bold" pitchFamily="34" charset="0"/>
              </a:rPr>
              <a:t>TERIMA KASIH</a:t>
            </a:r>
            <a:endParaRPr sz="5400" dirty="0">
              <a:latin typeface="Tw Cen MT Condensed Extra Bold" pitchFamily="34" charset="0"/>
            </a:endParaRPr>
          </a:p>
        </p:txBody>
      </p:sp>
      <p:sp>
        <p:nvSpPr>
          <p:cNvPr id="2560" name="Google Shape;2560;p123"/>
          <p:cNvSpPr/>
          <p:nvPr/>
        </p:nvSpPr>
        <p:spPr>
          <a:xfrm>
            <a:off x="3847726" y="2829790"/>
            <a:ext cx="407383" cy="407383"/>
          </a:xfrm>
          <a:custGeom>
            <a:avLst/>
            <a:gdLst/>
            <a:ahLst/>
            <a:cxnLst/>
            <a:rect l="l" t="t" r="r" b="b"/>
            <a:pathLst>
              <a:path w="19982" h="19982" extrusionOk="0">
                <a:moveTo>
                  <a:pt x="14602" y="3500"/>
                </a:moveTo>
                <a:cubicBezTo>
                  <a:pt x="15137" y="3500"/>
                  <a:pt x="15682" y="3563"/>
                  <a:pt x="16247" y="3689"/>
                </a:cubicBezTo>
                <a:cubicBezTo>
                  <a:pt x="16179" y="4154"/>
                  <a:pt x="16095" y="4705"/>
                  <a:pt x="16033" y="5120"/>
                </a:cubicBezTo>
                <a:cubicBezTo>
                  <a:pt x="15810" y="5075"/>
                  <a:pt x="15484" y="5035"/>
                  <a:pt x="15150" y="5035"/>
                </a:cubicBezTo>
                <a:cubicBezTo>
                  <a:pt x="14968" y="5035"/>
                  <a:pt x="14783" y="5047"/>
                  <a:pt x="14611" y="5076"/>
                </a:cubicBezTo>
                <a:cubicBezTo>
                  <a:pt x="13536" y="5258"/>
                  <a:pt x="12918" y="5925"/>
                  <a:pt x="12918" y="6907"/>
                </a:cubicBezTo>
                <a:lnTo>
                  <a:pt x="12918" y="8819"/>
                </a:lnTo>
                <a:cubicBezTo>
                  <a:pt x="12918" y="9143"/>
                  <a:pt x="13180" y="9405"/>
                  <a:pt x="13504" y="9405"/>
                </a:cubicBezTo>
                <a:lnTo>
                  <a:pt x="15681" y="9405"/>
                </a:lnTo>
                <a:lnTo>
                  <a:pt x="15388" y="10576"/>
                </a:lnTo>
                <a:lnTo>
                  <a:pt x="13504" y="10576"/>
                </a:lnTo>
                <a:cubicBezTo>
                  <a:pt x="13180" y="10576"/>
                  <a:pt x="12918" y="10838"/>
                  <a:pt x="12918" y="11161"/>
                </a:cubicBezTo>
                <a:lnTo>
                  <a:pt x="12918" y="18811"/>
                </a:lnTo>
                <a:lnTo>
                  <a:pt x="11162" y="18811"/>
                </a:lnTo>
                <a:lnTo>
                  <a:pt x="11162" y="11161"/>
                </a:lnTo>
                <a:cubicBezTo>
                  <a:pt x="11162" y="10838"/>
                  <a:pt x="10900" y="10576"/>
                  <a:pt x="10576" y="10576"/>
                </a:cubicBezTo>
                <a:lnTo>
                  <a:pt x="9407" y="10576"/>
                </a:lnTo>
                <a:lnTo>
                  <a:pt x="9407" y="9405"/>
                </a:lnTo>
                <a:lnTo>
                  <a:pt x="10576" y="9405"/>
                </a:lnTo>
                <a:cubicBezTo>
                  <a:pt x="10900" y="9405"/>
                  <a:pt x="11162" y="9143"/>
                  <a:pt x="11162" y="8821"/>
                </a:cubicBezTo>
                <a:cubicBezTo>
                  <a:pt x="11162" y="7215"/>
                  <a:pt x="11162" y="6481"/>
                  <a:pt x="11162" y="6143"/>
                </a:cubicBezTo>
                <a:cubicBezTo>
                  <a:pt x="11162" y="5520"/>
                  <a:pt x="11163" y="4843"/>
                  <a:pt x="11770" y="4324"/>
                </a:cubicBezTo>
                <a:cubicBezTo>
                  <a:pt x="12234" y="3928"/>
                  <a:pt x="12823" y="3687"/>
                  <a:pt x="13628" y="3571"/>
                </a:cubicBezTo>
                <a:cubicBezTo>
                  <a:pt x="13950" y="3524"/>
                  <a:pt x="14274" y="3500"/>
                  <a:pt x="14602" y="3500"/>
                </a:cubicBezTo>
                <a:close/>
                <a:moveTo>
                  <a:pt x="17017" y="1170"/>
                </a:moveTo>
                <a:cubicBezTo>
                  <a:pt x="17990" y="1170"/>
                  <a:pt x="18811" y="1975"/>
                  <a:pt x="18811" y="2927"/>
                </a:cubicBezTo>
                <a:lnTo>
                  <a:pt x="18811" y="17056"/>
                </a:lnTo>
                <a:cubicBezTo>
                  <a:pt x="18811" y="18023"/>
                  <a:pt x="18024" y="18811"/>
                  <a:pt x="17056" y="18811"/>
                </a:cubicBezTo>
                <a:lnTo>
                  <a:pt x="14089" y="18811"/>
                </a:lnTo>
                <a:lnTo>
                  <a:pt x="14089" y="11747"/>
                </a:lnTo>
                <a:lnTo>
                  <a:pt x="15846" y="11747"/>
                </a:lnTo>
                <a:cubicBezTo>
                  <a:pt x="16115" y="11747"/>
                  <a:pt x="16348" y="11565"/>
                  <a:pt x="16414" y="11305"/>
                </a:cubicBezTo>
                <a:lnTo>
                  <a:pt x="16999" y="8963"/>
                </a:lnTo>
                <a:cubicBezTo>
                  <a:pt x="17042" y="8787"/>
                  <a:pt x="17003" y="8602"/>
                  <a:pt x="16893" y="8460"/>
                </a:cubicBezTo>
                <a:cubicBezTo>
                  <a:pt x="16782" y="8317"/>
                  <a:pt x="16612" y="8235"/>
                  <a:pt x="16431" y="8235"/>
                </a:cubicBezTo>
                <a:lnTo>
                  <a:pt x="14089" y="8235"/>
                </a:lnTo>
                <a:lnTo>
                  <a:pt x="14089" y="6909"/>
                </a:lnTo>
                <a:cubicBezTo>
                  <a:pt x="14089" y="6638"/>
                  <a:pt x="14144" y="6343"/>
                  <a:pt x="14808" y="6229"/>
                </a:cubicBezTo>
                <a:cubicBezTo>
                  <a:pt x="14936" y="6208"/>
                  <a:pt x="15061" y="6199"/>
                  <a:pt x="15182" y="6199"/>
                </a:cubicBezTo>
                <a:cubicBezTo>
                  <a:pt x="15552" y="6199"/>
                  <a:pt x="15890" y="6283"/>
                  <a:pt x="16198" y="6360"/>
                </a:cubicBezTo>
                <a:cubicBezTo>
                  <a:pt x="16304" y="6387"/>
                  <a:pt x="16415" y="6421"/>
                  <a:pt x="16532" y="6421"/>
                </a:cubicBezTo>
                <a:cubicBezTo>
                  <a:pt x="16632" y="6421"/>
                  <a:pt x="16736" y="6396"/>
                  <a:pt x="16847" y="6321"/>
                </a:cubicBezTo>
                <a:cubicBezTo>
                  <a:pt x="16983" y="6229"/>
                  <a:pt x="17074" y="6084"/>
                  <a:pt x="17098" y="5923"/>
                </a:cubicBezTo>
                <a:cubicBezTo>
                  <a:pt x="17098" y="5923"/>
                  <a:pt x="17362" y="4156"/>
                  <a:pt x="17482" y="3339"/>
                </a:cubicBezTo>
                <a:cubicBezTo>
                  <a:pt x="17525" y="3049"/>
                  <a:pt x="17346" y="2769"/>
                  <a:pt x="17063" y="2690"/>
                </a:cubicBezTo>
                <a:cubicBezTo>
                  <a:pt x="16267" y="2463"/>
                  <a:pt x="15346" y="2343"/>
                  <a:pt x="14504" y="2343"/>
                </a:cubicBezTo>
                <a:cubicBezTo>
                  <a:pt x="14137" y="2343"/>
                  <a:pt x="13786" y="2365"/>
                  <a:pt x="13467" y="2412"/>
                </a:cubicBezTo>
                <a:cubicBezTo>
                  <a:pt x="12434" y="2562"/>
                  <a:pt x="11646" y="2888"/>
                  <a:pt x="11009" y="3434"/>
                </a:cubicBezTo>
                <a:cubicBezTo>
                  <a:pt x="10121" y="4193"/>
                  <a:pt x="10010" y="5168"/>
                  <a:pt x="9999" y="5833"/>
                </a:cubicBezTo>
                <a:cubicBezTo>
                  <a:pt x="9999" y="5847"/>
                  <a:pt x="9999" y="7029"/>
                  <a:pt x="9999" y="8235"/>
                </a:cubicBezTo>
                <a:lnTo>
                  <a:pt x="8821" y="8235"/>
                </a:lnTo>
                <a:cubicBezTo>
                  <a:pt x="8497" y="8235"/>
                  <a:pt x="8236" y="8497"/>
                  <a:pt x="8236" y="8819"/>
                </a:cubicBezTo>
                <a:lnTo>
                  <a:pt x="8236" y="11161"/>
                </a:lnTo>
                <a:cubicBezTo>
                  <a:pt x="8236" y="11485"/>
                  <a:pt x="8497" y="11747"/>
                  <a:pt x="8821" y="11747"/>
                </a:cubicBezTo>
                <a:lnTo>
                  <a:pt x="9991" y="11747"/>
                </a:lnTo>
                <a:lnTo>
                  <a:pt x="9991" y="18811"/>
                </a:lnTo>
                <a:lnTo>
                  <a:pt x="2927" y="18811"/>
                </a:lnTo>
                <a:cubicBezTo>
                  <a:pt x="1959" y="18811"/>
                  <a:pt x="1172" y="18023"/>
                  <a:pt x="1172" y="17054"/>
                </a:cubicBezTo>
                <a:lnTo>
                  <a:pt x="1172" y="2927"/>
                </a:lnTo>
                <a:cubicBezTo>
                  <a:pt x="1172" y="1959"/>
                  <a:pt x="1959" y="1170"/>
                  <a:pt x="2927" y="1170"/>
                </a:cubicBezTo>
                <a:close/>
                <a:moveTo>
                  <a:pt x="2927" y="1"/>
                </a:moveTo>
                <a:cubicBezTo>
                  <a:pt x="1314" y="1"/>
                  <a:pt x="1" y="1313"/>
                  <a:pt x="1" y="2927"/>
                </a:cubicBezTo>
                <a:lnTo>
                  <a:pt x="1" y="17056"/>
                </a:lnTo>
                <a:cubicBezTo>
                  <a:pt x="1" y="18669"/>
                  <a:pt x="1314" y="19982"/>
                  <a:pt x="2927" y="19982"/>
                </a:cubicBezTo>
                <a:lnTo>
                  <a:pt x="17054" y="19982"/>
                </a:lnTo>
                <a:cubicBezTo>
                  <a:pt x="18669" y="19982"/>
                  <a:pt x="19982" y="18669"/>
                  <a:pt x="19982" y="17056"/>
                </a:cubicBezTo>
                <a:lnTo>
                  <a:pt x="19982" y="2927"/>
                </a:lnTo>
                <a:cubicBezTo>
                  <a:pt x="19982" y="2145"/>
                  <a:pt x="19669" y="1409"/>
                  <a:pt x="19101" y="853"/>
                </a:cubicBezTo>
                <a:cubicBezTo>
                  <a:pt x="18538" y="303"/>
                  <a:pt x="17797" y="1"/>
                  <a:pt x="170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61" name="Google Shape;2561;p123"/>
          <p:cNvGrpSpPr/>
          <p:nvPr/>
        </p:nvGrpSpPr>
        <p:grpSpPr>
          <a:xfrm>
            <a:off x="4368267" y="2829728"/>
            <a:ext cx="407432" cy="407391"/>
            <a:chOff x="812101" y="2571761"/>
            <a:chExt cx="417066" cy="417024"/>
          </a:xfrm>
        </p:grpSpPr>
        <p:sp>
          <p:nvSpPr>
            <p:cNvPr id="2562" name="Google Shape;2562;p123"/>
            <p:cNvSpPr/>
            <p:nvPr/>
          </p:nvSpPr>
          <p:spPr>
            <a:xfrm>
              <a:off x="935084" y="2694744"/>
              <a:ext cx="171071" cy="171071"/>
            </a:xfrm>
            <a:custGeom>
              <a:avLst/>
              <a:gdLst/>
              <a:ahLst/>
              <a:cxnLst/>
              <a:rect l="l" t="t" r="r" b="b"/>
              <a:pathLst>
                <a:path w="8197" h="8197" extrusionOk="0">
                  <a:moveTo>
                    <a:pt x="4099" y="1171"/>
                  </a:moveTo>
                  <a:cubicBezTo>
                    <a:pt x="5712" y="1171"/>
                    <a:pt x="7027" y="2484"/>
                    <a:pt x="7027" y="4097"/>
                  </a:cubicBezTo>
                  <a:cubicBezTo>
                    <a:pt x="7027" y="5712"/>
                    <a:pt x="5712" y="7025"/>
                    <a:pt x="4099" y="7025"/>
                  </a:cubicBezTo>
                  <a:cubicBezTo>
                    <a:pt x="2486" y="7025"/>
                    <a:pt x="1171" y="5712"/>
                    <a:pt x="1171" y="4097"/>
                  </a:cubicBezTo>
                  <a:cubicBezTo>
                    <a:pt x="1171" y="2484"/>
                    <a:pt x="2486" y="1171"/>
                    <a:pt x="4099" y="1171"/>
                  </a:cubicBezTo>
                  <a:close/>
                  <a:moveTo>
                    <a:pt x="4099" y="0"/>
                  </a:moveTo>
                  <a:cubicBezTo>
                    <a:pt x="1840" y="0"/>
                    <a:pt x="0" y="1838"/>
                    <a:pt x="0" y="4097"/>
                  </a:cubicBezTo>
                  <a:cubicBezTo>
                    <a:pt x="0" y="6358"/>
                    <a:pt x="1840" y="8196"/>
                    <a:pt x="4099" y="8196"/>
                  </a:cubicBezTo>
                  <a:cubicBezTo>
                    <a:pt x="6358" y="8196"/>
                    <a:pt x="8196" y="6358"/>
                    <a:pt x="8196" y="4097"/>
                  </a:cubicBezTo>
                  <a:cubicBezTo>
                    <a:pt x="8196" y="1838"/>
                    <a:pt x="6358" y="0"/>
                    <a:pt x="40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123"/>
            <p:cNvSpPr/>
            <p:nvPr/>
          </p:nvSpPr>
          <p:spPr>
            <a:xfrm>
              <a:off x="860977" y="2620616"/>
              <a:ext cx="319311" cy="319290"/>
            </a:xfrm>
            <a:custGeom>
              <a:avLst/>
              <a:gdLst/>
              <a:ahLst/>
              <a:cxnLst/>
              <a:rect l="l" t="t" r="r" b="b"/>
              <a:pathLst>
                <a:path w="15300" h="15299" extrusionOk="0">
                  <a:moveTo>
                    <a:pt x="12333" y="1171"/>
                  </a:moveTo>
                  <a:cubicBezTo>
                    <a:pt x="13306" y="1171"/>
                    <a:pt x="14128" y="1994"/>
                    <a:pt x="14128" y="2967"/>
                  </a:cubicBezTo>
                  <a:lnTo>
                    <a:pt x="14128" y="12334"/>
                  </a:lnTo>
                  <a:cubicBezTo>
                    <a:pt x="14128" y="13307"/>
                    <a:pt x="13306" y="14129"/>
                    <a:pt x="12333" y="14129"/>
                  </a:cubicBezTo>
                  <a:lnTo>
                    <a:pt x="2968" y="14129"/>
                  </a:lnTo>
                  <a:cubicBezTo>
                    <a:pt x="1993" y="14129"/>
                    <a:pt x="1172" y="13307"/>
                    <a:pt x="1172" y="12334"/>
                  </a:cubicBezTo>
                  <a:lnTo>
                    <a:pt x="1172" y="2967"/>
                  </a:lnTo>
                  <a:cubicBezTo>
                    <a:pt x="1172" y="1994"/>
                    <a:pt x="1993" y="1171"/>
                    <a:pt x="2968" y="1171"/>
                  </a:cubicBezTo>
                  <a:close/>
                  <a:moveTo>
                    <a:pt x="2968" y="0"/>
                  </a:moveTo>
                  <a:cubicBezTo>
                    <a:pt x="1351" y="0"/>
                    <a:pt x="1" y="1346"/>
                    <a:pt x="1" y="2967"/>
                  </a:cubicBezTo>
                  <a:lnTo>
                    <a:pt x="1" y="12334"/>
                  </a:lnTo>
                  <a:cubicBezTo>
                    <a:pt x="1" y="13952"/>
                    <a:pt x="1349" y="15299"/>
                    <a:pt x="2968" y="15299"/>
                  </a:cubicBezTo>
                  <a:lnTo>
                    <a:pt x="12333" y="15299"/>
                  </a:lnTo>
                  <a:cubicBezTo>
                    <a:pt x="13953" y="15299"/>
                    <a:pt x="15299" y="13951"/>
                    <a:pt x="15299" y="12334"/>
                  </a:cubicBezTo>
                  <a:lnTo>
                    <a:pt x="15299" y="2967"/>
                  </a:lnTo>
                  <a:cubicBezTo>
                    <a:pt x="15299" y="1345"/>
                    <a:pt x="13948" y="0"/>
                    <a:pt x="123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123"/>
            <p:cNvSpPr/>
            <p:nvPr/>
          </p:nvSpPr>
          <p:spPr>
            <a:xfrm>
              <a:off x="812101" y="2571761"/>
              <a:ext cx="417066" cy="417024"/>
            </a:xfrm>
            <a:custGeom>
              <a:avLst/>
              <a:gdLst/>
              <a:ahLst/>
              <a:cxnLst/>
              <a:rect l="l" t="t" r="r" b="b"/>
              <a:pathLst>
                <a:path w="19984" h="19982" extrusionOk="0">
                  <a:moveTo>
                    <a:pt x="17056" y="1172"/>
                  </a:moveTo>
                  <a:cubicBezTo>
                    <a:pt x="18025" y="1172"/>
                    <a:pt x="18812" y="1959"/>
                    <a:pt x="18812" y="2927"/>
                  </a:cubicBezTo>
                  <a:lnTo>
                    <a:pt x="18812" y="17056"/>
                  </a:lnTo>
                  <a:cubicBezTo>
                    <a:pt x="18812" y="18023"/>
                    <a:pt x="18025" y="18811"/>
                    <a:pt x="17056" y="18811"/>
                  </a:cubicBezTo>
                  <a:lnTo>
                    <a:pt x="2928" y="18811"/>
                  </a:lnTo>
                  <a:cubicBezTo>
                    <a:pt x="1961" y="18811"/>
                    <a:pt x="1172" y="18023"/>
                    <a:pt x="1172" y="17056"/>
                  </a:cubicBezTo>
                  <a:lnTo>
                    <a:pt x="1172" y="2927"/>
                  </a:lnTo>
                  <a:cubicBezTo>
                    <a:pt x="1172" y="1959"/>
                    <a:pt x="1961" y="1172"/>
                    <a:pt x="2928" y="1172"/>
                  </a:cubicBezTo>
                  <a:close/>
                  <a:moveTo>
                    <a:pt x="2928" y="1"/>
                  </a:moveTo>
                  <a:cubicBezTo>
                    <a:pt x="1313" y="1"/>
                    <a:pt x="1" y="1313"/>
                    <a:pt x="1" y="2927"/>
                  </a:cubicBezTo>
                  <a:lnTo>
                    <a:pt x="1" y="17056"/>
                  </a:lnTo>
                  <a:cubicBezTo>
                    <a:pt x="1" y="18669"/>
                    <a:pt x="1313" y="19982"/>
                    <a:pt x="2928" y="19982"/>
                  </a:cubicBezTo>
                  <a:lnTo>
                    <a:pt x="17056" y="19982"/>
                  </a:lnTo>
                  <a:cubicBezTo>
                    <a:pt x="18669" y="19982"/>
                    <a:pt x="19984" y="18669"/>
                    <a:pt x="19984" y="17056"/>
                  </a:cubicBezTo>
                  <a:lnTo>
                    <a:pt x="19984" y="2927"/>
                  </a:lnTo>
                  <a:cubicBezTo>
                    <a:pt x="19984" y="1313"/>
                    <a:pt x="18669" y="1"/>
                    <a:pt x="170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123"/>
            <p:cNvSpPr/>
            <p:nvPr/>
          </p:nvSpPr>
          <p:spPr>
            <a:xfrm>
              <a:off x="1081712" y="2670306"/>
              <a:ext cx="48878" cy="48898"/>
            </a:xfrm>
            <a:custGeom>
              <a:avLst/>
              <a:gdLst/>
              <a:ahLst/>
              <a:cxnLst/>
              <a:rect l="l" t="t" r="r" b="b"/>
              <a:pathLst>
                <a:path w="2342" h="2343" extrusionOk="0">
                  <a:moveTo>
                    <a:pt x="1170" y="0"/>
                  </a:moveTo>
                  <a:cubicBezTo>
                    <a:pt x="524" y="0"/>
                    <a:pt x="1" y="526"/>
                    <a:pt x="1" y="1171"/>
                  </a:cubicBezTo>
                  <a:cubicBezTo>
                    <a:pt x="1" y="1817"/>
                    <a:pt x="524" y="2342"/>
                    <a:pt x="1170" y="2342"/>
                  </a:cubicBezTo>
                  <a:cubicBezTo>
                    <a:pt x="1816" y="2342"/>
                    <a:pt x="2341" y="1817"/>
                    <a:pt x="2341" y="1171"/>
                  </a:cubicBezTo>
                  <a:cubicBezTo>
                    <a:pt x="2341" y="526"/>
                    <a:pt x="1816" y="0"/>
                    <a:pt x="11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6" name="Google Shape;2566;p123"/>
          <p:cNvGrpSpPr/>
          <p:nvPr/>
        </p:nvGrpSpPr>
        <p:grpSpPr>
          <a:xfrm>
            <a:off x="4888861" y="2829728"/>
            <a:ext cx="407391" cy="407391"/>
            <a:chOff x="1323129" y="2571761"/>
            <a:chExt cx="417024" cy="417024"/>
          </a:xfrm>
        </p:grpSpPr>
        <p:sp>
          <p:nvSpPr>
            <p:cNvPr id="2567" name="Google Shape;2567;p123"/>
            <p:cNvSpPr/>
            <p:nvPr/>
          </p:nvSpPr>
          <p:spPr>
            <a:xfrm>
              <a:off x="1385007" y="2719183"/>
              <a:ext cx="73337" cy="219907"/>
            </a:xfrm>
            <a:custGeom>
              <a:avLst/>
              <a:gdLst/>
              <a:ahLst/>
              <a:cxnLst/>
              <a:rect l="l" t="t" r="r" b="b"/>
              <a:pathLst>
                <a:path w="3514" h="10537" extrusionOk="0">
                  <a:moveTo>
                    <a:pt x="2342" y="1171"/>
                  </a:moveTo>
                  <a:lnTo>
                    <a:pt x="2342" y="9367"/>
                  </a:lnTo>
                  <a:lnTo>
                    <a:pt x="1171" y="9367"/>
                  </a:lnTo>
                  <a:lnTo>
                    <a:pt x="1171" y="1171"/>
                  </a:lnTo>
                  <a:close/>
                  <a:moveTo>
                    <a:pt x="586" y="0"/>
                  </a:moveTo>
                  <a:cubicBezTo>
                    <a:pt x="264" y="0"/>
                    <a:pt x="0" y="262"/>
                    <a:pt x="0" y="586"/>
                  </a:cubicBezTo>
                  <a:lnTo>
                    <a:pt x="0" y="9951"/>
                  </a:lnTo>
                  <a:cubicBezTo>
                    <a:pt x="0" y="10275"/>
                    <a:pt x="264" y="10537"/>
                    <a:pt x="586" y="10537"/>
                  </a:cubicBezTo>
                  <a:lnTo>
                    <a:pt x="2928" y="10537"/>
                  </a:lnTo>
                  <a:cubicBezTo>
                    <a:pt x="3252" y="10537"/>
                    <a:pt x="3514" y="10275"/>
                    <a:pt x="3514" y="9951"/>
                  </a:cubicBezTo>
                  <a:lnTo>
                    <a:pt x="3514" y="586"/>
                  </a:lnTo>
                  <a:cubicBezTo>
                    <a:pt x="3514" y="262"/>
                    <a:pt x="3252" y="0"/>
                    <a:pt x="29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123"/>
            <p:cNvSpPr/>
            <p:nvPr/>
          </p:nvSpPr>
          <p:spPr>
            <a:xfrm>
              <a:off x="1385007" y="2621430"/>
              <a:ext cx="73337" cy="73337"/>
            </a:xfrm>
            <a:custGeom>
              <a:avLst/>
              <a:gdLst/>
              <a:ahLst/>
              <a:cxnLst/>
              <a:rect l="l" t="t" r="r" b="b"/>
              <a:pathLst>
                <a:path w="3514" h="3514" extrusionOk="0">
                  <a:moveTo>
                    <a:pt x="1757" y="1171"/>
                  </a:moveTo>
                  <a:cubicBezTo>
                    <a:pt x="2081" y="1171"/>
                    <a:pt x="2342" y="1435"/>
                    <a:pt x="2342" y="1757"/>
                  </a:cubicBezTo>
                  <a:cubicBezTo>
                    <a:pt x="2342" y="2080"/>
                    <a:pt x="2081" y="2342"/>
                    <a:pt x="1757" y="2342"/>
                  </a:cubicBezTo>
                  <a:cubicBezTo>
                    <a:pt x="1435" y="2342"/>
                    <a:pt x="1171" y="2080"/>
                    <a:pt x="1171" y="1757"/>
                  </a:cubicBezTo>
                  <a:cubicBezTo>
                    <a:pt x="1171" y="1435"/>
                    <a:pt x="1435" y="1171"/>
                    <a:pt x="1757" y="1171"/>
                  </a:cubicBezTo>
                  <a:close/>
                  <a:moveTo>
                    <a:pt x="1757" y="0"/>
                  </a:moveTo>
                  <a:cubicBezTo>
                    <a:pt x="789" y="0"/>
                    <a:pt x="0" y="789"/>
                    <a:pt x="0" y="1757"/>
                  </a:cubicBezTo>
                  <a:cubicBezTo>
                    <a:pt x="0" y="2726"/>
                    <a:pt x="789" y="3513"/>
                    <a:pt x="1757" y="3513"/>
                  </a:cubicBezTo>
                  <a:cubicBezTo>
                    <a:pt x="2726" y="3513"/>
                    <a:pt x="3514" y="2726"/>
                    <a:pt x="3514" y="1757"/>
                  </a:cubicBezTo>
                  <a:cubicBezTo>
                    <a:pt x="3514" y="789"/>
                    <a:pt x="2726" y="0"/>
                    <a:pt x="17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123"/>
            <p:cNvSpPr/>
            <p:nvPr/>
          </p:nvSpPr>
          <p:spPr>
            <a:xfrm>
              <a:off x="1482759" y="2718786"/>
              <a:ext cx="195510" cy="220304"/>
            </a:xfrm>
            <a:custGeom>
              <a:avLst/>
              <a:gdLst/>
              <a:ahLst/>
              <a:cxnLst/>
              <a:rect l="l" t="t" r="r" b="b"/>
              <a:pathLst>
                <a:path w="9368" h="10556" extrusionOk="0">
                  <a:moveTo>
                    <a:pt x="5559" y="1173"/>
                  </a:moveTo>
                  <a:cubicBezTo>
                    <a:pt x="5720" y="1173"/>
                    <a:pt x="5883" y="1186"/>
                    <a:pt x="6044" y="1212"/>
                  </a:cubicBezTo>
                  <a:cubicBezTo>
                    <a:pt x="7422" y="1435"/>
                    <a:pt x="8196" y="2535"/>
                    <a:pt x="8196" y="3669"/>
                  </a:cubicBezTo>
                  <a:lnTo>
                    <a:pt x="8196" y="9386"/>
                  </a:lnTo>
                  <a:lnTo>
                    <a:pt x="7025" y="9386"/>
                  </a:lnTo>
                  <a:lnTo>
                    <a:pt x="7025" y="4702"/>
                  </a:lnTo>
                  <a:cubicBezTo>
                    <a:pt x="7025" y="3411"/>
                    <a:pt x="5975" y="2360"/>
                    <a:pt x="4683" y="2360"/>
                  </a:cubicBezTo>
                  <a:cubicBezTo>
                    <a:pt x="3392" y="2360"/>
                    <a:pt x="2341" y="3411"/>
                    <a:pt x="2341" y="4702"/>
                  </a:cubicBezTo>
                  <a:lnTo>
                    <a:pt x="2341" y="9386"/>
                  </a:lnTo>
                  <a:lnTo>
                    <a:pt x="1170" y="9386"/>
                  </a:lnTo>
                  <a:lnTo>
                    <a:pt x="1170" y="1190"/>
                  </a:lnTo>
                  <a:lnTo>
                    <a:pt x="2341" y="1190"/>
                  </a:lnTo>
                  <a:lnTo>
                    <a:pt x="2341" y="1776"/>
                  </a:lnTo>
                  <a:cubicBezTo>
                    <a:pt x="2341" y="2011"/>
                    <a:pt x="2484" y="2225"/>
                    <a:pt x="2704" y="2316"/>
                  </a:cubicBezTo>
                  <a:cubicBezTo>
                    <a:pt x="2776" y="2346"/>
                    <a:pt x="2852" y="2361"/>
                    <a:pt x="2928" y="2361"/>
                  </a:cubicBezTo>
                  <a:cubicBezTo>
                    <a:pt x="3080" y="2361"/>
                    <a:pt x="3229" y="2301"/>
                    <a:pt x="3341" y="2190"/>
                  </a:cubicBezTo>
                  <a:lnTo>
                    <a:pt x="3615" y="1916"/>
                  </a:lnTo>
                  <a:cubicBezTo>
                    <a:pt x="4086" y="1443"/>
                    <a:pt x="4813" y="1173"/>
                    <a:pt x="5559" y="1173"/>
                  </a:cubicBezTo>
                  <a:close/>
                  <a:moveTo>
                    <a:pt x="5553" y="0"/>
                  </a:moveTo>
                  <a:cubicBezTo>
                    <a:pt x="4823" y="0"/>
                    <a:pt x="4110" y="189"/>
                    <a:pt x="3509" y="536"/>
                  </a:cubicBezTo>
                  <a:cubicBezTo>
                    <a:pt x="3475" y="246"/>
                    <a:pt x="3227" y="19"/>
                    <a:pt x="2927" y="19"/>
                  </a:cubicBezTo>
                  <a:lnTo>
                    <a:pt x="586" y="19"/>
                  </a:lnTo>
                  <a:cubicBezTo>
                    <a:pt x="262" y="19"/>
                    <a:pt x="1" y="281"/>
                    <a:pt x="1" y="605"/>
                  </a:cubicBezTo>
                  <a:lnTo>
                    <a:pt x="1" y="9970"/>
                  </a:lnTo>
                  <a:cubicBezTo>
                    <a:pt x="1" y="10294"/>
                    <a:pt x="262" y="10556"/>
                    <a:pt x="586" y="10556"/>
                  </a:cubicBezTo>
                  <a:lnTo>
                    <a:pt x="2927" y="10556"/>
                  </a:lnTo>
                  <a:cubicBezTo>
                    <a:pt x="3250" y="10556"/>
                    <a:pt x="3512" y="10294"/>
                    <a:pt x="3512" y="9970"/>
                  </a:cubicBezTo>
                  <a:lnTo>
                    <a:pt x="3512" y="4702"/>
                  </a:lnTo>
                  <a:cubicBezTo>
                    <a:pt x="3512" y="4056"/>
                    <a:pt x="4038" y="3531"/>
                    <a:pt x="4683" y="3531"/>
                  </a:cubicBezTo>
                  <a:cubicBezTo>
                    <a:pt x="5329" y="3531"/>
                    <a:pt x="5854" y="4056"/>
                    <a:pt x="5854" y="4702"/>
                  </a:cubicBezTo>
                  <a:lnTo>
                    <a:pt x="5854" y="9970"/>
                  </a:lnTo>
                  <a:cubicBezTo>
                    <a:pt x="5854" y="10294"/>
                    <a:pt x="6116" y="10556"/>
                    <a:pt x="6440" y="10556"/>
                  </a:cubicBezTo>
                  <a:lnTo>
                    <a:pt x="8782" y="10556"/>
                  </a:lnTo>
                  <a:cubicBezTo>
                    <a:pt x="9104" y="10556"/>
                    <a:pt x="9368" y="10294"/>
                    <a:pt x="9368" y="9970"/>
                  </a:cubicBezTo>
                  <a:lnTo>
                    <a:pt x="9368" y="3669"/>
                  </a:lnTo>
                  <a:cubicBezTo>
                    <a:pt x="9368" y="1921"/>
                    <a:pt x="8131" y="364"/>
                    <a:pt x="6231" y="55"/>
                  </a:cubicBezTo>
                  <a:cubicBezTo>
                    <a:pt x="6005" y="18"/>
                    <a:pt x="5779" y="0"/>
                    <a:pt x="55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123"/>
            <p:cNvSpPr/>
            <p:nvPr/>
          </p:nvSpPr>
          <p:spPr>
            <a:xfrm>
              <a:off x="1323129" y="2571761"/>
              <a:ext cx="417024" cy="417024"/>
            </a:xfrm>
            <a:custGeom>
              <a:avLst/>
              <a:gdLst/>
              <a:ahLst/>
              <a:cxnLst/>
              <a:rect l="l" t="t" r="r" b="b"/>
              <a:pathLst>
                <a:path w="19982" h="19982" extrusionOk="0">
                  <a:moveTo>
                    <a:pt x="17015" y="1170"/>
                  </a:moveTo>
                  <a:cubicBezTo>
                    <a:pt x="17989" y="1170"/>
                    <a:pt x="18810" y="1993"/>
                    <a:pt x="18810" y="2966"/>
                  </a:cubicBezTo>
                  <a:lnTo>
                    <a:pt x="18810" y="17015"/>
                  </a:lnTo>
                  <a:cubicBezTo>
                    <a:pt x="18810" y="17990"/>
                    <a:pt x="17989" y="18811"/>
                    <a:pt x="17015" y="18811"/>
                  </a:cubicBezTo>
                  <a:lnTo>
                    <a:pt x="2965" y="18811"/>
                  </a:lnTo>
                  <a:cubicBezTo>
                    <a:pt x="1992" y="18811"/>
                    <a:pt x="1170" y="17990"/>
                    <a:pt x="1170" y="17015"/>
                  </a:cubicBezTo>
                  <a:lnTo>
                    <a:pt x="1170" y="2966"/>
                  </a:lnTo>
                  <a:cubicBezTo>
                    <a:pt x="1170" y="1993"/>
                    <a:pt x="1992" y="1170"/>
                    <a:pt x="2965" y="1170"/>
                  </a:cubicBezTo>
                  <a:close/>
                  <a:moveTo>
                    <a:pt x="2965" y="1"/>
                  </a:moveTo>
                  <a:cubicBezTo>
                    <a:pt x="1347" y="1"/>
                    <a:pt x="0" y="1349"/>
                    <a:pt x="0" y="2966"/>
                  </a:cubicBezTo>
                  <a:lnTo>
                    <a:pt x="0" y="17015"/>
                  </a:lnTo>
                  <a:cubicBezTo>
                    <a:pt x="0" y="18635"/>
                    <a:pt x="1348" y="19982"/>
                    <a:pt x="2965" y="19982"/>
                  </a:cubicBezTo>
                  <a:lnTo>
                    <a:pt x="17017" y="19982"/>
                  </a:lnTo>
                  <a:cubicBezTo>
                    <a:pt x="18635" y="19982"/>
                    <a:pt x="19981" y="18634"/>
                    <a:pt x="19981" y="17015"/>
                  </a:cubicBezTo>
                  <a:lnTo>
                    <a:pt x="19981" y="2966"/>
                  </a:lnTo>
                  <a:cubicBezTo>
                    <a:pt x="19981" y="1347"/>
                    <a:pt x="18633" y="1"/>
                    <a:pt x="170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71" name="Google Shape;2571;p123"/>
          <p:cNvSpPr txBox="1"/>
          <p:nvPr/>
        </p:nvSpPr>
        <p:spPr>
          <a:xfrm>
            <a:off x="2720550" y="3431613"/>
            <a:ext cx="37029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506</Words>
  <Application>Microsoft Office PowerPoint</Application>
  <PresentationFormat>On-screen Show (16:9)</PresentationFormat>
  <Paragraphs>21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Elegant Education Pack for Students by Slidesgo</vt:lpstr>
      <vt:lpstr>SUMMARY KARBOHIDRAT MONOSAKARIDA</vt:lpstr>
      <vt:lpstr>MONOSAKARIDA</vt:lpstr>
      <vt:lpstr>PowerPoint Presentation</vt:lpstr>
      <vt:lpstr>Penggolongan Monosakarida</vt:lpstr>
      <vt:lpstr>PowerPoint Presentation</vt:lpstr>
      <vt:lpstr>  Perinsip Siklisasi Fruktosa Dengan Fruktosa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KARBOHIDRAT MONOSAKARIDA</dc:title>
  <dc:creator>Haryzha Aja</dc:creator>
  <cp:lastModifiedBy>HP</cp:lastModifiedBy>
  <cp:revision>6</cp:revision>
  <dcterms:modified xsi:type="dcterms:W3CDTF">2022-03-02T07:50:54Z</dcterms:modified>
</cp:coreProperties>
</file>