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78" r:id="rId4"/>
  </p:sldMasterIdLst>
  <p:notesMasterIdLst>
    <p:notesMasterId r:id="rId10"/>
  </p:notesMasterIdLst>
  <p:sldIdLst>
    <p:sldId id="256" r:id="rId5"/>
    <p:sldId id="269" r:id="rId6"/>
    <p:sldId id="266" r:id="rId7"/>
    <p:sldId id="263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54" d="100"/>
          <a:sy n="54" d="100"/>
        </p:scale>
        <p:origin x="1380" y="114"/>
      </p:cViewPr>
      <p:guideLst/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7771-3FAA-4D43-A059-9A7D838C2880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8C18-1BF1-F447-95ED-60EAAE35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Insert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FBC751F3-ABD6-4995-8494-4932D12ACE1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326063" y="559678"/>
            <a:ext cx="6103937" cy="519183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E73E-FB98-2A42-974A-9CD83D46C100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15EF-7A83-9842-815E-554E5DEB63CD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97A0-4000-B744-87D8-18F42A934248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4EA9-4639-9B48-9E98-70455404EF00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xmlns="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DDD7-72ED-FC4E-8075-0107060235C5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cxnSp>
        <p:nvCxnSpPr>
          <p:cNvPr id="12" name="Straight Connector 11" title="Horizontal Rule Line">
            <a:extLst>
              <a:ext uri="{FF2B5EF4-FFF2-40B4-BE49-F238E27FC236}">
                <a16:creationId xmlns:a16="http://schemas.microsoft.com/office/drawing/2014/main" xmlns="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 / Icon Bullet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D9-8B30-6A45-929D-0A0366E2E953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xmlns="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xmlns="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xmlns="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xmlns="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xmlns="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xmlns="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xmlns="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xmlns="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9" name="Picture Placeholder 30">
            <a:extLst>
              <a:ext uri="{FF2B5EF4-FFF2-40B4-BE49-F238E27FC236}">
                <a16:creationId xmlns:a16="http://schemas.microsoft.com/office/drawing/2014/main" xmlns="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0" name="Picture Placeholder 32">
            <a:extLst>
              <a:ext uri="{FF2B5EF4-FFF2-40B4-BE49-F238E27FC236}">
                <a16:creationId xmlns:a16="http://schemas.microsoft.com/office/drawing/2014/main" xmlns="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1" name="Picture Placeholder 34">
            <a:extLst>
              <a:ext uri="{FF2B5EF4-FFF2-40B4-BE49-F238E27FC236}">
                <a16:creationId xmlns:a16="http://schemas.microsoft.com/office/drawing/2014/main" xmlns="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Bullets in a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Event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B67-2563-3544-8019-B2D766585AE6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Event Description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Event Description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xmlns="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Image / Icon Bulle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title="Page Number Shape">
            <a:extLst>
              <a:ext uri="{FF2B5EF4-FFF2-40B4-BE49-F238E27FC236}">
                <a16:creationId xmlns:a16="http://schemas.microsoft.com/office/drawing/2014/main" xmlns="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F1C92E-34EF-7443-98EE-55EB64C2F5FD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xmlns="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xmlns="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xmlns="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xmlns="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xmlns="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xmlns="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xmlns="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dium Photos with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noProof="0"/>
              <a:t>Click to edit your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DA4A-63D4-BC43-9B38-53D06F7CC9C4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xmlns="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Insert Portrait Photo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xmlns="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xmlns="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xmlns="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xmlns="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xmlns="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7" name="Picture Placeholder 22">
            <a:extLst>
              <a:ext uri="{FF2B5EF4-FFF2-40B4-BE49-F238E27FC236}">
                <a16:creationId xmlns:a16="http://schemas.microsoft.com/office/drawing/2014/main" xmlns="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8" name="Picture Placeholder 24">
            <a:extLst>
              <a:ext uri="{FF2B5EF4-FFF2-40B4-BE49-F238E27FC236}">
                <a16:creationId xmlns:a16="http://schemas.microsoft.com/office/drawing/2014/main" xmlns="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9" name="Picture Placeholder 26">
            <a:extLst>
              <a:ext uri="{FF2B5EF4-FFF2-40B4-BE49-F238E27FC236}">
                <a16:creationId xmlns:a16="http://schemas.microsoft.com/office/drawing/2014/main" xmlns="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0" name="Picture Placeholder 30">
            <a:extLst>
              <a:ext uri="{FF2B5EF4-FFF2-40B4-BE49-F238E27FC236}">
                <a16:creationId xmlns:a16="http://schemas.microsoft.com/office/drawing/2014/main" xmlns="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1" name="Picture Placeholder 32">
            <a:extLst>
              <a:ext uri="{FF2B5EF4-FFF2-40B4-BE49-F238E27FC236}">
                <a16:creationId xmlns:a16="http://schemas.microsoft.com/office/drawing/2014/main" xmlns="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2" name="Picture Placeholder 34">
            <a:extLst>
              <a:ext uri="{FF2B5EF4-FFF2-40B4-BE49-F238E27FC236}">
                <a16:creationId xmlns:a16="http://schemas.microsoft.com/office/drawing/2014/main" xmlns="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29964A5-3468-3F49-AD7A-0CF5EB762F89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90851AE-F437-A04B-ADE2-D5E346F2089C}" type="datetime1">
              <a:rPr lang="en-US" noProof="0" smtClean="0"/>
              <a:t>3/2/2022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6444344" cy="4268965"/>
          </a:xfrm>
        </p:spPr>
        <p:txBody>
          <a:bodyPr/>
          <a:lstStyle/>
          <a:p>
            <a:r>
              <a:rPr lang="id-ID" dirty="0" smtClean="0"/>
              <a:t>BIOKIMIA UMUM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42C4E3-AFAF-4630-AF6D-21FB3C29CF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Indra Fiktor Maulana</a:t>
            </a:r>
          </a:p>
          <a:p>
            <a:r>
              <a:rPr lang="id-ID" dirty="0" smtClean="0"/>
              <a:t>2114231022</a:t>
            </a:r>
          </a:p>
          <a:p>
            <a:r>
              <a:rPr lang="id-ID" dirty="0" smtClean="0"/>
              <a:t>TIP B</a:t>
            </a:r>
            <a:endParaRPr lang="en-US" dirty="0"/>
          </a:p>
        </p:txBody>
      </p:sp>
      <p:pic>
        <p:nvPicPr>
          <p:cNvPr id="12" name="Picture Placeholder 1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1" b="2201"/>
          <a:stretch>
            <a:fillRect/>
          </a:stretch>
        </p:blipFill>
        <p:spPr>
          <a:xfrm>
            <a:off x="2783805" y="1475077"/>
            <a:ext cx="2397795" cy="2397795"/>
          </a:xfrm>
        </p:spPr>
      </p:pic>
    </p:spTree>
    <p:extLst>
      <p:ext uri="{BB962C8B-B14F-4D97-AF65-F5344CB8AC3E}">
        <p14:creationId xmlns:p14="http://schemas.microsoft.com/office/powerpoint/2010/main" val="11938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C944DD-F200-6B48-8A79-099A0899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smtClean="0"/>
              <a:t>2</a:t>
            </a:fld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7587450" y="878542"/>
            <a:ext cx="3842550" cy="4573526"/>
          </a:xfrm>
        </p:spPr>
        <p:txBody>
          <a:bodyPr/>
          <a:lstStyle/>
          <a:p>
            <a:pPr algn="l"/>
            <a:r>
              <a:rPr lang="sv-SE" dirty="0">
                <a:solidFill>
                  <a:schemeClr val="tx1"/>
                </a:solidFill>
              </a:rPr>
              <a:t>Monoskaraida merupakan unit karbohidrat terkecil. Dilihat dari strukturnya tersusun atas satu gugus Aldehid, Jadi Aldehid terikat dua atau lebih gugus </a:t>
            </a:r>
            <a:r>
              <a:rPr lang="sv-SE" dirty="0" smtClean="0">
                <a:solidFill>
                  <a:schemeClr val="tx1"/>
                </a:solidFill>
              </a:rPr>
              <a:t>hidroksil</a:t>
            </a:r>
            <a:r>
              <a:rPr lang="id-ID" dirty="0" smtClean="0">
                <a:solidFill>
                  <a:schemeClr val="tx1"/>
                </a:solidFill>
              </a:rPr>
              <a:t>.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12" y="685800"/>
            <a:ext cx="6778222" cy="382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4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FC9047CD-1956-7146-971D-D05A280A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smtClean="0"/>
              <a:t>3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06" y="685800"/>
            <a:ext cx="6795900" cy="383067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279342" y="555809"/>
            <a:ext cx="491265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Monosakarida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atom </a:t>
            </a:r>
            <a:r>
              <a:rPr lang="en-US" sz="2000" dirty="0" err="1"/>
              <a:t>karbon</a:t>
            </a:r>
            <a:r>
              <a:rPr lang="en-US" sz="2000" dirty="0"/>
              <a:t> yang </a:t>
            </a:r>
            <a:r>
              <a:rPr lang="en-US" sz="2000" dirty="0" err="1"/>
              <a:t>mengikat</a:t>
            </a:r>
            <a:r>
              <a:rPr lang="en-US" sz="2000" dirty="0"/>
              <a:t> </a:t>
            </a:r>
            <a:r>
              <a:rPr lang="id-ID" sz="2000" dirty="0"/>
              <a:t>4</a:t>
            </a:r>
            <a:r>
              <a:rPr lang="en-US" sz="2000" dirty="0" smtClean="0"/>
              <a:t>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keempat</a:t>
            </a:r>
            <a:r>
              <a:rPr lang="en-US" sz="2000" dirty="0"/>
              <a:t> </a:t>
            </a:r>
            <a:r>
              <a:rPr lang="en-US" sz="2000" dirty="0" err="1"/>
              <a:t>tangannya</a:t>
            </a:r>
            <a:r>
              <a:rPr lang="en-US" sz="2000" dirty="0"/>
              <a:t>.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terkait</a:t>
            </a:r>
            <a:r>
              <a:rPr lang="en-US" sz="2000" dirty="0"/>
              <a:t>, atom </a:t>
            </a:r>
            <a:r>
              <a:rPr lang="en-US" sz="2000" dirty="0" err="1"/>
              <a:t>karbon</a:t>
            </a:r>
            <a:r>
              <a:rPr lang="en-US" sz="2000" dirty="0"/>
              <a:t> yang </a:t>
            </a:r>
            <a:r>
              <a:rPr lang="en-US" sz="2000" dirty="0" err="1"/>
              <a:t>ditandai</a:t>
            </a:r>
            <a:r>
              <a:rPr lang="en-US" sz="2000" dirty="0"/>
              <a:t> </a:t>
            </a:r>
            <a:r>
              <a:rPr lang="en-US" sz="2000" dirty="0" err="1"/>
              <a:t>bintang</a:t>
            </a:r>
            <a:r>
              <a:rPr lang="en-US" sz="2000" dirty="0"/>
              <a:t> </a:t>
            </a:r>
            <a:r>
              <a:rPr lang="en-US" sz="2000" dirty="0" err="1"/>
              <a:t>mengikat</a:t>
            </a:r>
            <a:r>
              <a:rPr lang="en-US" sz="2000" dirty="0"/>
              <a:t> </a:t>
            </a:r>
            <a:r>
              <a:rPr lang="id-ID" sz="2000" dirty="0"/>
              <a:t>4</a:t>
            </a:r>
            <a:r>
              <a:rPr lang="en-US" sz="2000" dirty="0" smtClean="0"/>
              <a:t>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berbeda</a:t>
            </a:r>
            <a:r>
              <a:rPr lang="id-ID" sz="2000" dirty="0" smtClean="0"/>
              <a:t>. </a:t>
            </a:r>
            <a:r>
              <a:rPr lang="en-US" sz="2000" dirty="0" smtClean="0"/>
              <a:t> </a:t>
            </a:r>
            <a:r>
              <a:rPr lang="id-ID" sz="2000" dirty="0" err="1" smtClean="0"/>
              <a:t>Y</a:t>
            </a:r>
            <a:r>
              <a:rPr lang="en-US" sz="2000" dirty="0" err="1" smtClean="0"/>
              <a:t>aitu</a:t>
            </a:r>
            <a:r>
              <a:rPr lang="en-US" sz="2000" dirty="0" smtClean="0"/>
              <a:t> </a:t>
            </a:r>
            <a:r>
              <a:rPr lang="en-US" sz="2000" dirty="0" err="1"/>
              <a:t>aldehid</a:t>
            </a:r>
            <a:r>
              <a:rPr lang="en-US" sz="2000" dirty="0"/>
              <a:t>, </a:t>
            </a:r>
            <a:r>
              <a:rPr lang="en-US" sz="2000" dirty="0" err="1"/>
              <a:t>metanol</a:t>
            </a:r>
            <a:r>
              <a:rPr lang="en-US" sz="2000" dirty="0"/>
              <a:t>, </a:t>
            </a:r>
            <a:r>
              <a:rPr lang="en-US" sz="2000" dirty="0" err="1"/>
              <a:t>hidrogen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Hidroksil</a:t>
            </a:r>
            <a:r>
              <a:rPr lang="en-US" sz="2000" dirty="0"/>
              <a:t>. </a:t>
            </a:r>
            <a:r>
              <a:rPr lang="id-ID" sz="2000" dirty="0"/>
              <a:t>K</a:t>
            </a:r>
            <a:r>
              <a:rPr lang="en-US" sz="2000" dirty="0" err="1" smtClean="0"/>
              <a:t>edua</a:t>
            </a:r>
            <a:r>
              <a:rPr lang="en-US" sz="2000" dirty="0" smtClean="0"/>
              <a:t> </a:t>
            </a:r>
            <a:r>
              <a:rPr lang="en-US" sz="2000" dirty="0" err="1"/>
              <a:t>molekul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id-ID" sz="2000" dirty="0" smtClean="0"/>
              <a:t>memiliki perbedaan</a:t>
            </a:r>
            <a:r>
              <a:rPr lang="en-US" sz="2000" dirty="0" smtClean="0"/>
              <a:t> </a:t>
            </a:r>
            <a:r>
              <a:rPr lang="en-US" sz="2000" dirty="0" err="1"/>
              <a:t>terletak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OH. </a:t>
            </a:r>
            <a:r>
              <a:rPr lang="en-US" sz="2000" dirty="0" err="1"/>
              <a:t>Keduanya</a:t>
            </a:r>
            <a:r>
              <a:rPr lang="en-US" sz="2000" dirty="0"/>
              <a:t> </a:t>
            </a:r>
            <a:r>
              <a:rPr lang="en-US" sz="2000" dirty="0" err="1"/>
              <a:t>disebut</a:t>
            </a:r>
            <a:r>
              <a:rPr lang="en-US" sz="2000" dirty="0"/>
              <a:t> isomer </a:t>
            </a:r>
            <a:r>
              <a:rPr lang="en-US" sz="2000" dirty="0" err="1" smtClean="0"/>
              <a:t>giome</a:t>
            </a:r>
            <a:r>
              <a:rPr lang="id-ID" sz="2000" dirty="0" smtClean="0"/>
              <a:t>tri.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91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B761CE6-695A-0941-954E-A6BD7E16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smtClean="0"/>
              <a:t>4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7637929" y="502025"/>
            <a:ext cx="4341111" cy="5948736"/>
          </a:xfrm>
        </p:spPr>
        <p:txBody>
          <a:bodyPr/>
          <a:lstStyle/>
          <a:p>
            <a:pPr algn="l"/>
            <a:r>
              <a:rPr lang="id-ID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onosakarida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memiliki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atom c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asimetris</a:t>
            </a:r>
            <a: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,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secara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fisika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monosakarida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memiliki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sifat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sebagai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senyawa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yang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dapat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memutar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polarisasi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cahaya</a:t>
            </a:r>
            <a: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id-ID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Bersifat Optis Aktif).</a:t>
            </a:r>
          </a:p>
          <a:p>
            <a:pPr algn="l"/>
            <a:endParaRPr lang="id-ID" sz="1800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algn="l"/>
            <a:r>
              <a:rPr lang="id-ID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Disini </a:t>
            </a:r>
            <a:r>
              <a:rPr lang="en-US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aldotriosa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monosakarida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yang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memiliki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atom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karbon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lebih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dari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5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memiliki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struktur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hawort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id-ID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atau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struktur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ini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disebabkan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interaksi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gugus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karbonil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oksigen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pada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hidroksil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yang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membentuk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ikatan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kovalen</a:t>
            </a:r>
            <a:r>
              <a:rPr lang="id-ID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algn="l"/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16" y="502024"/>
            <a:ext cx="6800561" cy="383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C7ECEE9-580B-8B4A-919F-4C04337C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smtClean="0"/>
              <a:t>5</a:t>
            </a:fld>
            <a:endParaRPr lang="en-US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45" y="233083"/>
            <a:ext cx="11387301" cy="641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9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45175639_Biography_presentation_cr - v2" id="{A01E65BC-612A-475B-B592-779A440066C3}" vid="{453437E2-1A5B-4416-AE85-AE3C10623C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B4AFBF-E012-4607-B95C-D9E661912AC6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16c05727-aa75-4e4a-9b5f-8a80a1165891"/>
    <ds:schemaRef ds:uri="71af3243-3dd4-4a8d-8c0d-dd76da1f02a5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Biography presentation</Template>
  <TotalTime>0</TotalTime>
  <Words>146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Comic Sans MS</vt:lpstr>
      <vt:lpstr>Corbel</vt:lpstr>
      <vt:lpstr>Headlines</vt:lpstr>
      <vt:lpstr>BIOKIMIA UMUM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2022-03-02T07:08:26Z</dcterms:created>
  <dcterms:modified xsi:type="dcterms:W3CDTF">2022-03-02T07:51:07Z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