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6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405279E-8726-4143-9315-5F988C189235}">
  <a:tblStyle styleId="{3405279E-8726-4143-9315-5F988C1892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77431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52f79b1a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52f79b1a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7ead72d53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7ead72d53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52f79b1a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52f79b1a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8017618ec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8017618ec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77ead72d53_2_157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77ead72d53_2_157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1350" y="-25920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0" name="Google Shape;10;p2"/>
          <p:cNvSpPr/>
          <p:nvPr/>
        </p:nvSpPr>
        <p:spPr>
          <a:xfrm>
            <a:off x="2008368" y="1094971"/>
            <a:ext cx="5482500" cy="317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807675" y="1005675"/>
            <a:ext cx="5518500" cy="3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93900" y="1496162"/>
            <a:ext cx="3556200" cy="1724700"/>
          </a:xfrm>
          <a:prstGeom prst="rect">
            <a:avLst/>
          </a:prstGeom>
          <a:ln>
            <a:noFill/>
          </a:ln>
          <a:effectLst>
            <a:outerShdw dist="38100" dir="21540000" algn="bl" rotWithShape="0">
              <a:schemeClr val="dk2">
                <a:alpha val="4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349300" y="3200350"/>
            <a:ext cx="4445400" cy="44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-31350" y="-30117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1815650" y="-30125"/>
            <a:ext cx="5518500" cy="518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2420250" y="1348942"/>
            <a:ext cx="4303500" cy="10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986000" y="2576558"/>
            <a:ext cx="5172000" cy="12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-31800" y="-31875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971800"/>
            <a:ext cx="9144000" cy="395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55650" y="360787"/>
            <a:ext cx="7832700" cy="572700"/>
          </a:xfrm>
          <a:prstGeom prst="rect">
            <a:avLst/>
          </a:prstGeom>
          <a:effectLst>
            <a:outerShdw dist="19050" dir="205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713250" y="1305637"/>
            <a:ext cx="7717500" cy="32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913500" y="1599350"/>
            <a:ext cx="7317000" cy="19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200" b="0">
                <a:solidFill>
                  <a:schemeClr val="lt2"/>
                </a:solidFill>
                <a:highlight>
                  <a:schemeClr val="l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APTION_ONLY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1685250" y="1311113"/>
            <a:ext cx="5773500" cy="196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lt2"/>
                </a:solidFill>
                <a:highlight>
                  <a:schemeClr val="l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ubTitle" idx="1"/>
          </p:nvPr>
        </p:nvSpPr>
        <p:spPr>
          <a:xfrm>
            <a:off x="3010350" y="3564188"/>
            <a:ext cx="3123300" cy="26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/>
          <p:nvPr/>
        </p:nvSpPr>
        <p:spPr>
          <a:xfrm>
            <a:off x="-62700" y="-31800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6"/>
          <p:cNvSpPr/>
          <p:nvPr/>
        </p:nvSpPr>
        <p:spPr>
          <a:xfrm>
            <a:off x="5412537" y="1679493"/>
            <a:ext cx="323100" cy="34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6"/>
          <p:cNvSpPr/>
          <p:nvPr/>
        </p:nvSpPr>
        <p:spPr>
          <a:xfrm>
            <a:off x="5606019" y="1580500"/>
            <a:ext cx="399000" cy="359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6"/>
          <p:cNvSpPr/>
          <p:nvPr/>
        </p:nvSpPr>
        <p:spPr>
          <a:xfrm>
            <a:off x="780187" y="1679493"/>
            <a:ext cx="323100" cy="34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6"/>
          <p:cNvSpPr/>
          <p:nvPr/>
        </p:nvSpPr>
        <p:spPr>
          <a:xfrm>
            <a:off x="973669" y="1580500"/>
            <a:ext cx="399000" cy="359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713225" y="360775"/>
            <a:ext cx="77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subTitle" idx="1"/>
          </p:nvPr>
        </p:nvSpPr>
        <p:spPr>
          <a:xfrm>
            <a:off x="1462924" y="1760667"/>
            <a:ext cx="2077800" cy="2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subTitle" idx="2"/>
          </p:nvPr>
        </p:nvSpPr>
        <p:spPr>
          <a:xfrm>
            <a:off x="1462924" y="2027949"/>
            <a:ext cx="2189100" cy="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3"/>
          </p:nvPr>
        </p:nvSpPr>
        <p:spPr>
          <a:xfrm>
            <a:off x="1462924" y="3249607"/>
            <a:ext cx="2077800" cy="2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ubTitle" idx="4"/>
          </p:nvPr>
        </p:nvSpPr>
        <p:spPr>
          <a:xfrm>
            <a:off x="1462924" y="3514450"/>
            <a:ext cx="2189100" cy="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subTitle" idx="5"/>
          </p:nvPr>
        </p:nvSpPr>
        <p:spPr>
          <a:xfrm>
            <a:off x="6108577" y="1760667"/>
            <a:ext cx="2077800" cy="2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subTitle" idx="6"/>
          </p:nvPr>
        </p:nvSpPr>
        <p:spPr>
          <a:xfrm>
            <a:off x="6108577" y="2028109"/>
            <a:ext cx="2189100" cy="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ubTitle" idx="7"/>
          </p:nvPr>
        </p:nvSpPr>
        <p:spPr>
          <a:xfrm>
            <a:off x="6108577" y="3249607"/>
            <a:ext cx="2077800" cy="2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8"/>
          </p:nvPr>
        </p:nvSpPr>
        <p:spPr>
          <a:xfrm>
            <a:off x="6108577" y="3513149"/>
            <a:ext cx="2189100" cy="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title" idx="9" hasCustomPrompt="1"/>
          </p:nvPr>
        </p:nvSpPr>
        <p:spPr>
          <a:xfrm>
            <a:off x="878047" y="1684317"/>
            <a:ext cx="612600" cy="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t>xx%</a:t>
            </a:r>
          </a:p>
        </p:txBody>
      </p:sp>
      <p:sp>
        <p:nvSpPr>
          <p:cNvPr id="164" name="Google Shape;164;p26"/>
          <p:cNvSpPr txBox="1">
            <a:spLocks noGrp="1"/>
          </p:cNvSpPr>
          <p:nvPr>
            <p:ph type="title" idx="13" hasCustomPrompt="1"/>
          </p:nvPr>
        </p:nvSpPr>
        <p:spPr>
          <a:xfrm>
            <a:off x="878797" y="3173257"/>
            <a:ext cx="611100" cy="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t>xx%</a:t>
            </a:r>
          </a:p>
        </p:txBody>
      </p:sp>
      <p:sp>
        <p:nvSpPr>
          <p:cNvPr id="165" name="Google Shape;165;p26"/>
          <p:cNvSpPr txBox="1">
            <a:spLocks noGrp="1"/>
          </p:cNvSpPr>
          <p:nvPr>
            <p:ph type="title" idx="14" hasCustomPrompt="1"/>
          </p:nvPr>
        </p:nvSpPr>
        <p:spPr>
          <a:xfrm>
            <a:off x="5516747" y="1684317"/>
            <a:ext cx="612600" cy="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t>xx%</a:t>
            </a:r>
          </a:p>
        </p:txBody>
      </p:sp>
      <p:sp>
        <p:nvSpPr>
          <p:cNvPr id="166" name="Google Shape;166;p26"/>
          <p:cNvSpPr txBox="1">
            <a:spLocks noGrp="1"/>
          </p:cNvSpPr>
          <p:nvPr>
            <p:ph type="title" idx="15" hasCustomPrompt="1"/>
          </p:nvPr>
        </p:nvSpPr>
        <p:spPr>
          <a:xfrm>
            <a:off x="5516747" y="3173257"/>
            <a:ext cx="612600" cy="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1412" y="384154"/>
            <a:ext cx="7832700" cy="572700"/>
          </a:xfrm>
          <a:prstGeom prst="rect">
            <a:avLst/>
          </a:prstGeom>
          <a:noFill/>
          <a:ln>
            <a:noFill/>
          </a:ln>
          <a:effectLst>
            <a:outerShdw dist="28575" dir="198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ugaz One"/>
              <a:buNone/>
              <a:defRPr sz="3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3117" y="1152475"/>
            <a:ext cx="7832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●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○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■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●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○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■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●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○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Roboto Medium"/>
              <a:buChar char="■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  <p:sldLayoutId id="2147483658" r:id="rId5"/>
    <p:sldLayoutId id="2147483664" r:id="rId6"/>
    <p:sldLayoutId id="214748367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40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5760">
          <p15:clr>
            <a:srgbClr val="EA4335"/>
          </p15:clr>
        </p15:guide>
        <p15:guide id="4" pos="5311">
          <p15:clr>
            <a:srgbClr val="EA4335"/>
          </p15:clr>
        </p15:guide>
        <p15:guide id="5" pos="449">
          <p15:clr>
            <a:srgbClr val="EA4335"/>
          </p15:clr>
        </p15:guide>
        <p15:guide id="6" pos="2880">
          <p15:clr>
            <a:srgbClr val="EA4335"/>
          </p15:clr>
        </p15:guide>
        <p15:guide id="7">
          <p15:clr>
            <a:srgbClr val="EA4335"/>
          </p15:clr>
        </p15:guide>
        <p15:guide id="8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ctrTitle"/>
          </p:nvPr>
        </p:nvSpPr>
        <p:spPr>
          <a:xfrm>
            <a:off x="2793900" y="1496162"/>
            <a:ext cx="3556200" cy="17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K</a:t>
            </a:r>
            <a:r>
              <a:rPr lang="en" sz="2800" dirty="0" smtClean="0"/>
              <a:t>arbohidrat monosakarida</a:t>
            </a:r>
            <a:endParaRPr sz="2800" dirty="0"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1"/>
          </p:nvPr>
        </p:nvSpPr>
        <p:spPr>
          <a:xfrm>
            <a:off x="2349300" y="3200350"/>
            <a:ext cx="4454948" cy="7395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endParaRPr lang="en-US" b="1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/>
              <a:t>Annisa</a:t>
            </a:r>
            <a:r>
              <a:rPr lang="en-US" b="1" dirty="0" smtClean="0"/>
              <a:t> </a:t>
            </a:r>
            <a:r>
              <a:rPr lang="en-US" b="1" dirty="0" err="1" smtClean="0"/>
              <a:t>Haniffa</a:t>
            </a:r>
            <a:r>
              <a:rPr lang="en-US" b="1" dirty="0" smtClean="0"/>
              <a:t> 2114231014</a:t>
            </a:r>
            <a:endParaRPr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655650" y="360787"/>
            <a:ext cx="783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monosakarida</a:t>
            </a:r>
            <a:endParaRPr dirty="0"/>
          </a:p>
        </p:txBody>
      </p:sp>
      <p:sp>
        <p:nvSpPr>
          <p:cNvPr id="199" name="Google Shape;199;p31"/>
          <p:cNvSpPr txBox="1">
            <a:spLocks noGrp="1"/>
          </p:cNvSpPr>
          <p:nvPr>
            <p:ph type="subTitle" idx="1"/>
          </p:nvPr>
        </p:nvSpPr>
        <p:spPr>
          <a:xfrm>
            <a:off x="-756592" y="843558"/>
            <a:ext cx="6048672" cy="31683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 smtClean="0"/>
              <a:t>Monosakarida</a:t>
            </a:r>
            <a:r>
              <a:rPr lang="en-US" sz="1400" dirty="0" smtClean="0"/>
              <a:t> </a:t>
            </a:r>
            <a:r>
              <a:rPr lang="en-US" sz="1400" dirty="0" err="1" smtClean="0"/>
              <a:t>merupakan</a:t>
            </a:r>
            <a:r>
              <a:rPr lang="en-US" sz="1400" dirty="0" smtClean="0"/>
              <a:t> unit </a:t>
            </a:r>
            <a:r>
              <a:rPr lang="en-US" sz="1400" dirty="0" err="1" smtClean="0"/>
              <a:t>karbohidrat</a:t>
            </a:r>
            <a:r>
              <a:rPr lang="en-US" sz="1400" dirty="0" smtClean="0"/>
              <a:t>  </a:t>
            </a:r>
            <a:r>
              <a:rPr lang="en-US" sz="1400" dirty="0" err="1" smtClean="0"/>
              <a:t>terkecil</a:t>
            </a:r>
            <a:r>
              <a:rPr lang="en-US" sz="1400" dirty="0" smtClean="0"/>
              <a:t> </a:t>
            </a:r>
            <a:r>
              <a:rPr lang="en-US" sz="1400" dirty="0" err="1" smtClean="0"/>
              <a:t>yaitu</a:t>
            </a:r>
            <a:r>
              <a:rPr lang="en-US" sz="1400" dirty="0" smtClean="0"/>
              <a:t> </a:t>
            </a:r>
            <a:r>
              <a:rPr lang="en-US" sz="1400" dirty="0" err="1" smtClean="0"/>
              <a:t>artinya</a:t>
            </a:r>
            <a:r>
              <a:rPr lang="en-US" sz="1400" dirty="0" smtClean="0"/>
              <a:t> mono </a:t>
            </a:r>
            <a:r>
              <a:rPr lang="en-US" sz="1400" dirty="0" err="1" smtClean="0"/>
              <a:t>itu</a:t>
            </a:r>
            <a:r>
              <a:rPr lang="en-US" sz="1400" dirty="0" smtClean="0"/>
              <a:t> </a:t>
            </a:r>
            <a:r>
              <a:rPr lang="en-US" sz="1400" dirty="0" err="1" smtClean="0"/>
              <a:t>satu</a:t>
            </a:r>
            <a:r>
              <a:rPr lang="en-US" sz="1400" dirty="0" smtClean="0"/>
              <a:t> </a:t>
            </a:r>
            <a:r>
              <a:rPr lang="en-US" sz="1400" dirty="0" err="1" smtClean="0"/>
              <a:t>sakarida</a:t>
            </a:r>
            <a:r>
              <a:rPr lang="en-US" sz="1400" dirty="0" smtClean="0"/>
              <a:t> </a:t>
            </a:r>
            <a:r>
              <a:rPr lang="en-US" sz="1400" dirty="0" err="1" smtClean="0"/>
              <a:t>bulat</a:t>
            </a:r>
            <a:r>
              <a:rPr lang="en-US" sz="1400" dirty="0" smtClean="0"/>
              <a:t> .</a:t>
            </a: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 smtClean="0"/>
              <a:t>Struktur</a:t>
            </a:r>
            <a:r>
              <a:rPr lang="en-US" sz="1400" dirty="0" smtClean="0"/>
              <a:t> </a:t>
            </a:r>
            <a:r>
              <a:rPr lang="en-US" sz="1400" dirty="0" err="1" smtClean="0"/>
              <a:t>molokeul</a:t>
            </a:r>
            <a:r>
              <a:rPr lang="en-US" sz="1400" dirty="0" smtClean="0"/>
              <a:t> </a:t>
            </a:r>
            <a:r>
              <a:rPr lang="en-US" sz="1400" dirty="0" err="1" smtClean="0"/>
              <a:t>kimia</a:t>
            </a:r>
            <a:r>
              <a:rPr lang="en-US" sz="1400" dirty="0" smtClean="0"/>
              <a:t> </a:t>
            </a:r>
            <a:r>
              <a:rPr lang="en-US" sz="1400" dirty="0" err="1" smtClean="0"/>
              <a:t>Monosakarida</a:t>
            </a:r>
            <a:r>
              <a:rPr lang="en-US" sz="1400" dirty="0" smtClean="0"/>
              <a:t> </a:t>
            </a:r>
            <a:r>
              <a:rPr lang="en-US" sz="1400" dirty="0" err="1" smtClean="0"/>
              <a:t>tersusun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gugus</a:t>
            </a:r>
            <a:r>
              <a:rPr lang="en-US" sz="1400" dirty="0" smtClean="0"/>
              <a:t> </a:t>
            </a:r>
            <a:r>
              <a:rPr lang="en-US" sz="1400" dirty="0" err="1" smtClean="0"/>
              <a:t>aldehida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gugus</a:t>
            </a:r>
            <a:r>
              <a:rPr lang="en-US" sz="1400" dirty="0" smtClean="0"/>
              <a:t> </a:t>
            </a:r>
            <a:r>
              <a:rPr lang="en-US" sz="1400" dirty="0" err="1" smtClean="0"/>
              <a:t>keton</a:t>
            </a:r>
            <a:r>
              <a:rPr lang="en-US" sz="1400" dirty="0" smtClean="0"/>
              <a:t> yang </a:t>
            </a:r>
            <a:r>
              <a:rPr lang="en-US" sz="1400" dirty="0" err="1" smtClean="0"/>
              <a:t>terikat</a:t>
            </a:r>
            <a:r>
              <a:rPr lang="en-US" sz="1400" dirty="0" smtClean="0"/>
              <a:t> </a:t>
            </a:r>
            <a:r>
              <a:rPr lang="en-US" sz="1400" dirty="0" err="1" smtClean="0"/>
              <a:t>rantainya</a:t>
            </a:r>
            <a:r>
              <a:rPr lang="en-US" sz="1400" dirty="0" smtClean="0"/>
              <a:t> </a:t>
            </a:r>
            <a:r>
              <a:rPr lang="en-US" sz="1400" dirty="0" err="1" smtClean="0"/>
              <a:t>dua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lebih</a:t>
            </a:r>
            <a:r>
              <a:rPr lang="en-US" sz="1400" dirty="0" smtClean="0"/>
              <a:t> </a:t>
            </a:r>
            <a:r>
              <a:rPr lang="en-US" sz="1400" dirty="0" err="1" smtClean="0"/>
              <a:t>gugus</a:t>
            </a:r>
            <a:r>
              <a:rPr lang="en-US" sz="1400" dirty="0" smtClean="0"/>
              <a:t> </a:t>
            </a:r>
            <a:r>
              <a:rPr lang="en-US" sz="1400" dirty="0" err="1" smtClean="0"/>
              <a:t>hidroksil</a:t>
            </a:r>
            <a:r>
              <a:rPr lang="en-US" sz="1400" dirty="0"/>
              <a:t> </a:t>
            </a:r>
            <a:r>
              <a:rPr lang="en-US" sz="1400" dirty="0" err="1" smtClean="0"/>
              <a:t>gugus</a:t>
            </a:r>
            <a:r>
              <a:rPr lang="en-US" sz="1400" dirty="0" smtClean="0"/>
              <a:t> </a:t>
            </a:r>
            <a:r>
              <a:rPr lang="en-US" sz="1400" dirty="0" err="1" smtClean="0"/>
              <a:t>glukosa</a:t>
            </a:r>
            <a:r>
              <a:rPr lang="en-US" sz="1400" dirty="0" smtClean="0"/>
              <a:t>  </a:t>
            </a:r>
            <a:r>
              <a:rPr lang="en-US" sz="1400" dirty="0" err="1" smtClean="0"/>
              <a:t>merupakan</a:t>
            </a:r>
            <a:r>
              <a:rPr lang="en-US" sz="1400" dirty="0" smtClean="0"/>
              <a:t> </a:t>
            </a:r>
            <a:r>
              <a:rPr lang="en-US" sz="1400" dirty="0" err="1" smtClean="0"/>
              <a:t>gugusan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gugus</a:t>
            </a:r>
            <a:r>
              <a:rPr lang="en-US" sz="1400" dirty="0" smtClean="0"/>
              <a:t> </a:t>
            </a:r>
            <a:r>
              <a:rPr lang="en-US" sz="1400" dirty="0" err="1" smtClean="0"/>
              <a:t>aldehida</a:t>
            </a:r>
            <a:r>
              <a:rPr lang="en-US" sz="1400" dirty="0" smtClean="0"/>
              <a:t> </a:t>
            </a: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/>
              <a:t>Dan </a:t>
            </a:r>
            <a:r>
              <a:rPr lang="en-US" sz="1400" dirty="0" err="1" smtClean="0"/>
              <a:t>fruktosa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gugusan</a:t>
            </a:r>
            <a:r>
              <a:rPr lang="en-US" sz="1400" dirty="0" smtClean="0"/>
              <a:t> </a:t>
            </a:r>
            <a:r>
              <a:rPr lang="en-US" sz="1400" dirty="0" err="1" smtClean="0"/>
              <a:t>keton</a:t>
            </a:r>
            <a:r>
              <a:rPr lang="en-US" sz="1400" dirty="0" smtClean="0"/>
              <a:t> 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duaduanya</a:t>
            </a:r>
            <a:r>
              <a:rPr lang="en-US" sz="1400" dirty="0" smtClean="0"/>
              <a:t> </a:t>
            </a:r>
            <a:r>
              <a:rPr lang="en-US" sz="1400" dirty="0" err="1" smtClean="0"/>
              <a:t>terikat</a:t>
            </a:r>
            <a:r>
              <a:rPr lang="en-US" sz="1400" dirty="0" smtClean="0"/>
              <a:t>  </a:t>
            </a:r>
            <a:r>
              <a:rPr lang="en-US" sz="1400" dirty="0" err="1" smtClean="0"/>
              <a:t>enam</a:t>
            </a:r>
            <a:r>
              <a:rPr lang="en-US" sz="1400" dirty="0" smtClean="0"/>
              <a:t> </a:t>
            </a:r>
            <a:r>
              <a:rPr lang="en-US" sz="1400" dirty="0" err="1" smtClean="0"/>
              <a:t>karbon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lima atom  </a:t>
            </a:r>
            <a:r>
              <a:rPr lang="en-US" sz="1400" dirty="0" err="1" smtClean="0"/>
              <a:t>gugus</a:t>
            </a:r>
            <a:r>
              <a:rPr lang="en-US" sz="1400" dirty="0" smtClean="0"/>
              <a:t> </a:t>
            </a:r>
            <a:r>
              <a:rPr lang="en-US" sz="1400" dirty="0" err="1" smtClean="0"/>
              <a:t>hidroksil</a:t>
            </a:r>
            <a:r>
              <a:rPr lang="en-US" sz="1400" dirty="0" smtClean="0"/>
              <a:t>.</a:t>
            </a:r>
            <a:endParaRPr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 t="6537" r="10541" b="2287"/>
          <a:stretch/>
        </p:blipFill>
        <p:spPr>
          <a:xfrm>
            <a:off x="5292081" y="1131590"/>
            <a:ext cx="3168352" cy="29764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>
            <a:spLocks noGrp="1"/>
          </p:cNvSpPr>
          <p:nvPr>
            <p:ph type="title"/>
          </p:nvPr>
        </p:nvSpPr>
        <p:spPr>
          <a:xfrm>
            <a:off x="713225" y="360775"/>
            <a:ext cx="77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monosakarida</a:t>
            </a:r>
            <a:endParaRPr dirty="0"/>
          </a:p>
        </p:txBody>
      </p:sp>
      <p:sp>
        <p:nvSpPr>
          <p:cNvPr id="205" name="Google Shape;205;p32"/>
          <p:cNvSpPr txBox="1">
            <a:spLocks noGrp="1"/>
          </p:cNvSpPr>
          <p:nvPr>
            <p:ph type="subTitle" idx="1"/>
          </p:nvPr>
        </p:nvSpPr>
        <p:spPr>
          <a:xfrm>
            <a:off x="1462924" y="1760667"/>
            <a:ext cx="2077800" cy="2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Aldehida</a:t>
            </a:r>
            <a:endParaRPr dirty="0"/>
          </a:p>
        </p:txBody>
      </p:sp>
      <p:sp>
        <p:nvSpPr>
          <p:cNvPr id="206" name="Google Shape;206;p32"/>
          <p:cNvSpPr txBox="1">
            <a:spLocks noGrp="1"/>
          </p:cNvSpPr>
          <p:nvPr>
            <p:ph type="subTitle" idx="2"/>
          </p:nvPr>
        </p:nvSpPr>
        <p:spPr>
          <a:xfrm>
            <a:off x="1462924" y="2027948"/>
            <a:ext cx="2100964" cy="1119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highlight>
                  <a:schemeClr val="lt1"/>
                </a:highlight>
              </a:rPr>
              <a:t>ALDO</a:t>
            </a:r>
          </a:p>
          <a:p>
            <a:pPr marL="0" lvl="0" indent="0"/>
            <a:r>
              <a:rPr lang="en-US" dirty="0"/>
              <a:t>3 c </a:t>
            </a:r>
            <a:r>
              <a:rPr lang="en-US" dirty="0" err="1"/>
              <a:t>triosa</a:t>
            </a:r>
            <a:endParaRPr lang="en-US" dirty="0"/>
          </a:p>
          <a:p>
            <a:pPr marL="0" lvl="0" indent="0"/>
            <a:r>
              <a:rPr lang="en-US" dirty="0"/>
              <a:t>4 c </a:t>
            </a:r>
            <a:r>
              <a:rPr lang="en-US" dirty="0" err="1"/>
              <a:t>tetrosa</a:t>
            </a:r>
            <a:endParaRPr lang="en-US" dirty="0"/>
          </a:p>
          <a:p>
            <a:pPr marL="0" lvl="0" indent="0"/>
            <a:r>
              <a:rPr lang="en-US" dirty="0"/>
              <a:t>5 c </a:t>
            </a:r>
            <a:r>
              <a:rPr lang="en-US" dirty="0" err="1"/>
              <a:t>pentosa</a:t>
            </a:r>
            <a:endParaRPr lang="en-US" dirty="0"/>
          </a:p>
          <a:p>
            <a:pPr marL="0" lvl="0" indent="0"/>
            <a:r>
              <a:rPr lang="en-US" dirty="0"/>
              <a:t>6 c </a:t>
            </a:r>
            <a:r>
              <a:rPr lang="en-US" dirty="0" err="1"/>
              <a:t>heksosa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chemeClr val="lt1"/>
              </a:highlight>
            </a:endParaRPr>
          </a:p>
        </p:txBody>
      </p:sp>
      <p:sp>
        <p:nvSpPr>
          <p:cNvPr id="208" name="Google Shape;208;p32"/>
          <p:cNvSpPr txBox="1">
            <a:spLocks noGrp="1"/>
          </p:cNvSpPr>
          <p:nvPr>
            <p:ph type="subTitle" idx="4"/>
          </p:nvPr>
        </p:nvSpPr>
        <p:spPr>
          <a:xfrm>
            <a:off x="1403648" y="3435846"/>
            <a:ext cx="2045084" cy="1440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Glukosa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gugus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atom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enam</a:t>
            </a:r>
            <a:r>
              <a:rPr lang="en-US" dirty="0" smtClean="0"/>
              <a:t> atom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dirty="0" err="1" smtClean="0"/>
              <a:t>aldoheksosa</a:t>
            </a:r>
            <a:endParaRPr dirty="0"/>
          </a:p>
        </p:txBody>
      </p:sp>
      <p:sp>
        <p:nvSpPr>
          <p:cNvPr id="209" name="Google Shape;209;p32"/>
          <p:cNvSpPr txBox="1">
            <a:spLocks noGrp="1"/>
          </p:cNvSpPr>
          <p:nvPr>
            <p:ph type="subTitle" idx="5"/>
          </p:nvPr>
        </p:nvSpPr>
        <p:spPr>
          <a:xfrm>
            <a:off x="6108577" y="1760667"/>
            <a:ext cx="2077800" cy="2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K</a:t>
            </a:r>
            <a:r>
              <a:rPr lang="en" dirty="0" smtClean="0"/>
              <a:t>eton </a:t>
            </a:r>
            <a:endParaRPr dirty="0"/>
          </a:p>
        </p:txBody>
      </p:sp>
      <p:sp>
        <p:nvSpPr>
          <p:cNvPr id="210" name="Google Shape;210;p32"/>
          <p:cNvSpPr txBox="1">
            <a:spLocks noGrp="1"/>
          </p:cNvSpPr>
          <p:nvPr>
            <p:ph type="subTitle" idx="6"/>
          </p:nvPr>
        </p:nvSpPr>
        <p:spPr>
          <a:xfrm>
            <a:off x="6108577" y="2028109"/>
            <a:ext cx="2189100" cy="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/>
              <a:t>Keto</a:t>
            </a:r>
            <a:r>
              <a:rPr lang="en-US" dirty="0"/>
              <a:t> 3 c </a:t>
            </a:r>
            <a:r>
              <a:rPr lang="en-US" dirty="0" err="1"/>
              <a:t>triosa</a:t>
            </a:r>
            <a:endParaRPr lang="en-US" dirty="0"/>
          </a:p>
          <a:p>
            <a:pPr marL="0" lvl="0" indent="0"/>
            <a:r>
              <a:rPr lang="en-US" dirty="0"/>
              <a:t>        4 c </a:t>
            </a:r>
            <a:r>
              <a:rPr lang="en-US" dirty="0" err="1"/>
              <a:t>tetrosa</a:t>
            </a:r>
            <a:endParaRPr lang="en-US" dirty="0"/>
          </a:p>
          <a:p>
            <a:pPr marL="0" lvl="0" indent="0"/>
            <a:r>
              <a:rPr lang="en-US" dirty="0"/>
              <a:t>        5 c </a:t>
            </a:r>
            <a:r>
              <a:rPr lang="en-US" dirty="0" err="1"/>
              <a:t>pentosa</a:t>
            </a:r>
            <a:endParaRPr lang="en-US" dirty="0"/>
          </a:p>
          <a:p>
            <a:pPr marL="0" lvl="0" indent="0"/>
            <a:r>
              <a:rPr lang="en-US" dirty="0"/>
              <a:t>        6 c </a:t>
            </a:r>
            <a:r>
              <a:rPr lang="en-US" dirty="0" err="1"/>
              <a:t>heksosa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" name="Google Shape;213;p32"/>
          <p:cNvSpPr txBox="1">
            <a:spLocks noGrp="1"/>
          </p:cNvSpPr>
          <p:nvPr>
            <p:ph type="title" idx="9"/>
          </p:nvPr>
        </p:nvSpPr>
        <p:spPr>
          <a:xfrm>
            <a:off x="878047" y="1684317"/>
            <a:ext cx="612600" cy="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-</a:t>
            </a:r>
            <a:endParaRPr dirty="0"/>
          </a:p>
        </p:txBody>
      </p:sp>
      <p:sp>
        <p:nvSpPr>
          <p:cNvPr id="214" name="Google Shape;214;p32"/>
          <p:cNvSpPr txBox="1">
            <a:spLocks noGrp="1"/>
          </p:cNvSpPr>
          <p:nvPr>
            <p:ph type="title" idx="13"/>
          </p:nvPr>
        </p:nvSpPr>
        <p:spPr>
          <a:xfrm>
            <a:off x="878797" y="3173257"/>
            <a:ext cx="611100" cy="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-</a:t>
            </a:r>
            <a:endParaRPr dirty="0"/>
          </a:p>
        </p:txBody>
      </p:sp>
      <p:sp>
        <p:nvSpPr>
          <p:cNvPr id="215" name="Google Shape;215;p32"/>
          <p:cNvSpPr txBox="1">
            <a:spLocks noGrp="1"/>
          </p:cNvSpPr>
          <p:nvPr>
            <p:ph type="title" idx="14"/>
          </p:nvPr>
        </p:nvSpPr>
        <p:spPr>
          <a:xfrm>
            <a:off x="5516747" y="1684317"/>
            <a:ext cx="612600" cy="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-</a:t>
            </a:r>
            <a:endParaRPr dirty="0"/>
          </a:p>
        </p:txBody>
      </p:sp>
      <p:sp>
        <p:nvSpPr>
          <p:cNvPr id="216" name="Google Shape;216;p32"/>
          <p:cNvSpPr txBox="1">
            <a:spLocks noGrp="1"/>
          </p:cNvSpPr>
          <p:nvPr>
            <p:ph type="title" idx="15"/>
          </p:nvPr>
        </p:nvSpPr>
        <p:spPr>
          <a:xfrm>
            <a:off x="5516747" y="3173257"/>
            <a:ext cx="612600" cy="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</a:t>
            </a:r>
            <a:endParaRPr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8"/>
          </p:nvPr>
        </p:nvSpPr>
        <p:spPr>
          <a:xfrm>
            <a:off x="5868144" y="3363838"/>
            <a:ext cx="2520280" cy="1512168"/>
          </a:xfrm>
        </p:spPr>
        <p:txBody>
          <a:bodyPr/>
          <a:lstStyle/>
          <a:p>
            <a:r>
              <a:rPr lang="en-US" dirty="0" err="1" smtClean="0"/>
              <a:t>Fruktosa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/>
              <a:t> </a:t>
            </a:r>
            <a:r>
              <a:rPr lang="en-US" dirty="0" err="1" smtClean="0"/>
              <a:t>satu</a:t>
            </a:r>
            <a:r>
              <a:rPr lang="en-US" dirty="0"/>
              <a:t> </a:t>
            </a:r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/>
              <a:t> </a:t>
            </a:r>
            <a:r>
              <a:rPr lang="en-US" dirty="0" smtClean="0"/>
              <a:t>atom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enam</a:t>
            </a:r>
            <a:r>
              <a:rPr lang="en-US" dirty="0" smtClean="0"/>
              <a:t> atom di </a:t>
            </a:r>
            <a:r>
              <a:rPr lang="en-US" dirty="0" err="1" smtClean="0"/>
              <a:t>namakan</a:t>
            </a:r>
            <a:r>
              <a:rPr lang="en-US" dirty="0" smtClean="0"/>
              <a:t> </a:t>
            </a:r>
            <a:r>
              <a:rPr lang="en-US" dirty="0" err="1" smtClean="0"/>
              <a:t>ketoheksosa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subTitle" idx="1"/>
          </p:nvPr>
        </p:nvSpPr>
        <p:spPr>
          <a:xfrm>
            <a:off x="1986000" y="2787774"/>
            <a:ext cx="2802024" cy="1152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 smtClean="0"/>
              <a:t>Monosakarida</a:t>
            </a:r>
            <a:r>
              <a:rPr lang="en-US" sz="1600" dirty="0" smtClean="0"/>
              <a:t> </a:t>
            </a:r>
            <a:r>
              <a:rPr lang="en-US" sz="1600" dirty="0" err="1" smtClean="0"/>
              <a:t>memiliki</a:t>
            </a:r>
            <a:r>
              <a:rPr lang="en-US" sz="1600" dirty="0" smtClean="0"/>
              <a:t> atom </a:t>
            </a:r>
            <a:r>
              <a:rPr lang="en-US" sz="1600" dirty="0" err="1" smtClean="0"/>
              <a:t>karbon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mengikat</a:t>
            </a:r>
            <a:r>
              <a:rPr lang="en-US" sz="1600" dirty="0" smtClean="0"/>
              <a:t> 4 </a:t>
            </a:r>
            <a:r>
              <a:rPr lang="en-US" sz="1600" dirty="0" err="1" smtClean="0"/>
              <a:t>gugu</a:t>
            </a:r>
            <a:r>
              <a:rPr lang="en-US" sz="1600" dirty="0" err="1" smtClean="0"/>
              <a:t>s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berbeda</a:t>
            </a:r>
            <a:r>
              <a:rPr lang="en-US" sz="1600" dirty="0" smtClean="0"/>
              <a:t> </a:t>
            </a:r>
            <a:endParaRPr sz="1600" dirty="0"/>
          </a:p>
        </p:txBody>
      </p:sp>
      <p:sp>
        <p:nvSpPr>
          <p:cNvPr id="222" name="Google Shape;222;p33"/>
          <p:cNvSpPr txBox="1">
            <a:spLocks noGrp="1"/>
          </p:cNvSpPr>
          <p:nvPr>
            <p:ph type="title"/>
          </p:nvPr>
        </p:nvSpPr>
        <p:spPr>
          <a:xfrm>
            <a:off x="2195736" y="339502"/>
            <a:ext cx="4600022" cy="5747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/>
              <a:t>Pusat</a:t>
            </a:r>
            <a:r>
              <a:rPr lang="en-US" sz="2400" dirty="0" smtClean="0"/>
              <a:t> </a:t>
            </a:r>
            <a:r>
              <a:rPr lang="en-US" sz="2400" dirty="0" err="1" smtClean="0"/>
              <a:t>asimetrik</a:t>
            </a:r>
            <a:r>
              <a:rPr lang="en-US" sz="2400" dirty="0" smtClean="0"/>
              <a:t> </a:t>
            </a:r>
            <a:r>
              <a:rPr lang="en-US" sz="2400" dirty="0" err="1" smtClean="0"/>
              <a:t>monosakarida</a:t>
            </a:r>
            <a:endParaRPr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5" t="15164" r="12653" b="4535"/>
          <a:stretch/>
        </p:blipFill>
        <p:spPr>
          <a:xfrm>
            <a:off x="1907704" y="915566"/>
            <a:ext cx="5256584" cy="18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1" t="51519" r="13316" b="31066"/>
          <a:stretch/>
        </p:blipFill>
        <p:spPr>
          <a:xfrm>
            <a:off x="4932040" y="2427734"/>
            <a:ext cx="2232248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>
            <a:spLocks noGrp="1"/>
          </p:cNvSpPr>
          <p:nvPr>
            <p:ph type="title"/>
          </p:nvPr>
        </p:nvSpPr>
        <p:spPr>
          <a:xfrm>
            <a:off x="1115616" y="2800691"/>
            <a:ext cx="6516724" cy="23587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err="1" smtClean="0"/>
              <a:t>Monosakarida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yang </a:t>
            </a:r>
            <a:r>
              <a:rPr lang="en-US" dirty="0" err="1" smtClean="0"/>
              <a:t>memumatar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optik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 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1" t="41542" r="10078" b="39047"/>
          <a:stretch/>
        </p:blipFill>
        <p:spPr>
          <a:xfrm>
            <a:off x="174745" y="771549"/>
            <a:ext cx="3725552" cy="2029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6" t="41724" r="8968" b="40215"/>
          <a:stretch/>
        </p:blipFill>
        <p:spPr>
          <a:xfrm>
            <a:off x="4716016" y="699542"/>
            <a:ext cx="3921735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0"/>
          <p:cNvSpPr txBox="1">
            <a:spLocks noGrp="1"/>
          </p:cNvSpPr>
          <p:nvPr>
            <p:ph type="title"/>
          </p:nvPr>
        </p:nvSpPr>
        <p:spPr>
          <a:xfrm>
            <a:off x="913500" y="1599350"/>
            <a:ext cx="7317000" cy="19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Terima kasih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atercolor Texture by Slidesgo">
  <a:themeElements>
    <a:clrScheme name="Simple Light">
      <a:dk1>
        <a:srgbClr val="BFACF5"/>
      </a:dk1>
      <a:lt1>
        <a:srgbClr val="FFFFFF"/>
      </a:lt1>
      <a:dk2>
        <a:srgbClr val="9C7FEE"/>
      </a:dk2>
      <a:lt2>
        <a:srgbClr val="F788C6"/>
      </a:lt2>
      <a:accent1>
        <a:srgbClr val="6B86F1"/>
      </a:accent1>
      <a:accent2>
        <a:srgbClr val="9C7FEE"/>
      </a:accent2>
      <a:accent3>
        <a:srgbClr val="9C7FEE"/>
      </a:accent3>
      <a:accent4>
        <a:srgbClr val="F788C6"/>
      </a:accent4>
      <a:accent5>
        <a:srgbClr val="6B86F1"/>
      </a:accent5>
      <a:accent6>
        <a:srgbClr val="9C7FEE"/>
      </a:accent6>
      <a:hlink>
        <a:srgbClr val="6B86F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151</Words>
  <Application>Microsoft Office PowerPoint</Application>
  <PresentationFormat>On-screen Show (16:9)</PresentationFormat>
  <Paragraphs>29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Watercolor Texture by Slidesgo</vt:lpstr>
      <vt:lpstr>Karbohidrat monosakarida</vt:lpstr>
      <vt:lpstr>monosakarida</vt:lpstr>
      <vt:lpstr>monosakarida</vt:lpstr>
      <vt:lpstr>Pusat asimetrik monosakarida</vt:lpstr>
      <vt:lpstr>Monosakarida memiliki sifat sebagai senyawa yang memumatar atau disebut bersifat optik aktif  </vt:lpstr>
      <vt:lpstr>Terima kasih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Karbohidrat monosakarida</dc:title>
  <dc:creator>asus</dc:creator>
  <cp:lastModifiedBy>asus</cp:lastModifiedBy>
  <cp:revision>8</cp:revision>
  <dcterms:modified xsi:type="dcterms:W3CDTF">2022-03-02T07:44:06Z</dcterms:modified>
</cp:coreProperties>
</file>