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1"/>
  </p:notesMasterIdLst>
  <p:handoutMasterIdLst>
    <p:handoutMasterId r:id="rId12"/>
  </p:handoutMasterIdLst>
  <p:sldIdLst>
    <p:sldId id="446" r:id="rId5"/>
    <p:sldId id="447" r:id="rId6"/>
    <p:sldId id="449" r:id="rId7"/>
    <p:sldId id="427" r:id="rId8"/>
    <p:sldId id="441" r:id="rId9"/>
    <p:sldId id="4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2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619308"/>
            <a:ext cx="11620500" cy="5743391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en-US" sz="4000" dirty="0" err="1"/>
              <a:t>Karbohidrat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konfigurasi</a:t>
            </a:r>
            <a:r>
              <a:rPr lang="en-US" sz="4000" dirty="0"/>
              <a:t> </a:t>
            </a:r>
            <a:r>
              <a:rPr lang="en-US" sz="4000" dirty="0" err="1"/>
              <a:t>monosakarida</a:t>
            </a:r>
            <a:br>
              <a:rPr lang="en-US" dirty="0"/>
            </a:b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: </a:t>
            </a:r>
            <a:r>
              <a:rPr lang="en-US" sz="2400" dirty="0" err="1"/>
              <a:t>Biokimia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pengampu</a:t>
            </a:r>
            <a:r>
              <a:rPr lang="en-US" sz="2400" dirty="0"/>
              <a:t>: </a:t>
            </a:r>
            <a:r>
              <a:rPr lang="en-US" sz="2400" dirty="0" err="1"/>
              <a:t>Neti</a:t>
            </a:r>
            <a:r>
              <a:rPr lang="en-US" sz="2400" dirty="0"/>
              <a:t> Yuliana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Sonia </a:t>
            </a:r>
            <a:r>
              <a:rPr lang="en-US" sz="2400" dirty="0" err="1"/>
              <a:t>ramsi</a:t>
            </a:r>
            <a:r>
              <a:rPr lang="en-US" sz="2400" dirty="0"/>
              <a:t> </a:t>
            </a:r>
            <a:r>
              <a:rPr lang="en-US" sz="2400" dirty="0" err="1"/>
              <a:t>fitrotush</a:t>
            </a:r>
            <a:r>
              <a:rPr lang="en-US" sz="2400" dirty="0"/>
              <a:t> </a:t>
            </a:r>
            <a:r>
              <a:rPr lang="en-US" sz="2400" dirty="0" err="1"/>
              <a:t>shoumi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NPM: 2114231004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jurusan</a:t>
            </a:r>
            <a:r>
              <a:rPr lang="en-US" sz="2400" dirty="0"/>
              <a:t> </a:t>
            </a:r>
            <a:r>
              <a:rPr lang="en-US" sz="2400" dirty="0" err="1"/>
              <a:t>thp-unila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prodi</a:t>
            </a:r>
            <a:r>
              <a:rPr lang="en-US" sz="2400" dirty="0"/>
              <a:t> tip-</a:t>
            </a:r>
            <a:r>
              <a:rPr lang="en-US" sz="2400" dirty="0" err="1"/>
              <a:t>unila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A981B-6487-4B00-9EAF-D0D748F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</p:spPr>
        <p:txBody>
          <a:bodyPr/>
          <a:lstStyle/>
          <a:p>
            <a:r>
              <a:rPr lang="en-US" dirty="0" err="1"/>
              <a:t>Monosakarida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239535"/>
            <a:ext cx="11174819" cy="4197841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err="1"/>
              <a:t>Monosakarida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unit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, mono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dan </a:t>
            </a:r>
            <a:r>
              <a:rPr lang="en-US" dirty="0" err="1"/>
              <a:t>sakarida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gula.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kimianya</a:t>
            </a:r>
            <a:r>
              <a:rPr lang="en-US" dirty="0"/>
              <a:t> </a:t>
            </a:r>
            <a:r>
              <a:rPr lang="en-US" dirty="0" err="1"/>
              <a:t>monosakarida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alhedid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1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keton</a:t>
            </a:r>
            <a:r>
              <a:rPr lang="en-US" dirty="0"/>
              <a:t> yang pada </a:t>
            </a:r>
            <a:r>
              <a:rPr lang="en-US" dirty="0" err="1"/>
              <a:t>rantainya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hidroksil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pada </a:t>
            </a:r>
            <a:r>
              <a:rPr lang="en-US" dirty="0" err="1"/>
              <a:t>glukosa</a:t>
            </a:r>
            <a:r>
              <a:rPr lang="en-US" dirty="0"/>
              <a:t> dan </a:t>
            </a:r>
            <a:r>
              <a:rPr lang="en-US" dirty="0" err="1"/>
              <a:t>fruktosa</a:t>
            </a:r>
            <a:r>
              <a:rPr lang="en-US" dirty="0"/>
              <a:t>, pada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aldehid</a:t>
            </a:r>
            <a:r>
              <a:rPr lang="en-US" dirty="0"/>
              <a:t> dan pada </a:t>
            </a:r>
            <a:r>
              <a:rPr lang="en-US" dirty="0" err="1"/>
              <a:t>fruktosa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keton</a:t>
            </a:r>
            <a:r>
              <a:rPr lang="en-US" dirty="0"/>
              <a:t>. Pada </a:t>
            </a:r>
            <a:r>
              <a:rPr lang="en-US" dirty="0" err="1"/>
              <a:t>glukosa</a:t>
            </a:r>
            <a:r>
              <a:rPr lang="en-US" dirty="0"/>
              <a:t> dan </a:t>
            </a:r>
            <a:r>
              <a:rPr lang="en-US" dirty="0" err="1"/>
              <a:t>fruktosa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6 </a:t>
            </a:r>
            <a:r>
              <a:rPr lang="en-US" dirty="0" err="1"/>
              <a:t>karbon</a:t>
            </a:r>
            <a:r>
              <a:rPr lang="en-US" dirty="0"/>
              <a:t> dan 5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hidroksil</a:t>
            </a:r>
            <a:r>
              <a:rPr lang="en-US" dirty="0"/>
              <a:t>. </a:t>
            </a:r>
          </a:p>
          <a:p>
            <a:r>
              <a:rPr lang="en-US" dirty="0"/>
              <a:t>	Pada tata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aldehida</a:t>
            </a:r>
            <a:r>
              <a:rPr lang="en-US" dirty="0"/>
              <a:t> </a:t>
            </a: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“Aldo”,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3 C </a:t>
            </a:r>
            <a:r>
              <a:rPr lang="en-US" dirty="0" err="1"/>
              <a:t>maka</a:t>
            </a:r>
            <a:r>
              <a:rPr lang="en-US" dirty="0"/>
              <a:t> tata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Aldotriosa</a:t>
            </a:r>
            <a:r>
              <a:rPr lang="en-US" dirty="0"/>
              <a:t>. Pada tata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keton</a:t>
            </a:r>
            <a:r>
              <a:rPr lang="en-US" dirty="0"/>
              <a:t> </a:t>
            </a: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“Keto”,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4 C </a:t>
            </a:r>
            <a:r>
              <a:rPr lang="en-US" dirty="0" err="1"/>
              <a:t>maka</a:t>
            </a:r>
            <a:r>
              <a:rPr lang="en-US" dirty="0"/>
              <a:t> tata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Ketotetrosa</a:t>
            </a:r>
            <a:r>
              <a:rPr lang="en-US" dirty="0"/>
              <a:t>.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1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aldehid</a:t>
            </a:r>
            <a:r>
              <a:rPr lang="en-US" dirty="0"/>
              <a:t> dan </a:t>
            </a:r>
            <a:r>
              <a:rPr lang="en-US" dirty="0" err="1"/>
              <a:t>jumlah</a:t>
            </a:r>
            <a:r>
              <a:rPr lang="en-US" dirty="0"/>
              <a:t> atom </a:t>
            </a:r>
            <a:r>
              <a:rPr lang="en-US" dirty="0" err="1"/>
              <a:t>karbon</a:t>
            </a:r>
            <a:r>
              <a:rPr lang="en-US" dirty="0"/>
              <a:t> 6 </a:t>
            </a:r>
            <a:r>
              <a:rPr lang="en-US" dirty="0" err="1"/>
              <a:t>sehingga</a:t>
            </a:r>
            <a:r>
              <a:rPr lang="en-US" dirty="0"/>
              <a:t> tata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Aldoheksosa</a:t>
            </a:r>
            <a:r>
              <a:rPr lang="en-US" dirty="0"/>
              <a:t>. </a:t>
            </a:r>
            <a:r>
              <a:rPr lang="en-US" dirty="0" err="1"/>
              <a:t>Fruktosa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1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keton</a:t>
            </a:r>
            <a:r>
              <a:rPr lang="en-US" dirty="0"/>
              <a:t> dan </a:t>
            </a:r>
            <a:r>
              <a:rPr lang="en-US" dirty="0" err="1"/>
              <a:t>jumlah</a:t>
            </a:r>
            <a:r>
              <a:rPr lang="en-US" dirty="0"/>
              <a:t> atom </a:t>
            </a:r>
            <a:r>
              <a:rPr lang="en-US" dirty="0" err="1"/>
              <a:t>karbon</a:t>
            </a:r>
            <a:r>
              <a:rPr lang="en-US" dirty="0"/>
              <a:t> 6 </a:t>
            </a:r>
            <a:r>
              <a:rPr lang="en-US" dirty="0" err="1"/>
              <a:t>sehingga</a:t>
            </a:r>
            <a:r>
              <a:rPr lang="en-US" dirty="0"/>
              <a:t> tata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Ketoheksosa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gliseraldehida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Aldotriosa</a:t>
            </a:r>
            <a:r>
              <a:rPr lang="en-US" dirty="0"/>
              <a:t> dan </a:t>
            </a:r>
            <a:r>
              <a:rPr lang="en-US" dirty="0" err="1"/>
              <a:t>Dihidroksiaseton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Ketotriosa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7492A73-26E2-4482-B97E-F2621F73FAAB}"/>
              </a:ext>
            </a:extLst>
          </p:cNvPr>
          <p:cNvSpPr txBox="1">
            <a:spLocks/>
          </p:cNvSpPr>
          <p:nvPr/>
        </p:nvSpPr>
        <p:spPr>
          <a:xfrm>
            <a:off x="457199" y="438151"/>
            <a:ext cx="11174819" cy="59992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Monosakarida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4 </a:t>
            </a:r>
            <a:r>
              <a:rPr lang="en-US" dirty="0" err="1"/>
              <a:t>gugus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pada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tangannya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atom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asimetris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Pada </a:t>
            </a:r>
            <a:r>
              <a:rPr lang="en-US" dirty="0" err="1"/>
              <a:t>kedua</a:t>
            </a:r>
            <a:r>
              <a:rPr lang="en-US" dirty="0"/>
              <a:t> atom </a:t>
            </a:r>
            <a:r>
              <a:rPr lang="en-US" dirty="0" err="1"/>
              <a:t>karbon</a:t>
            </a:r>
            <a:r>
              <a:rPr lang="en-US" dirty="0"/>
              <a:t> yang </a:t>
            </a:r>
            <a:r>
              <a:rPr lang="en-US" dirty="0" err="1"/>
              <a:t>ditandai</a:t>
            </a:r>
            <a:r>
              <a:rPr lang="en-US" dirty="0"/>
              <a:t> * </a:t>
            </a:r>
            <a:r>
              <a:rPr lang="en-US" dirty="0" err="1"/>
              <a:t>mengikat</a:t>
            </a:r>
            <a:r>
              <a:rPr lang="en-US" dirty="0"/>
              <a:t> 4 </a:t>
            </a:r>
            <a:r>
              <a:rPr lang="en-US" dirty="0" err="1"/>
              <a:t>gugus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aldehid</a:t>
            </a:r>
            <a:r>
              <a:rPr lang="en-US" dirty="0"/>
              <a:t>, methanol, hydrogen dan </a:t>
            </a:r>
            <a:r>
              <a:rPr lang="en-US" dirty="0" err="1"/>
              <a:t>hidroksil</a:t>
            </a:r>
            <a:r>
              <a:rPr lang="en-US" dirty="0"/>
              <a:t>. Beda </a:t>
            </a:r>
            <a:r>
              <a:rPr lang="en-US" dirty="0" err="1"/>
              <a:t>kedua</a:t>
            </a:r>
            <a:r>
              <a:rPr lang="en-US" dirty="0"/>
              <a:t> atom C </a:t>
            </a:r>
            <a:r>
              <a:rPr lang="en-US" dirty="0" err="1"/>
              <a:t>terletak</a:t>
            </a:r>
            <a:r>
              <a:rPr lang="en-US" dirty="0"/>
              <a:t> pada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OH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dan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.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isomer </a:t>
            </a:r>
            <a:r>
              <a:rPr lang="en-US" dirty="0" err="1"/>
              <a:t>giometri</a:t>
            </a:r>
            <a:r>
              <a:rPr lang="en-US" dirty="0"/>
              <a:t>. Pada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atom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asimetris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atom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kiral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pada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tangannya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4 </a:t>
            </a:r>
            <a:r>
              <a:rPr lang="en-US" dirty="0" err="1"/>
              <a:t>gugus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4 atom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asimetris</a:t>
            </a:r>
            <a:r>
              <a:rPr lang="en-US" dirty="0"/>
              <a:t>. Pada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atom C yang </a:t>
            </a:r>
            <a:r>
              <a:rPr lang="en-US" dirty="0" err="1"/>
              <a:t>mengikat</a:t>
            </a:r>
            <a:r>
              <a:rPr lang="en-US" dirty="0"/>
              <a:t> 2 atom hydrogen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atom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asimetris</a:t>
            </a:r>
            <a:r>
              <a:rPr lang="en-US" dirty="0"/>
              <a:t>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8C5B19F-8A7C-4D73-B437-9F4F0111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1101990"/>
            <a:ext cx="4487215" cy="25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4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1B0F8-EDCA-43C7-A602-F46DA2202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514350"/>
            <a:ext cx="11249025" cy="5867400"/>
          </a:xfrm>
        </p:spPr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</a:rPr>
              <a:t>	</a:t>
            </a:r>
            <a:r>
              <a:rPr lang="en-US" dirty="0" err="1">
                <a:latin typeface="Segoe UI" panose="020B0502040204020203" pitchFamily="34" charset="0"/>
              </a:rPr>
              <a:t>Monosakarida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memiliki</a:t>
            </a:r>
            <a:r>
              <a:rPr lang="en-US" dirty="0">
                <a:latin typeface="Segoe UI" panose="020B0502040204020203" pitchFamily="34" charset="0"/>
              </a:rPr>
              <a:t> atom C-</a:t>
            </a:r>
            <a:r>
              <a:rPr lang="en-US" dirty="0" err="1">
                <a:latin typeface="Segoe UI" panose="020B0502040204020203" pitchFamily="34" charset="0"/>
              </a:rPr>
              <a:t>asimetrik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maka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secara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fisika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monosakarida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memiliki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sifat</a:t>
            </a:r>
            <a:r>
              <a:rPr lang="en-US" dirty="0">
                <a:latin typeface="Segoe UI" panose="020B0502040204020203" pitchFamily="34" charset="0"/>
              </a:rPr>
              <a:t> optic </a:t>
            </a:r>
            <a:r>
              <a:rPr lang="en-US" dirty="0" err="1">
                <a:latin typeface="Segoe UI" panose="020B0502040204020203" pitchFamily="34" charset="0"/>
              </a:rPr>
              <a:t>aktif</a:t>
            </a:r>
            <a:r>
              <a:rPr lang="en-US" dirty="0">
                <a:latin typeface="Segoe UI" panose="020B0502040204020203" pitchFamily="34" charset="0"/>
              </a:rPr>
              <a:t>. Pada </a:t>
            </a:r>
            <a:r>
              <a:rPr lang="en-US" dirty="0" err="1">
                <a:latin typeface="Segoe UI" panose="020B0502040204020203" pitchFamily="34" charset="0"/>
              </a:rPr>
              <a:t>gliseraldehida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memiliki</a:t>
            </a:r>
            <a:r>
              <a:rPr lang="en-US" dirty="0">
                <a:latin typeface="Segoe UI" panose="020B0502040204020203" pitchFamily="34" charset="0"/>
              </a:rPr>
              <a:t> atom C-</a:t>
            </a:r>
            <a:r>
              <a:rPr lang="en-US" dirty="0" err="1">
                <a:latin typeface="Segoe UI" panose="020B0502040204020203" pitchFamily="34" charset="0"/>
              </a:rPr>
              <a:t>asimetrik</a:t>
            </a:r>
            <a:r>
              <a:rPr lang="en-US" dirty="0">
                <a:latin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</a:rPr>
              <a:t>mengikat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aldehid</a:t>
            </a:r>
            <a:r>
              <a:rPr lang="en-US" dirty="0">
                <a:latin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</a:rPr>
              <a:t>etanol</a:t>
            </a:r>
            <a:r>
              <a:rPr lang="en-US" dirty="0">
                <a:latin typeface="Segoe UI" panose="020B0502040204020203" pitchFamily="34" charset="0"/>
              </a:rPr>
              <a:t>, hydrogen dan </a:t>
            </a:r>
            <a:r>
              <a:rPr lang="en-US" dirty="0" err="1">
                <a:latin typeface="Segoe UI" panose="020B0502040204020203" pitchFamily="34" charset="0"/>
              </a:rPr>
              <a:t>hidroksil</a:t>
            </a:r>
            <a:r>
              <a:rPr lang="en-US" dirty="0">
                <a:latin typeface="Segoe UI" panose="020B0502040204020203" pitchFamily="34" charset="0"/>
              </a:rPr>
              <a:t>. </a:t>
            </a:r>
          </a:p>
          <a:p>
            <a:endParaRPr lang="en-US" dirty="0">
              <a:latin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</a:rPr>
              <a:t>	Pada </a:t>
            </a:r>
            <a:r>
              <a:rPr lang="en-US" dirty="0" err="1">
                <a:latin typeface="Segoe UI" panose="020B0502040204020203" pitchFamily="34" charset="0"/>
              </a:rPr>
              <a:t>gambar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bagian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kanan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terdapat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molekul</a:t>
            </a:r>
            <a:r>
              <a:rPr lang="en-US" dirty="0">
                <a:latin typeface="Segoe UI" panose="020B0502040204020203" pitchFamily="34" charset="0"/>
              </a:rPr>
              <a:t> CHO </a:t>
            </a:r>
            <a:r>
              <a:rPr lang="en-US" dirty="0" err="1">
                <a:latin typeface="Segoe UI" panose="020B0502040204020203" pitchFamily="34" charset="0"/>
              </a:rPr>
              <a:t>mengikat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hidroksil</a:t>
            </a:r>
            <a:r>
              <a:rPr lang="en-US" dirty="0">
                <a:latin typeface="Segoe UI" panose="020B0502040204020203" pitchFamily="34" charset="0"/>
              </a:rPr>
              <a:t> (OH) pada </a:t>
            </a:r>
            <a:r>
              <a:rPr lang="en-US" dirty="0" err="1">
                <a:latin typeface="Segoe UI" panose="020B0502040204020203" pitchFamily="34" charset="0"/>
              </a:rPr>
              <a:t>bagian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kanan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sehingga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dinamakan</a:t>
            </a:r>
            <a:r>
              <a:rPr lang="en-US" dirty="0">
                <a:latin typeface="Segoe UI" panose="020B0502040204020203" pitchFamily="34" charset="0"/>
              </a:rPr>
              <a:t> D-</a:t>
            </a:r>
            <a:r>
              <a:rPr lang="en-US" dirty="0" err="1">
                <a:latin typeface="Segoe UI" panose="020B0502040204020203" pitchFamily="34" charset="0"/>
              </a:rPr>
              <a:t>Gliseraldehida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</a:rPr>
              <a:t> D=</a:t>
            </a:r>
            <a:r>
              <a:rPr lang="en-US" dirty="0" err="1">
                <a:latin typeface="Segoe UI" panose="020B0502040204020203" pitchFamily="34" charset="0"/>
              </a:rPr>
              <a:t>dextro</a:t>
            </a:r>
            <a:r>
              <a:rPr lang="en-US" dirty="0">
                <a:latin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</a:rPr>
              <a:t>berarti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kanan</a:t>
            </a:r>
            <a:r>
              <a:rPr lang="en-US" dirty="0">
                <a:latin typeface="Segoe UI" panose="020B0502040204020203" pitchFamily="34" charset="0"/>
              </a:rPr>
              <a:t>. Pada </a:t>
            </a:r>
            <a:r>
              <a:rPr lang="en-US" dirty="0" err="1">
                <a:latin typeface="Segoe UI" panose="020B0502040204020203" pitchFamily="34" charset="0"/>
              </a:rPr>
              <a:t>gambar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bagian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kiri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terdapat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molekul</a:t>
            </a:r>
            <a:r>
              <a:rPr lang="en-US" dirty="0">
                <a:latin typeface="Segoe UI" panose="020B0502040204020203" pitchFamily="34" charset="0"/>
              </a:rPr>
              <a:t> CHO </a:t>
            </a:r>
            <a:r>
              <a:rPr lang="en-US" dirty="0" err="1">
                <a:latin typeface="Segoe UI" panose="020B0502040204020203" pitchFamily="34" charset="0"/>
              </a:rPr>
              <a:t>mengikat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hidroksil</a:t>
            </a:r>
            <a:r>
              <a:rPr lang="en-US" dirty="0">
                <a:latin typeface="Segoe UI" panose="020B0502040204020203" pitchFamily="34" charset="0"/>
              </a:rPr>
              <a:t> (OH) pada </a:t>
            </a:r>
            <a:r>
              <a:rPr lang="en-US" dirty="0" err="1">
                <a:latin typeface="Segoe UI" panose="020B0502040204020203" pitchFamily="34" charset="0"/>
              </a:rPr>
              <a:t>bagain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kiri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sehingga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dinamakan</a:t>
            </a:r>
            <a:r>
              <a:rPr lang="en-US" dirty="0">
                <a:latin typeface="Segoe UI" panose="020B0502040204020203" pitchFamily="34" charset="0"/>
              </a:rPr>
              <a:t> L-</a:t>
            </a:r>
            <a:r>
              <a:rPr lang="en-US" dirty="0" err="1">
                <a:latin typeface="Segoe UI" panose="020B0502040204020203" pitchFamily="34" charset="0"/>
              </a:rPr>
              <a:t>Gliseraldehida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</a:rPr>
              <a:t> L=</a:t>
            </a:r>
            <a:r>
              <a:rPr lang="en-US" dirty="0" err="1">
                <a:latin typeface="Segoe UI" panose="020B0502040204020203" pitchFamily="34" charset="0"/>
              </a:rPr>
              <a:t>levo</a:t>
            </a:r>
            <a:r>
              <a:rPr lang="en-US" dirty="0">
                <a:latin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</a:rPr>
              <a:t>berarti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</a:rPr>
              <a:t>kiri</a:t>
            </a:r>
            <a:r>
              <a:rPr lang="en-US" dirty="0">
                <a:latin typeface="Segoe UI" panose="020B0502040204020203" pitchFamily="34" charset="0"/>
              </a:rPr>
              <a:t>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C85818-FAF9-4018-8C7E-4C303E9DE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1430536"/>
            <a:ext cx="4924424" cy="27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5FAA17B-F373-412E-8FB6-5A36050D51CF}"/>
              </a:ext>
            </a:extLst>
          </p:cNvPr>
          <p:cNvSpPr txBox="1">
            <a:spLocks/>
          </p:cNvSpPr>
          <p:nvPr/>
        </p:nvSpPr>
        <p:spPr>
          <a:xfrm>
            <a:off x="457199" y="419101"/>
            <a:ext cx="11174819" cy="60182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Aldotriosa</a:t>
            </a:r>
            <a:r>
              <a:rPr lang="en-US" dirty="0"/>
              <a:t> dan </a:t>
            </a:r>
            <a:r>
              <a:rPr lang="en-US" dirty="0" err="1"/>
              <a:t>monosakarida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atom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Haworth.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karbonil</a:t>
            </a:r>
            <a:r>
              <a:rPr lang="en-US" dirty="0"/>
              <a:t> dan </a:t>
            </a:r>
            <a:r>
              <a:rPr lang="en-US" dirty="0" err="1"/>
              <a:t>oksigen</a:t>
            </a:r>
            <a:r>
              <a:rPr lang="en-US" dirty="0"/>
              <a:t> pada </a:t>
            </a:r>
            <a:r>
              <a:rPr lang="en-US" dirty="0" err="1"/>
              <a:t>hidroksil</a:t>
            </a:r>
            <a:r>
              <a:rPr lang="en-US" dirty="0"/>
              <a:t> yang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kovalen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Siklisasi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aldehid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R1 dan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R2.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aldehid</a:t>
            </a:r>
            <a:r>
              <a:rPr lang="en-US" dirty="0"/>
              <a:t> dan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pada </a:t>
            </a:r>
            <a:r>
              <a:rPr lang="en-US" dirty="0" err="1"/>
              <a:t>kesetimbangan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hemiasetal</a:t>
            </a:r>
            <a:r>
              <a:rPr lang="en-US" dirty="0"/>
              <a:t>.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pada </a:t>
            </a:r>
            <a:r>
              <a:rPr lang="en-US" dirty="0" err="1"/>
              <a:t>karbon</a:t>
            </a:r>
            <a:r>
              <a:rPr lang="en-US" dirty="0"/>
              <a:t> dan hydrogen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hidroksil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BAA55E-A34B-44FE-B105-1EDC14233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3628264"/>
            <a:ext cx="4771711" cy="27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C3130F-F0B0-4074-A180-995F97409185}"/>
              </a:ext>
            </a:extLst>
          </p:cNvPr>
          <p:cNvSpPr txBox="1">
            <a:spLocks/>
          </p:cNvSpPr>
          <p:nvPr/>
        </p:nvSpPr>
        <p:spPr>
          <a:xfrm>
            <a:off x="457199" y="419101"/>
            <a:ext cx="11174819" cy="60182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Siklisasi</a:t>
            </a:r>
            <a:r>
              <a:rPr lang="en-US" dirty="0"/>
              <a:t> </a:t>
            </a:r>
            <a:r>
              <a:rPr lang="en-US" dirty="0" err="1"/>
              <a:t>Fruktosa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Fruktosa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keton</a:t>
            </a:r>
            <a:r>
              <a:rPr lang="en-US" dirty="0"/>
              <a:t> R1 dan R2 dan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R3.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keton</a:t>
            </a:r>
            <a:r>
              <a:rPr lang="en-US" dirty="0"/>
              <a:t> dan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hemiketal,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pada </a:t>
            </a:r>
            <a:r>
              <a:rPr lang="en-US" dirty="0" err="1"/>
              <a:t>karbon</a:t>
            </a:r>
            <a:r>
              <a:rPr lang="en-US" dirty="0"/>
              <a:t> dan H pada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OH </a:t>
            </a:r>
            <a:r>
              <a:rPr lang="en-US" dirty="0" err="1"/>
              <a:t>baru</a:t>
            </a:r>
            <a:r>
              <a:rPr lang="en-US" dirty="0"/>
              <a:t> pada hemiketal.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85B88E-D6FC-444C-BEF2-B5D8A865C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52" y="2076450"/>
            <a:ext cx="5314031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60077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6E2187FA-78B5-42F2-9074-40D4C2C1399B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CED26E1E-587B-4123-A4F9-DB49A037FBB9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573AD6BE-256C-44EB-886C-5713CB0A8D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{532AE4E7-B279-4F4D-B2C4-6545E85E2632}tf78479028_win32</Template>
  <TotalTime>78</TotalTime>
  <Words>500</Words>
  <Application>Microsoft Office PowerPoint</Application>
  <PresentationFormat>Widescreen</PresentationFormat>
  <Paragraphs>37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Balancing Act</vt:lpstr>
      <vt:lpstr>Wellspring</vt:lpstr>
      <vt:lpstr>Star of the show</vt:lpstr>
      <vt:lpstr>Amusements</vt:lpstr>
      <vt:lpstr>Karbohidrat  konfigurasi monosakarida mata kuliah : Biokimia umum  dosen pengampu: Neti Yuliana   Sonia ramsi fitrotush shoumi  NPM: 2114231004  jurusan thp-unila  prodi tip-unila   </vt:lpstr>
      <vt:lpstr>Monosakarida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 konfigurasi monosakarida mata kuliah : Biokimia umum  dosen pengampu: Neti Yuliana   Sonia ramsi fitrotush shoumi  NPM: 2114231004  jurusan thp-unila  prodi tip-unila   </dc:title>
  <dc:creator>Sonia Ramsi</dc:creator>
  <cp:lastModifiedBy>Sonia Ramsi</cp:lastModifiedBy>
  <cp:revision>1</cp:revision>
  <dcterms:created xsi:type="dcterms:W3CDTF">2022-03-02T06:26:11Z</dcterms:created>
  <dcterms:modified xsi:type="dcterms:W3CDTF">2022-03-02T07:44:53Z</dcterms:modified>
</cp:coreProperties>
</file>