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Algerian" pitchFamily="82" charset="0"/>
      <p:regular r:id="rId11"/>
    </p:embeddedFont>
    <p:embeddedFont>
      <p:font typeface="Century Gothic" pitchFamily="34" charset="0"/>
      <p:regular r:id="rId12"/>
      <p:bold r:id="rId13"/>
      <p:italic r:id="rId14"/>
      <p:boldItalic r:id="rId15"/>
    </p:embeddedFont>
    <p:embeddedFont>
      <p:font typeface="Arial Rounded MT Bold" pitchFamily="3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55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svg"/><Relationship Id="rId1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1.png"/><Relationship Id="rId17" Type="http://schemas.openxmlformats.org/officeDocument/2006/relationships/image" Target="../media/image28.svg"/><Relationship Id="rId2" Type="http://schemas.openxmlformats.org/officeDocument/2006/relationships/image" Target="../media/image7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.svg"/><Relationship Id="rId5" Type="http://schemas.openxmlformats.org/officeDocument/2006/relationships/image" Target="../media/image18.svg"/><Relationship Id="rId15" Type="http://schemas.openxmlformats.org/officeDocument/2006/relationships/image" Target="../media/image26.svg"/><Relationship Id="rId10" Type="http://schemas.openxmlformats.org/officeDocument/2006/relationships/image" Target="../media/image1.png"/><Relationship Id="rId19" Type="http://schemas.openxmlformats.org/officeDocument/2006/relationships/image" Target="../media/image30.svg"/><Relationship Id="rId4" Type="http://schemas.openxmlformats.org/officeDocument/2006/relationships/image" Target="../media/image8.png"/><Relationship Id="rId9" Type="http://schemas.openxmlformats.org/officeDocument/2006/relationships/image" Target="../media/image22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8290" y="0"/>
            <a:ext cx="3965171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26275" y="0"/>
            <a:ext cx="3965171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389965" y="2363155"/>
            <a:ext cx="9733539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02"/>
              </a:lnSpc>
            </a:pPr>
            <a:r>
              <a:rPr lang="en-US" sz="9328" spc="37" dirty="0" smtClean="0">
                <a:solidFill>
                  <a:srgbClr val="F06543"/>
                </a:solidFill>
                <a:latin typeface="Algerian" pitchFamily="82" charset="0"/>
              </a:rPr>
              <a:t>BIOKIMIA UMUM</a:t>
            </a:r>
          </a:p>
          <a:p>
            <a:pPr algn="ctr">
              <a:lnSpc>
                <a:spcPts val="8302"/>
              </a:lnSpc>
            </a:pPr>
            <a:r>
              <a:rPr lang="en-US" sz="5400" spc="37" dirty="0" smtClean="0">
                <a:solidFill>
                  <a:srgbClr val="F06543"/>
                </a:solidFill>
                <a:latin typeface="Arial Rounded MT Bold" pitchFamily="34" charset="0"/>
              </a:rPr>
              <a:t>(</a:t>
            </a:r>
            <a:r>
              <a:rPr lang="en-US" sz="5400" spc="37" dirty="0" err="1" smtClean="0">
                <a:solidFill>
                  <a:srgbClr val="F06543"/>
                </a:solidFill>
                <a:latin typeface="Arial Rounded MT Bold" pitchFamily="34" charset="0"/>
              </a:rPr>
              <a:t>Karbohidrat</a:t>
            </a:r>
            <a:r>
              <a:rPr lang="en-US" sz="5400" spc="37" dirty="0" smtClean="0">
                <a:solidFill>
                  <a:srgbClr val="F06543"/>
                </a:solidFill>
                <a:latin typeface="Arial Rounded MT Bold" pitchFamily="34" charset="0"/>
              </a:rPr>
              <a:t> </a:t>
            </a:r>
            <a:r>
              <a:rPr lang="en-US" sz="5400" spc="37" dirty="0" err="1" smtClean="0">
                <a:solidFill>
                  <a:srgbClr val="F06543"/>
                </a:solidFill>
                <a:latin typeface="Arial Rounded MT Bold" pitchFamily="34" charset="0"/>
              </a:rPr>
              <a:t>Monosakarida</a:t>
            </a:r>
            <a:r>
              <a:rPr lang="en-US" sz="5400" spc="37" dirty="0" smtClean="0">
                <a:solidFill>
                  <a:srgbClr val="F06543"/>
                </a:solidFill>
                <a:latin typeface="Arial Rounded MT Bold" pitchFamily="34" charset="0"/>
              </a:rPr>
              <a:t>)</a:t>
            </a:r>
            <a:endParaRPr lang="en-US" sz="5400" spc="37" dirty="0">
              <a:solidFill>
                <a:srgbClr val="F06543"/>
              </a:solidFill>
              <a:latin typeface="Arial Rounded MT Bold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19745" y="4778336"/>
            <a:ext cx="7867149" cy="2428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Nama</a:t>
            </a: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 	: Muhammad </a:t>
            </a: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Agung</a:t>
            </a: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 </a:t>
            </a: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Saputra</a:t>
            </a:r>
            <a:endParaRPr lang="en-US" sz="2630" spc="10" dirty="0" smtClean="0">
              <a:solidFill>
                <a:srgbClr val="FFFFFF"/>
              </a:solidFill>
              <a:latin typeface="Now Bold Bold"/>
            </a:endParaRPr>
          </a:p>
          <a:p>
            <a:pPr>
              <a:lnSpc>
                <a:spcPct val="150000"/>
              </a:lnSpc>
            </a:pP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NPM 	: 2114231008</a:t>
            </a:r>
          </a:p>
          <a:p>
            <a:pPr>
              <a:lnSpc>
                <a:spcPct val="150000"/>
              </a:lnSpc>
            </a:pP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Prodi	 	: </a:t>
            </a: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Teknologi</a:t>
            </a: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 </a:t>
            </a: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Industri</a:t>
            </a: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 </a:t>
            </a: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Pertanian</a:t>
            </a:r>
            <a:endParaRPr lang="en-US" sz="2630" spc="10" dirty="0" smtClean="0">
              <a:solidFill>
                <a:srgbClr val="FFFFFF"/>
              </a:solidFill>
              <a:latin typeface="Now Bold Bold"/>
            </a:endParaRPr>
          </a:p>
          <a:p>
            <a:pPr>
              <a:lnSpc>
                <a:spcPct val="150000"/>
              </a:lnSpc>
            </a:pPr>
            <a:r>
              <a:rPr lang="en-US" sz="2630" spc="10" dirty="0" err="1" smtClean="0">
                <a:solidFill>
                  <a:srgbClr val="FFFFFF"/>
                </a:solidFill>
                <a:latin typeface="Now Bold Bold"/>
              </a:rPr>
              <a:t>Kelas</a:t>
            </a:r>
            <a:r>
              <a:rPr lang="en-US" sz="2630" spc="10" dirty="0" smtClean="0">
                <a:solidFill>
                  <a:srgbClr val="FFFFFF"/>
                </a:solidFill>
                <a:latin typeface="Now Bold Bold"/>
              </a:rPr>
              <a:t> 	: TIP B</a:t>
            </a:r>
            <a:endParaRPr lang="en-US" sz="2630" spc="10" dirty="0">
              <a:solidFill>
                <a:srgbClr val="FFFFFF"/>
              </a:solidFill>
              <a:latin typeface="Now Bold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114800" y="419100"/>
            <a:ext cx="9305146" cy="1157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02"/>
              </a:lnSpc>
              <a:spcBef>
                <a:spcPct val="0"/>
              </a:spcBef>
            </a:pPr>
            <a:r>
              <a:rPr lang="en-US" sz="9328" u="none" spc="37" dirty="0" err="1" smtClean="0">
                <a:solidFill>
                  <a:srgbClr val="E1F16B"/>
                </a:solidFill>
                <a:latin typeface="Now Bold" charset="0"/>
              </a:rPr>
              <a:t>Monosakarida</a:t>
            </a:r>
            <a:endParaRPr lang="en-US" sz="9328" u="none" spc="37" dirty="0">
              <a:solidFill>
                <a:srgbClr val="E1F16B"/>
              </a:solidFill>
              <a:latin typeface="Now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658309"/>
            <a:ext cx="1699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jenis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karbohidrat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dihidrolisis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sederhana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Berdasarkan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fungsinya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jenis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dua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yaitu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fungsi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aldehid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fungsi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250056"/>
              </p:ext>
            </p:extLst>
          </p:nvPr>
        </p:nvGraphicFramePr>
        <p:xfrm>
          <a:off x="368343" y="4000500"/>
          <a:ext cx="8432757" cy="3457977"/>
        </p:xfrm>
        <a:graphic>
          <a:graphicData uri="http://schemas.openxmlformats.org/drawingml/2006/table">
            <a:tbl>
              <a:tblPr/>
              <a:tblGrid>
                <a:gridCol w="2810919"/>
                <a:gridCol w="2810919"/>
                <a:gridCol w="2810919"/>
              </a:tblGrid>
              <a:tr h="604019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Jumlah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atom C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Aldosa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Ketosa</a:t>
                      </a:r>
                      <a:r>
                        <a:rPr 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04019"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latin typeface="Century Gothic" pitchFamily="34" charset="0"/>
                        </a:rPr>
                        <a:t>Triosa</a:t>
                      </a:r>
                      <a:r>
                        <a:rPr lang="en-US" sz="2400" b="0" dirty="0">
                          <a:latin typeface="Century Gothic" pitchFamily="34" charset="0"/>
                        </a:rPr>
                        <a:t> (C3H6O3)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Gliserosa</a:t>
                      </a:r>
                      <a:endParaRPr lang="en-US" sz="2400" dirty="0"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Dihidrosiaseton</a:t>
                      </a:r>
                      <a:endParaRPr lang="en-US" sz="2400" dirty="0"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60401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Tetrosa</a:t>
                      </a:r>
                      <a:r>
                        <a:rPr lang="en-US" sz="2400" dirty="0">
                          <a:latin typeface="Century Gothic" pitchFamily="34" charset="0"/>
                        </a:rPr>
                        <a:t> (C4H8O4)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Eritrosa</a:t>
                      </a:r>
                      <a:endParaRPr lang="en-US" sz="2400" dirty="0"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itchFamily="34" charset="0"/>
                        </a:rPr>
                        <a:t>Eritrulosa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8084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itchFamily="34" charset="0"/>
                        </a:rPr>
                        <a:t>Pentosa (C5H10O5)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Ribosa</a:t>
                      </a:r>
                      <a:endParaRPr lang="en-US" sz="2400" dirty="0"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itchFamily="34" charset="0"/>
                        </a:rPr>
                        <a:t>Ribulosa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808471">
                <a:tc>
                  <a:txBody>
                    <a:bodyPr/>
                    <a:lstStyle/>
                    <a:p>
                      <a:r>
                        <a:rPr lang="en-US" sz="2400">
                          <a:latin typeface="Century Gothic" pitchFamily="34" charset="0"/>
                        </a:rPr>
                        <a:t>Heksosa (C6H12O6)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Glukosa</a:t>
                      </a:r>
                      <a:endParaRPr lang="en-US" sz="2400" dirty="0"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entury Gothic" pitchFamily="34" charset="0"/>
                        </a:rPr>
                        <a:t>Fruktosa</a:t>
                      </a:r>
                      <a:endParaRPr lang="en-US" sz="2400" dirty="0">
                        <a:latin typeface="Century Gothic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3366123"/>
            <a:ext cx="103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Berdasarkan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jumlah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atom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karbonnya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terdiri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: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000500"/>
            <a:ext cx="6969294" cy="35327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7810500"/>
            <a:ext cx="1699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Aldosa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aldehida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paling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sederhada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liserahdehida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3 atom C yang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disebut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aldotriosa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Kemudian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ketosa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keton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paling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sederhana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Dihidroksiaseton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3 atom C yang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disebut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ketotriosa</a:t>
            </a: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859000" y="5925124"/>
            <a:ext cx="923946" cy="33653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078200" y="5925124"/>
            <a:ext cx="923946" cy="33653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221200" y="5892934"/>
            <a:ext cx="923946" cy="336536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-304800" y="876300"/>
            <a:ext cx="9302911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02"/>
              </a:lnSpc>
              <a:spcBef>
                <a:spcPct val="0"/>
              </a:spcBef>
            </a:pPr>
            <a:r>
              <a:rPr lang="en-US" sz="8000" u="none" spc="37" dirty="0" err="1" smtClean="0">
                <a:solidFill>
                  <a:srgbClr val="F06543"/>
                </a:solidFill>
                <a:latin typeface="Algerian" pitchFamily="82" charset="0"/>
              </a:rPr>
              <a:t>Monosakarida</a:t>
            </a:r>
            <a:r>
              <a:rPr lang="en-US" sz="8000" u="none" spc="37" dirty="0" smtClean="0">
                <a:solidFill>
                  <a:srgbClr val="F06543"/>
                </a:solidFill>
                <a:latin typeface="Algerian" pitchFamily="82" charset="0"/>
              </a:rPr>
              <a:t> </a:t>
            </a:r>
            <a:endParaRPr lang="en-US" sz="8000" u="none" spc="37" dirty="0">
              <a:solidFill>
                <a:srgbClr val="F06543"/>
              </a:solidFill>
              <a:latin typeface="Algerian" pitchFamily="8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944272" y="4292653"/>
            <a:ext cx="6161394" cy="1021422"/>
            <a:chOff x="0" y="38100"/>
            <a:chExt cx="8215193" cy="1361896"/>
          </a:xfrm>
        </p:grpSpPr>
        <p:sp>
          <p:nvSpPr>
            <p:cNvPr id="7" name="TextBox 7"/>
            <p:cNvSpPr txBox="1"/>
            <p:nvPr/>
          </p:nvSpPr>
          <p:spPr>
            <a:xfrm>
              <a:off x="0" y="38100"/>
              <a:ext cx="8215193" cy="496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682"/>
                </a:lnSpc>
                <a:spcBef>
                  <a:spcPct val="0"/>
                </a:spcBef>
              </a:pPr>
              <a:endParaRPr lang="en-US" sz="2630" u="none" spc="10" dirty="0">
                <a:solidFill>
                  <a:srgbClr val="FFFFFF"/>
                </a:solidFill>
                <a:latin typeface="Now Bold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9385" y="1023312"/>
              <a:ext cx="7016422" cy="3766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36"/>
                </a:lnSpc>
                <a:spcBef>
                  <a:spcPct val="0"/>
                </a:spcBef>
              </a:pPr>
              <a:endParaRPr lang="en-US" sz="2094" u="none" spc="8" dirty="0">
                <a:solidFill>
                  <a:srgbClr val="FFFFFF"/>
                </a:solidFill>
                <a:latin typeface="Now Bold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2171700"/>
            <a:ext cx="1668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biasanya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berwarna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berupa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padatan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kristal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larut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air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sulit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larut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larutan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nonpolar.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Struktur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terdiri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aldehid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dua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lebih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hidroksil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fungsional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aldehid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disebut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sedangkan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disebut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paling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sederhana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gliseraldehid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terdiri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tiga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atom C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sedangkan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paling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sederhana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dihidroksiaseton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28302"/>
            <a:ext cx="6858000" cy="25812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7124700"/>
            <a:ext cx="1432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Atom C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biasanya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berupa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C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kiral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sehingga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stereoisomer.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Oleh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sebab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itu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enantiomer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epimer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Enantiomer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stereoisomer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bayangan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kaca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suatu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molekul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Berdasarkan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sifat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stereoisomer,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molekul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dibagi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Dextro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Levo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Dua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jenis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perbedaan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satu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atom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karbon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spesifik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dinamakan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epimer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" y="239870"/>
            <a:ext cx="8661697" cy="1070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02"/>
              </a:lnSpc>
              <a:spcBef>
                <a:spcPct val="0"/>
              </a:spcBef>
            </a:pPr>
            <a:r>
              <a:rPr lang="en-US" sz="8000" spc="37" dirty="0" err="1" smtClean="0">
                <a:solidFill>
                  <a:srgbClr val="FF89FF"/>
                </a:solidFill>
                <a:latin typeface="Algerian" pitchFamily="82" charset="0"/>
              </a:rPr>
              <a:t>Monosakarida</a:t>
            </a:r>
            <a:endParaRPr lang="en-US" sz="8000" u="none" spc="37" dirty="0">
              <a:solidFill>
                <a:srgbClr val="FF89FF"/>
              </a:solidFill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156" y="2257908"/>
            <a:ext cx="75802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Notasi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D &amp; L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merujuk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posisi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hidroksil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(OH)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atom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C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konfigurasi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asimetris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atom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C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asimetrik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1,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notasi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D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L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ditentukan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oleh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atom C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asimetrik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terjauh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aldehida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atau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keto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ditemui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di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alam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isomer D.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D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bayangan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cermin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L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. (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nama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sama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misalnya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D-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glukosa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&amp; L-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glukosa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347" y="163441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Penamaan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Gula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: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Notasi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D &amp; L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965" y="6783884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Pembentukan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hemiasetal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&amp;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hemiketal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347" y="7307703"/>
            <a:ext cx="6139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Aldehida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bereaksi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alkohol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membentuk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hemiasetal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Keton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bereaksi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alkohol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membentuk</a:t>
            </a:r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34400" y="2173425"/>
            <a:ext cx="9170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monosakarida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digambarkan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proyeksi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Haworth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piranosa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biasanya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struktur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molekul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piranosa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Piranosa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struktur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cincin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terdiri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6 atom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karena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reaksi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fungsi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hidroksil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alkoholik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atom C 5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aldehid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atom C 1.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Piranosa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derivat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senyawa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heterosiklik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piran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Dglukosa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D-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glukopiranosa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dua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isomer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yaitu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entury Gothic" pitchFamily="34" charset="0"/>
              </a:rPr>
              <a:t>α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entury Gothic" pitchFamily="34" charset="0"/>
              </a:rPr>
              <a:t>β.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Ketoheksosa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juga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dapat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isomer </a:t>
            </a:r>
            <a:r>
              <a:rPr lang="el-GR" sz="2400" dirty="0">
                <a:solidFill>
                  <a:schemeClr val="bg1"/>
                </a:solidFill>
                <a:latin typeface="Century Gothic" pitchFamily="34" charset="0"/>
              </a:rPr>
              <a:t>α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2400" dirty="0">
                <a:solidFill>
                  <a:schemeClr val="bg1"/>
                </a:solidFill>
                <a:latin typeface="Century Gothic" pitchFamily="34" charset="0"/>
              </a:rPr>
              <a:t>β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serta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biasanya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membentuk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srtuktur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derivat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furan.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Cincin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furanosa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merupakan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struktur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cincin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terdiri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atas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5 atom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dimana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terbentuk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karena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reaksi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fungsi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hidroksil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alkoholik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atom C 5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gugus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karbonil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 Gothic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Century Gothic" pitchFamily="34" charset="0"/>
              </a:rPr>
              <a:t> atom C 2.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34400" y="1634409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Proyeksi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Haworth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entury Gothic" pitchFamily="34" charset="0"/>
              </a:rPr>
              <a:t>Proyeksi</a:t>
            </a:r>
            <a:r>
              <a:rPr lang="en-US" sz="2400" b="1" dirty="0" smtClean="0">
                <a:solidFill>
                  <a:schemeClr val="bg1"/>
                </a:solidFill>
                <a:latin typeface="Century Gothic" pitchFamily="34" charset="0"/>
              </a:rPr>
              <a:t> Fischer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6549" y="5854302"/>
            <a:ext cx="3995097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27958">
            <a:off x="14753104" y="4225693"/>
            <a:ext cx="3509763" cy="46181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03386" y="317956"/>
            <a:ext cx="4455000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3984">
            <a:off x="8819592" y="8229600"/>
            <a:ext cx="6503276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64007">
            <a:off x="15744716" y="-2633747"/>
            <a:ext cx="2275495" cy="59034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936926" y="-280214"/>
            <a:ext cx="4360061" cy="28855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39932">
            <a:off x="4917010" y="7058769"/>
            <a:ext cx="3523765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05872">
            <a:off x="4002595" y="-811095"/>
            <a:ext cx="1967623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626312">
            <a:off x="7509551" y="-1430198"/>
            <a:ext cx="2753175" cy="41148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205393" y="4689902"/>
            <a:ext cx="13877214" cy="108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02"/>
              </a:lnSpc>
              <a:spcBef>
                <a:spcPct val="0"/>
              </a:spcBef>
            </a:pPr>
            <a:r>
              <a:rPr lang="en-US" sz="9328" u="none" spc="37" dirty="0" err="1" smtClean="0">
                <a:solidFill>
                  <a:srgbClr val="E1F16B"/>
                </a:solidFill>
                <a:latin typeface="Algerian" pitchFamily="82" charset="0"/>
              </a:rPr>
              <a:t>Terima</a:t>
            </a:r>
            <a:r>
              <a:rPr lang="en-US" sz="9328" u="none" spc="37" dirty="0" smtClean="0">
                <a:solidFill>
                  <a:srgbClr val="E1F16B"/>
                </a:solidFill>
                <a:latin typeface="Algerian" pitchFamily="82" charset="0"/>
              </a:rPr>
              <a:t> </a:t>
            </a:r>
            <a:r>
              <a:rPr lang="en-US" sz="9328" u="none" spc="37" dirty="0" err="1" smtClean="0">
                <a:solidFill>
                  <a:srgbClr val="E1F16B"/>
                </a:solidFill>
                <a:latin typeface="Algerian" pitchFamily="82" charset="0"/>
              </a:rPr>
              <a:t>Kasih</a:t>
            </a:r>
            <a:r>
              <a:rPr lang="en-US" sz="9328" u="none" spc="37" dirty="0" smtClean="0">
                <a:solidFill>
                  <a:srgbClr val="E1F16B"/>
                </a:solidFill>
                <a:latin typeface="Algerian" pitchFamily="82" charset="0"/>
              </a:rPr>
              <a:t> </a:t>
            </a:r>
            <a:endParaRPr lang="en-US" sz="9328" u="none" spc="37" dirty="0">
              <a:solidFill>
                <a:srgbClr val="E1F16B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481</Words>
  <Application>Microsoft Office PowerPoint</Application>
  <PresentationFormat>Custom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Now Bold Bold</vt:lpstr>
      <vt:lpstr>Algerian</vt:lpstr>
      <vt:lpstr>Century Gothic</vt:lpstr>
      <vt:lpstr>Arial Rounded MT Bold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Warna-warni Elemen 3D Teknologi 5G Teknologi Presentasi</dc:title>
  <cp:lastModifiedBy>acer</cp:lastModifiedBy>
  <cp:revision>9</cp:revision>
  <dcterms:created xsi:type="dcterms:W3CDTF">2006-08-16T00:00:00Z</dcterms:created>
  <dcterms:modified xsi:type="dcterms:W3CDTF">2022-03-02T07:34:18Z</dcterms:modified>
  <dc:identifier>DAE5zmBzRuM</dc:identifier>
</cp:coreProperties>
</file>