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
  </p:notesMasterIdLst>
  <p:sldIdLst>
    <p:sldId id="256" r:id="rId2"/>
    <p:sldId id="257" r:id="rId3"/>
    <p:sldId id="266" r:id="rId4"/>
    <p:sldId id="268" r:id="rId5"/>
    <p:sldId id="269" r:id="rId6"/>
    <p:sldId id="261" r:id="rId7"/>
    <p:sldId id="28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99"/>
    <a:srgbClr val="EAEAEA"/>
    <a:srgbClr val="33CC33"/>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850" autoAdjust="0"/>
  </p:normalViewPr>
  <p:slideViewPr>
    <p:cSldViewPr>
      <p:cViewPr>
        <p:scale>
          <a:sx n="77" d="100"/>
          <a:sy n="77" d="100"/>
        </p:scale>
        <p:origin x="-11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69D65-5815-48E3-947E-9475FE7F68FB}"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26801-51BB-4CE8-8248-7EA78F501330}" type="slidenum">
              <a:rPr lang="en-US" smtClean="0"/>
              <a:t>‹#›</a:t>
            </a:fld>
            <a:endParaRPr lang="en-US"/>
          </a:p>
        </p:txBody>
      </p:sp>
    </p:spTree>
    <p:extLst>
      <p:ext uri="{BB962C8B-B14F-4D97-AF65-F5344CB8AC3E}">
        <p14:creationId xmlns:p14="http://schemas.microsoft.com/office/powerpoint/2010/main" val="133746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26801-51BB-4CE8-8248-7EA78F501330}" type="slidenum">
              <a:rPr lang="en-US" smtClean="0"/>
              <a:t>2</a:t>
            </a:fld>
            <a:endParaRPr lang="en-US"/>
          </a:p>
        </p:txBody>
      </p:sp>
    </p:spTree>
    <p:extLst>
      <p:ext uri="{BB962C8B-B14F-4D97-AF65-F5344CB8AC3E}">
        <p14:creationId xmlns:p14="http://schemas.microsoft.com/office/powerpoint/2010/main" val="292763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330583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81868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169959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370716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94237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104886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248953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140579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37071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244320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6020B1-4AC5-4685-B7BB-1283DB4B274A}" type="datetimeFigureOut">
              <a:rPr lang="en-US" smtClean="0"/>
              <a:t>3/2/2022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0A99E7-EA48-42EF-B0DF-12C23B970D52}" type="slidenum">
              <a:rPr lang="en-US" smtClean="0"/>
              <a:t>‹#›</a:t>
            </a:fld>
            <a:endParaRPr lang="en-US"/>
          </a:p>
        </p:txBody>
      </p:sp>
    </p:spTree>
    <p:extLst>
      <p:ext uri="{BB962C8B-B14F-4D97-AF65-F5344CB8AC3E}">
        <p14:creationId xmlns:p14="http://schemas.microsoft.com/office/powerpoint/2010/main" val="9619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B6020B1-4AC5-4685-B7BB-1283DB4B274A}" type="datetimeFigureOut">
              <a:rPr lang="en-US" smtClean="0"/>
              <a:t>3/2/2022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0A99E7-EA48-42EF-B0DF-12C23B970D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387816"/>
            <a:ext cx="7416824" cy="95295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Summary</a:t>
            </a:r>
          </a:p>
          <a:p>
            <a:r>
              <a:rPr lang="en-US" sz="3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Karbohidrat</a:t>
            </a:r>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monosakarida</a:t>
            </a:r>
            <a:endParaRPr lang="en-US"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ubtitle 2"/>
          <p:cNvSpPr txBox="1">
            <a:spLocks/>
          </p:cNvSpPr>
          <p:nvPr/>
        </p:nvSpPr>
        <p:spPr bwMode="auto">
          <a:xfrm>
            <a:off x="1562551" y="1142140"/>
            <a:ext cx="6400800" cy="451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pPr marL="806450" algn="l"/>
            <a:r>
              <a:rPr lang="en-US" dirty="0" err="1" smtClean="0">
                <a:latin typeface="Cooper Black" pitchFamily="18" charset="0"/>
              </a:rPr>
              <a:t>Nama</a:t>
            </a:r>
            <a:r>
              <a:rPr lang="en-US" dirty="0" smtClean="0">
                <a:latin typeface="Cooper Black" pitchFamily="18" charset="0"/>
              </a:rPr>
              <a:t> </a:t>
            </a:r>
            <a:r>
              <a:rPr lang="en-US" dirty="0" err="1" smtClean="0">
                <a:latin typeface="Cooper Black" pitchFamily="18" charset="0"/>
              </a:rPr>
              <a:t>Nando</a:t>
            </a:r>
            <a:r>
              <a:rPr lang="en-US" dirty="0" smtClean="0">
                <a:latin typeface="Cooper Black" pitchFamily="18" charset="0"/>
              </a:rPr>
              <a:t> </a:t>
            </a:r>
            <a:r>
              <a:rPr lang="en-US" dirty="0" err="1">
                <a:latin typeface="Cooper Black" pitchFamily="18" charset="0"/>
              </a:rPr>
              <a:t>Saputro</a:t>
            </a:r>
            <a:r>
              <a:rPr lang="en-US" dirty="0">
                <a:latin typeface="Cooper Black" pitchFamily="18" charset="0"/>
              </a:rPr>
              <a:t> </a:t>
            </a:r>
            <a:r>
              <a:rPr lang="en-US" dirty="0">
                <a:latin typeface="Cooper Black" pitchFamily="18" charset="0"/>
              </a:rPr>
              <a:t>NPM </a:t>
            </a:r>
            <a:r>
              <a:rPr lang="en-US" dirty="0" smtClean="0">
                <a:latin typeface="Cooper Black" pitchFamily="18" charset="0"/>
              </a:rPr>
              <a:t> (</a:t>
            </a:r>
            <a:r>
              <a:rPr lang="en-US" dirty="0" smtClean="0">
                <a:latin typeface="Cooper Black" pitchFamily="18" charset="0"/>
              </a:rPr>
              <a:t>2154231008)</a:t>
            </a:r>
            <a:endParaRPr lang="en-US" dirty="0" smtClean="0">
              <a:latin typeface="Cooper Black"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79711" y="2580217"/>
            <a:ext cx="7321825" cy="39794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4" y="25125"/>
            <a:ext cx="1628949" cy="21655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28739"/>
            <a:ext cx="5148064" cy="137123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5328739"/>
            <a:ext cx="1632406" cy="1486944"/>
          </a:xfrm>
          <a:prstGeom prst="rect">
            <a:avLst/>
          </a:prstGeom>
        </p:spPr>
      </p:pic>
    </p:spTree>
    <p:extLst>
      <p:ext uri="{BB962C8B-B14F-4D97-AF65-F5344CB8AC3E}">
        <p14:creationId xmlns:p14="http://schemas.microsoft.com/office/powerpoint/2010/main" val="317389206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repeatCount="indefinite" accel="50000" decel="50000" fill="hold" nodeType="afterEffect">
                                  <p:stCondLst>
                                    <p:cond delay="0"/>
                                  </p:stCondLst>
                                  <p:childTnLst>
                                    <p:animMotion origin="layout" path="M -4.44444E-6 -3.33333E-6 L 1.03282 -0.00301 " pathEditMode="relative" rAng="0" ptsTypes="AA">
                                      <p:cBhvr>
                                        <p:cTn id="6" dur="3750" fill="hold"/>
                                        <p:tgtEl>
                                          <p:spTgt spid="6"/>
                                        </p:tgtEl>
                                        <p:attrNameLst>
                                          <p:attrName>ppt_x</p:attrName>
                                          <p:attrName>ppt_y</p:attrName>
                                        </p:attrNameLst>
                                      </p:cBhvr>
                                      <p:rCtr x="51632" y="-162"/>
                                    </p:animMotion>
                                  </p:childTnLst>
                                </p:cTn>
                              </p:par>
                            </p:childTnLst>
                          </p:cTn>
                        </p:par>
                        <p:par>
                          <p:cTn id="7" fill="hold">
                            <p:stCondLst>
                              <p:cond delay="3750"/>
                            </p:stCondLst>
                            <p:childTnLst>
                              <p:par>
                                <p:cTn id="8" presetID="2" presetClass="entr" presetSubtype="4" fill="hold" grpId="0" nodeType="after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4500"/>
                            </p:stCondLst>
                            <p:childTnLst>
                              <p:par>
                                <p:cTn id="13" presetID="2" presetClass="entr" presetSubtype="4" fill="hold" grpId="0" nodeType="after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250"/>
                            </p:stCondLst>
                            <p:childTnLst>
                              <p:par>
                                <p:cTn id="18" presetID="36" presetClass="emph" presetSubtype="0" repeatCount="indefinite" fill="hold" nodeType="afterEffect">
                                  <p:stCondLst>
                                    <p:cond delay="0"/>
                                  </p:stCondLst>
                                  <p:iterate type="lt">
                                    <p:tmPct val="9524"/>
                                  </p:iterate>
                                  <p:childTnLst>
                                    <p:animScale>
                                      <p:cBhvr>
                                        <p:cTn id="19" dur="500" autoRev="1" fill="hold">
                                          <p:stCondLst>
                                            <p:cond delay="0"/>
                                          </p:stCondLst>
                                        </p:cTn>
                                        <p:tgtEl>
                                          <p:spTgt spid="3">
                                            <p:txEl>
                                              <p:pRg st="0" end="0"/>
                                            </p:txEl>
                                          </p:spTgt>
                                        </p:tgtEl>
                                      </p:cBhvr>
                                      <p:to x="80000" y="100000"/>
                                    </p:animScale>
                                    <p:anim by="(#ppt_w*0.10)" calcmode="lin" valueType="num">
                                      <p:cBhvr>
                                        <p:cTn id="20" dur="500" autoRev="1" fill="hold">
                                          <p:stCondLst>
                                            <p:cond delay="0"/>
                                          </p:stCondLst>
                                        </p:cTn>
                                        <p:tgtEl>
                                          <p:spTgt spid="3">
                                            <p:txEl>
                                              <p:pRg st="0" end="0"/>
                                            </p:txEl>
                                          </p:spTgt>
                                        </p:tgtEl>
                                        <p:attrNameLst>
                                          <p:attrName>ppt_x</p:attrName>
                                        </p:attrNameLst>
                                      </p:cBhvr>
                                    </p:anim>
                                    <p:anim by="(-#ppt_w*0.10)" calcmode="lin" valueType="num">
                                      <p:cBhvr>
                                        <p:cTn id="21" dur="500" autoRev="1" fill="hold">
                                          <p:stCondLst>
                                            <p:cond delay="0"/>
                                          </p:stCondLst>
                                        </p:cTn>
                                        <p:tgtEl>
                                          <p:spTgt spid="3">
                                            <p:txEl>
                                              <p:pRg st="0" end="0"/>
                                            </p:txEl>
                                          </p:spTgt>
                                        </p:tgtEl>
                                        <p:attrNameLst>
                                          <p:attrName>ppt_y</p:attrName>
                                        </p:attrNameLst>
                                      </p:cBhvr>
                                    </p:anim>
                                    <p:animRot by="-480000">
                                      <p:cBhvr>
                                        <p:cTn id="22" dur="500" autoRev="1" fill="hold">
                                          <p:stCondLst>
                                            <p:cond delay="0"/>
                                          </p:stCondLst>
                                        </p:cTn>
                                        <p:tgtEl>
                                          <p:spTgt spid="3">
                                            <p:txEl>
                                              <p:pRg st="0" end="0"/>
                                            </p:txEl>
                                          </p:spTgt>
                                        </p:tgtEl>
                                        <p:attrNameLst>
                                          <p:attrName>r</p:attrName>
                                        </p:attrNameLst>
                                      </p:cBhvr>
                                    </p:animRot>
                                  </p:childTnLst>
                                </p:cTn>
                              </p:par>
                            </p:childTnLst>
                          </p:cTn>
                        </p:par>
                        <p:par>
                          <p:cTn id="23" fill="hold">
                            <p:stCondLst>
                              <p:cond delay="6821"/>
                            </p:stCondLst>
                            <p:childTnLst>
                              <p:par>
                                <p:cTn id="24" presetID="36" presetClass="emph" presetSubtype="0" repeatCount="indefinite" fill="hold" nodeType="afterEffect">
                                  <p:stCondLst>
                                    <p:cond delay="0"/>
                                  </p:stCondLst>
                                  <p:iterate type="lt">
                                    <p:tmPct val="9524"/>
                                  </p:iterate>
                                  <p:childTnLst>
                                    <p:animScale>
                                      <p:cBhvr>
                                        <p:cTn id="25" dur="500" autoRev="1" fill="hold">
                                          <p:stCondLst>
                                            <p:cond delay="0"/>
                                          </p:stCondLst>
                                        </p:cTn>
                                        <p:tgtEl>
                                          <p:spTgt spid="3">
                                            <p:txEl>
                                              <p:pRg st="1" end="1"/>
                                            </p:txEl>
                                          </p:spTgt>
                                        </p:tgtEl>
                                      </p:cBhvr>
                                      <p:to x="80000" y="100000"/>
                                    </p:animScale>
                                    <p:anim by="(#ppt_w*0.10)" calcmode="lin" valueType="num">
                                      <p:cBhvr>
                                        <p:cTn id="26" dur="500" autoRev="1" fill="hold">
                                          <p:stCondLst>
                                            <p:cond delay="0"/>
                                          </p:stCondLst>
                                        </p:cTn>
                                        <p:tgtEl>
                                          <p:spTgt spid="3">
                                            <p:txEl>
                                              <p:pRg st="1" end="1"/>
                                            </p:txEl>
                                          </p:spTgt>
                                        </p:tgtEl>
                                        <p:attrNameLst>
                                          <p:attrName>ppt_x</p:attrName>
                                        </p:attrNameLst>
                                      </p:cBhvr>
                                    </p:anim>
                                    <p:anim by="(-#ppt_w*0.10)" calcmode="lin" valueType="num">
                                      <p:cBhvr>
                                        <p:cTn id="27" dur="500" autoRev="1" fill="hold">
                                          <p:stCondLst>
                                            <p:cond delay="0"/>
                                          </p:stCondLst>
                                        </p:cTn>
                                        <p:tgtEl>
                                          <p:spTgt spid="3">
                                            <p:txEl>
                                              <p:pRg st="1" end="1"/>
                                            </p:txEl>
                                          </p:spTgt>
                                        </p:tgtEl>
                                        <p:attrNameLst>
                                          <p:attrName>ppt_y</p:attrName>
                                        </p:attrNameLst>
                                      </p:cBhvr>
                                    </p:anim>
                                    <p:animRot by="-480000">
                                      <p:cBhvr>
                                        <p:cTn id="28" dur="500" autoRev="1" fill="hold">
                                          <p:stCondLst>
                                            <p:cond delay="0"/>
                                          </p:stCondLst>
                                        </p:cTn>
                                        <p:tgtEl>
                                          <p:spTgt spid="3">
                                            <p:txEl>
                                              <p:pRg st="1" end="1"/>
                                            </p:txEl>
                                          </p:spTgt>
                                        </p:tgtEl>
                                        <p:attrNameLst>
                                          <p:attrName>r</p:attrName>
                                        </p:attrNameLst>
                                      </p:cBhvr>
                                    </p:animRot>
                                  </p:childTnLst>
                                </p:cTn>
                              </p:par>
                            </p:childTnLst>
                          </p:cTn>
                        </p:par>
                        <p:par>
                          <p:cTn id="29" fill="hold">
                            <p:stCondLst>
                              <p:cond delay="9917"/>
                            </p:stCondLst>
                            <p:childTnLst>
                              <p:par>
                                <p:cTn id="30" presetID="2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edg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32656"/>
            <a:ext cx="8229600" cy="850106"/>
          </a:xfrm>
        </p:spPr>
        <p:txBody>
          <a:bodyPr/>
          <a:lstStyle/>
          <a:p>
            <a:r>
              <a:rPr lang="en-US" sz="6600" b="1" dirty="0" err="1">
                <a:latin typeface="Arial Black" pitchFamily="34" charset="0"/>
              </a:rPr>
              <a:t>monosakarida</a:t>
            </a:r>
            <a:endParaRPr lang="en-US" sz="6600" b="1" dirty="0">
              <a:latin typeface="Arial Black" pitchFamily="34" charset="0"/>
            </a:endParaRPr>
          </a:p>
        </p:txBody>
      </p:sp>
      <p:sp>
        <p:nvSpPr>
          <p:cNvPr id="3" name="Horizontal Scroll 2"/>
          <p:cNvSpPr/>
          <p:nvPr/>
        </p:nvSpPr>
        <p:spPr>
          <a:xfrm>
            <a:off x="638418" y="1835794"/>
            <a:ext cx="7848872" cy="276375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a:t>unit </a:t>
            </a:r>
            <a:r>
              <a:rPr lang="en-US" dirty="0" err="1"/>
              <a:t>karbohidrat</a:t>
            </a:r>
            <a:r>
              <a:rPr lang="en-US" dirty="0"/>
              <a:t> </a:t>
            </a:r>
            <a:r>
              <a:rPr lang="en-US" dirty="0" err="1"/>
              <a:t>terkecil</a:t>
            </a:r>
            <a:r>
              <a:rPr lang="en-US" dirty="0"/>
              <a:t> mono </a:t>
            </a:r>
            <a:r>
              <a:rPr lang="en-US" dirty="0" err="1"/>
              <a:t>artinya</a:t>
            </a:r>
            <a:r>
              <a:rPr lang="en-US" dirty="0"/>
              <a:t> </a:t>
            </a:r>
            <a:r>
              <a:rPr lang="en-US" dirty="0" err="1"/>
              <a:t>satu</a:t>
            </a:r>
            <a:r>
              <a:rPr lang="en-US" dirty="0"/>
              <a:t> </a:t>
            </a:r>
            <a:r>
              <a:rPr lang="en-US" dirty="0" err="1"/>
              <a:t>dan</a:t>
            </a:r>
            <a:r>
              <a:rPr lang="en-US" dirty="0"/>
              <a:t> </a:t>
            </a:r>
            <a:r>
              <a:rPr lang="en-US" dirty="0" err="1"/>
              <a:t>sakarida</a:t>
            </a:r>
            <a:r>
              <a:rPr lang="en-US" dirty="0"/>
              <a:t> </a:t>
            </a:r>
            <a:r>
              <a:rPr lang="en-US" dirty="0" err="1"/>
              <a:t>artinya</a:t>
            </a:r>
            <a:r>
              <a:rPr lang="en-US" dirty="0"/>
              <a:t> </a:t>
            </a:r>
            <a:r>
              <a:rPr lang="en-US" dirty="0" err="1"/>
              <a:t>bulan</a:t>
            </a:r>
            <a:r>
              <a:rPr lang="en-US" dirty="0"/>
              <a:t> 1 </a:t>
            </a:r>
            <a:r>
              <a:rPr lang="en-US" dirty="0" err="1"/>
              <a:t>bulan</a:t>
            </a:r>
            <a:r>
              <a:rPr lang="en-US" dirty="0"/>
              <a:t> </a:t>
            </a:r>
            <a:r>
              <a:rPr lang="en-US" dirty="0" err="1"/>
              <a:t>ya</a:t>
            </a:r>
            <a:r>
              <a:rPr lang="en-US" dirty="0"/>
              <a:t> </a:t>
            </a:r>
            <a:r>
              <a:rPr lang="en-US" dirty="0" err="1"/>
              <a:t>hanya</a:t>
            </a:r>
            <a:r>
              <a:rPr lang="en-US" dirty="0"/>
              <a:t> </a:t>
            </a:r>
            <a:r>
              <a:rPr lang="en-US" dirty="0" err="1"/>
              <a:t>satu</a:t>
            </a:r>
            <a:r>
              <a:rPr lang="en-US" dirty="0"/>
              <a:t> unit </a:t>
            </a:r>
            <a:r>
              <a:rPr lang="en-US" dirty="0" err="1"/>
              <a:t>gula-gula</a:t>
            </a:r>
            <a:r>
              <a:rPr lang="en-US" dirty="0"/>
              <a:t> </a:t>
            </a:r>
            <a:r>
              <a:rPr lang="en-US" dirty="0" err="1"/>
              <a:t>ini</a:t>
            </a:r>
            <a:r>
              <a:rPr lang="en-US" dirty="0"/>
              <a:t> </a:t>
            </a:r>
            <a:r>
              <a:rPr lang="en-US" dirty="0" err="1"/>
              <a:t>Hai</a:t>
            </a:r>
            <a:r>
              <a:rPr lang="en-US" dirty="0"/>
              <a:t> </a:t>
            </a:r>
            <a:r>
              <a:rPr lang="en-US" dirty="0" err="1"/>
              <a:t>jika</a:t>
            </a:r>
            <a:r>
              <a:rPr lang="en-US" dirty="0"/>
              <a:t> </a:t>
            </a:r>
            <a:r>
              <a:rPr lang="en-US" dirty="0" err="1"/>
              <a:t>kita</a:t>
            </a:r>
            <a:r>
              <a:rPr lang="en-US" dirty="0"/>
              <a:t> </a:t>
            </a:r>
            <a:r>
              <a:rPr lang="en-US" dirty="0" err="1"/>
              <a:t>lihat</a:t>
            </a:r>
            <a:r>
              <a:rPr lang="en-US" dirty="0"/>
              <a:t> </a:t>
            </a:r>
            <a:r>
              <a:rPr lang="en-US" dirty="0" err="1"/>
              <a:t>struktur</a:t>
            </a:r>
            <a:r>
              <a:rPr lang="en-US" dirty="0"/>
              <a:t> </a:t>
            </a:r>
            <a:r>
              <a:rPr lang="en-US" dirty="0" err="1"/>
              <a:t>molekul</a:t>
            </a:r>
            <a:r>
              <a:rPr lang="en-US" dirty="0"/>
              <a:t> </a:t>
            </a:r>
            <a:r>
              <a:rPr lang="en-US" dirty="0" err="1"/>
              <a:t>kimianya</a:t>
            </a:r>
            <a:r>
              <a:rPr lang="en-US" dirty="0"/>
              <a:t> </a:t>
            </a:r>
            <a:r>
              <a:rPr lang="en-US" dirty="0" err="1"/>
              <a:t>tersusun</a:t>
            </a:r>
            <a:r>
              <a:rPr lang="en-US" dirty="0"/>
              <a:t> </a:t>
            </a:r>
            <a:r>
              <a:rPr lang="en-US" dirty="0" err="1"/>
              <a:t>atas</a:t>
            </a:r>
            <a:r>
              <a:rPr lang="en-US" dirty="0"/>
              <a:t> </a:t>
            </a:r>
            <a:r>
              <a:rPr lang="en-US" dirty="0" err="1"/>
              <a:t>satu</a:t>
            </a:r>
            <a:r>
              <a:rPr lang="en-US" dirty="0"/>
              <a:t> </a:t>
            </a:r>
            <a:r>
              <a:rPr lang="en-US" dirty="0" err="1"/>
              <a:t>gugus</a:t>
            </a:r>
            <a:r>
              <a:rPr lang="en-US" dirty="0"/>
              <a:t> </a:t>
            </a:r>
            <a:r>
              <a:rPr lang="en-US" dirty="0" err="1"/>
              <a:t>aldehid</a:t>
            </a:r>
            <a:r>
              <a:rPr lang="en-US" dirty="0"/>
              <a:t> </a:t>
            </a:r>
            <a:r>
              <a:rPr lang="en-US" dirty="0" err="1"/>
              <a:t>atau</a:t>
            </a:r>
            <a:r>
              <a:rPr lang="en-US" dirty="0"/>
              <a:t> </a:t>
            </a:r>
            <a:r>
              <a:rPr lang="en-US" dirty="0" err="1"/>
              <a:t>satu</a:t>
            </a:r>
            <a:r>
              <a:rPr lang="en-US" dirty="0"/>
              <a:t> </a:t>
            </a:r>
            <a:r>
              <a:rPr lang="en-US" dirty="0" err="1"/>
              <a:t>bungkus</a:t>
            </a:r>
            <a:r>
              <a:rPr lang="en-US" dirty="0"/>
              <a:t> </a:t>
            </a:r>
            <a:r>
              <a:rPr lang="en-US" dirty="0" err="1"/>
              <a:t>keton</a:t>
            </a:r>
            <a:r>
              <a:rPr lang="en-US" dirty="0"/>
              <a:t> yang </a:t>
            </a:r>
            <a:r>
              <a:rPr lang="en-US" dirty="0" err="1"/>
              <a:t>pada</a:t>
            </a:r>
            <a:r>
              <a:rPr lang="en-US" dirty="0"/>
              <a:t> </a:t>
            </a:r>
            <a:r>
              <a:rPr lang="en-US" dirty="0" err="1"/>
              <a:t>rantainya</a:t>
            </a:r>
            <a:r>
              <a:rPr lang="en-US" dirty="0"/>
              <a:t> </a:t>
            </a:r>
            <a:r>
              <a:rPr lang="en-US" dirty="0" err="1"/>
              <a:t>terikat</a:t>
            </a:r>
            <a:r>
              <a:rPr lang="en-US" dirty="0"/>
              <a:t> </a:t>
            </a:r>
            <a:r>
              <a:rPr lang="en-US" dirty="0" err="1"/>
              <a:t>dua</a:t>
            </a:r>
            <a:r>
              <a:rPr lang="en-US" dirty="0"/>
              <a:t> </a:t>
            </a:r>
            <a:r>
              <a:rPr lang="en-US" dirty="0" err="1"/>
              <a:t>atau</a:t>
            </a:r>
            <a:r>
              <a:rPr lang="en-US" dirty="0"/>
              <a:t> </a:t>
            </a:r>
            <a:r>
              <a:rPr lang="en-US" dirty="0" err="1"/>
              <a:t>lebih</a:t>
            </a:r>
            <a:r>
              <a:rPr lang="en-US" dirty="0"/>
              <a:t> full </a:t>
            </a:r>
            <a:r>
              <a:rPr lang="en-US" dirty="0" err="1"/>
              <a:t>hidroksil</a:t>
            </a:r>
            <a:r>
              <a:rPr lang="en-US" dirty="0"/>
              <a:t> </a:t>
            </a:r>
            <a:r>
              <a:rPr lang="en-US" dirty="0" err="1"/>
              <a:t>kita</a:t>
            </a:r>
            <a:r>
              <a:rPr lang="en-US" dirty="0"/>
              <a:t> </a:t>
            </a:r>
            <a:r>
              <a:rPr lang="en-US" dirty="0" err="1"/>
              <a:t>lihat</a:t>
            </a:r>
            <a:r>
              <a:rPr lang="en-US" dirty="0"/>
              <a:t> </a:t>
            </a:r>
            <a:r>
              <a:rPr lang="en-US" dirty="0" err="1"/>
              <a:t>ya</a:t>
            </a:r>
            <a:r>
              <a:rPr lang="en-US" dirty="0"/>
              <a:t> </a:t>
            </a:r>
            <a:r>
              <a:rPr lang="en-US" dirty="0" err="1"/>
              <a:t>glukosa</a:t>
            </a:r>
            <a:r>
              <a:rPr lang="en-US" dirty="0"/>
              <a:t> </a:t>
            </a:r>
            <a:r>
              <a:rPr lang="en-US" dirty="0" err="1"/>
              <a:t>dan</a:t>
            </a:r>
            <a:r>
              <a:rPr lang="en-US" dirty="0"/>
              <a:t> </a:t>
            </a:r>
            <a:r>
              <a:rPr lang="en-US" dirty="0" err="1"/>
              <a:t>fruktosa</a:t>
            </a:r>
            <a:r>
              <a:rPr lang="en-US" dirty="0"/>
              <a:t> </a:t>
            </a:r>
            <a:r>
              <a:rPr lang="en-US" dirty="0" err="1"/>
              <a:t>ingin</a:t>
            </a:r>
            <a:r>
              <a:rPr lang="en-US" dirty="0"/>
              <a:t> </a:t>
            </a:r>
            <a:r>
              <a:rPr lang="en-US" dirty="0" err="1"/>
              <a:t>ada</a:t>
            </a:r>
            <a:r>
              <a:rPr lang="en-US" dirty="0"/>
              <a:t> </a:t>
            </a:r>
            <a:r>
              <a:rPr lang="en-US" dirty="0" err="1"/>
              <a:t>glukosa</a:t>
            </a:r>
            <a:r>
              <a:rPr lang="en-US" dirty="0"/>
              <a:t> </a:t>
            </a:r>
            <a:r>
              <a:rPr lang="en-US" dirty="0" err="1"/>
              <a:t>ada</a:t>
            </a:r>
            <a:r>
              <a:rPr lang="en-US" dirty="0"/>
              <a:t> </a:t>
            </a:r>
            <a:r>
              <a:rPr lang="en-US" dirty="0" err="1"/>
              <a:t>gugus</a:t>
            </a:r>
            <a:r>
              <a:rPr lang="en-US" dirty="0"/>
              <a:t> </a:t>
            </a:r>
            <a:r>
              <a:rPr lang="en-US" dirty="0" err="1"/>
              <a:t>aldehid</a:t>
            </a:r>
            <a:r>
              <a:rPr lang="en-US" dirty="0"/>
              <a:t> </a:t>
            </a:r>
            <a:r>
              <a:rPr lang="en-US" dirty="0" err="1"/>
              <a:t>sedangkan</a:t>
            </a:r>
            <a:r>
              <a:rPr lang="en-US" dirty="0"/>
              <a:t> </a:t>
            </a:r>
            <a:r>
              <a:rPr lang="en-US" dirty="0" err="1"/>
              <a:t>pada</a:t>
            </a:r>
            <a:r>
              <a:rPr lang="en-US" dirty="0"/>
              <a:t> </a:t>
            </a:r>
            <a:r>
              <a:rPr lang="en-US" dirty="0" err="1"/>
              <a:t>fruktosa</a:t>
            </a:r>
            <a:r>
              <a:rPr lang="en-US" dirty="0"/>
              <a:t> </a:t>
            </a:r>
            <a:r>
              <a:rPr lang="en-US" dirty="0" err="1"/>
              <a:t>ada</a:t>
            </a:r>
            <a:r>
              <a:rPr lang="en-US" dirty="0"/>
              <a:t> </a:t>
            </a:r>
            <a:r>
              <a:rPr lang="en-US" dirty="0" err="1"/>
              <a:t>gugus</a:t>
            </a:r>
            <a:r>
              <a:rPr lang="en-US" dirty="0"/>
              <a:t> </a:t>
            </a:r>
            <a:r>
              <a:rPr lang="en-US" dirty="0" err="1"/>
              <a:t>keton</a:t>
            </a:r>
            <a:r>
              <a:rPr lang="en-US" dirty="0"/>
              <a:t> </a:t>
            </a:r>
            <a:r>
              <a:rPr lang="en-US" dirty="0" err="1"/>
              <a:t>kedua</a:t>
            </a:r>
            <a:r>
              <a:rPr lang="en-US" dirty="0"/>
              <a:t> </a:t>
            </a:r>
            <a:r>
              <a:rPr lang="en-US" dirty="0" err="1"/>
              <a:t>molekul</a:t>
            </a:r>
            <a:r>
              <a:rPr lang="en-US" dirty="0"/>
              <a:t> </a:t>
            </a:r>
            <a:r>
              <a:rPr lang="en-US" dirty="0" err="1"/>
              <a:t>ini</a:t>
            </a:r>
            <a:r>
              <a:rPr lang="en-US" dirty="0"/>
              <a:t> </a:t>
            </a:r>
            <a:r>
              <a:rPr lang="en-US" dirty="0" err="1"/>
              <a:t>memiliki</a:t>
            </a:r>
            <a:r>
              <a:rPr lang="en-US" dirty="0"/>
              <a:t> 6 atom </a:t>
            </a:r>
            <a:r>
              <a:rPr lang="en-US" dirty="0" err="1"/>
              <a:t>karbon</a:t>
            </a:r>
            <a:r>
              <a:rPr lang="en-US" dirty="0"/>
              <a:t> </a:t>
            </a:r>
            <a:r>
              <a:rPr lang="en-US" dirty="0" err="1"/>
              <a:t>dan</a:t>
            </a:r>
            <a:r>
              <a:rPr lang="en-US" dirty="0"/>
              <a:t> </a:t>
            </a:r>
            <a:r>
              <a:rPr lang="en-US" dirty="0" err="1"/>
              <a:t>trik</a:t>
            </a:r>
            <a:r>
              <a:rPr lang="en-US" dirty="0"/>
              <a:t> K5 top </a:t>
            </a:r>
            <a:r>
              <a:rPr lang="en-US" dirty="0" err="1"/>
              <a:t>hidroksil</a:t>
            </a:r>
            <a:r>
              <a:rPr lang="en-US" dirty="0"/>
              <a:t> </a:t>
            </a:r>
            <a:r>
              <a:rPr lang="en-US" dirty="0" err="1"/>
              <a:t>tidak</a:t>
            </a:r>
            <a:r>
              <a:rPr lang="en-US" dirty="0"/>
              <a:t> </a:t>
            </a:r>
            <a:r>
              <a:rPr lang="en-US" dirty="0" err="1"/>
              <a:t>susah</a:t>
            </a:r>
            <a:r>
              <a:rPr lang="en-US" dirty="0"/>
              <a:t> </a:t>
            </a:r>
            <a:r>
              <a:rPr lang="en-US" dirty="0" err="1"/>
              <a:t>kan</a:t>
            </a:r>
            <a:r>
              <a:rPr lang="en-US" dirty="0"/>
              <a:t> </a:t>
            </a:r>
            <a:r>
              <a:rPr lang="en-US" dirty="0" err="1"/>
              <a:t>mengartikan</a:t>
            </a:r>
            <a:r>
              <a:rPr lang="en-US" dirty="0"/>
              <a:t> </a:t>
            </a:r>
            <a:r>
              <a:rPr lang="en-US" dirty="0" err="1"/>
              <a:t>monosakarida</a:t>
            </a:r>
            <a:r>
              <a:rPr lang="en-US" dirty="0"/>
              <a:t> </a:t>
            </a:r>
            <a:r>
              <a:rPr lang="en-US" dirty="0" err="1"/>
              <a:t>dari</a:t>
            </a:r>
            <a:r>
              <a:rPr lang="en-US" dirty="0"/>
              <a:t> </a:t>
            </a:r>
            <a:r>
              <a:rPr lang="en-US" dirty="0" err="1"/>
              <a:t>komponen</a:t>
            </a:r>
            <a:r>
              <a:rPr lang="en-US" dirty="0"/>
              <a:t> </a:t>
            </a:r>
            <a:r>
              <a:rPr lang="en-US" dirty="0" err="1"/>
              <a:t>penyusunnya</a:t>
            </a:r>
            <a:r>
              <a:rPr lang="en-US" dirty="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 y="4399567"/>
            <a:ext cx="2060902" cy="24730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599548"/>
            <a:ext cx="810766" cy="76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5328418"/>
            <a:ext cx="1080120" cy="11665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077" y="4869160"/>
            <a:ext cx="2692499" cy="1648881"/>
          </a:xfrm>
          <a:prstGeom prst="rect">
            <a:avLst/>
          </a:prstGeom>
        </p:spPr>
      </p:pic>
    </p:spTree>
    <p:extLst>
      <p:ext uri="{BB962C8B-B14F-4D97-AF65-F5344CB8AC3E}">
        <p14:creationId xmlns:p14="http://schemas.microsoft.com/office/powerpoint/2010/main" val="8373018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341" fill="hold">
                                          <p:stCondLst>
                                            <p:cond delay="0"/>
                                          </p:stCondLst>
                                        </p:cTn>
                                        <p:tgtEl>
                                          <p:spTgt spid="2"/>
                                        </p:tgtEl>
                                        <p:attrNameLst>
                                          <p:attrName>style.rotation</p:attrName>
                                        </p:attrNameLst>
                                      </p:cBhvr>
                                      <p:to>
                                        <p:strVal val="-45.0"/>
                                      </p:to>
                                    </p:set>
                                    <p:anim calcmode="lin" valueType="num">
                                      <p:cBhvr>
                                        <p:cTn id="8" dur="341" fill="hold">
                                          <p:stCondLst>
                                            <p:cond delay="34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875"/>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par>
                          <p:cTn id="16" fill="hold">
                            <p:stCondLst>
                              <p:cond delay="5875"/>
                            </p:stCondLst>
                            <p:childTnLst>
                              <p:par>
                                <p:cTn id="17" presetID="3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800" decel="100000"/>
                                        <p:tgtEl>
                                          <p:spTgt spid="3">
                                            <p:txEl>
                                              <p:pRg st="0" end="0"/>
                                            </p:txEl>
                                          </p:spTgt>
                                        </p:tgtEl>
                                      </p:cBhvr>
                                    </p:animEffect>
                                    <p:anim calcmode="lin" valueType="num">
                                      <p:cBhvr>
                                        <p:cTn id="20"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260648"/>
            <a:ext cx="8229600" cy="4525963"/>
          </a:xfrm>
        </p:spPr>
        <p:txBody>
          <a:bodyPr/>
          <a:lstStyle/>
          <a:p>
            <a:pPr marL="0" indent="0">
              <a:buNone/>
            </a:pPr>
            <a:r>
              <a:rPr lang="en-US" sz="2000" dirty="0" err="1"/>
              <a:t>monosakarida</a:t>
            </a:r>
            <a:r>
              <a:rPr lang="en-US" sz="2000" dirty="0"/>
              <a:t> </a:t>
            </a:r>
            <a:r>
              <a:rPr lang="en-US" sz="2000" dirty="0" err="1"/>
              <a:t>memiliki</a:t>
            </a:r>
            <a:r>
              <a:rPr lang="en-US" sz="2000" dirty="0"/>
              <a:t> </a:t>
            </a:r>
            <a:r>
              <a:rPr lang="en-US" sz="2000" dirty="0" err="1"/>
              <a:t>sedikitnya</a:t>
            </a:r>
            <a:r>
              <a:rPr lang="en-US" sz="2000" dirty="0"/>
              <a:t> </a:t>
            </a:r>
            <a:r>
              <a:rPr lang="en-US" sz="2000" dirty="0" err="1"/>
              <a:t>satu</a:t>
            </a:r>
            <a:r>
              <a:rPr lang="en-US" sz="2000" dirty="0"/>
              <a:t> atom </a:t>
            </a:r>
            <a:r>
              <a:rPr lang="en-US" sz="2000" dirty="0" err="1"/>
              <a:t>karbon</a:t>
            </a:r>
            <a:r>
              <a:rPr lang="en-US" sz="2000" dirty="0"/>
              <a:t> </a:t>
            </a:r>
            <a:r>
              <a:rPr lang="en-US" sz="2000" dirty="0" err="1"/>
              <a:t>asimetrik</a:t>
            </a:r>
            <a:r>
              <a:rPr lang="en-US" sz="2000" dirty="0" smtClean="0"/>
              <a:t>. </a:t>
            </a:r>
            <a:r>
              <a:rPr lang="en-US" sz="2000" dirty="0" err="1" smtClean="0"/>
              <a:t>Monosakarida</a:t>
            </a:r>
            <a:r>
              <a:rPr lang="en-US" sz="2000" dirty="0" smtClean="0"/>
              <a:t> </a:t>
            </a:r>
            <a:r>
              <a:rPr lang="en-US" sz="2000" dirty="0" err="1"/>
              <a:t>terbentuk</a:t>
            </a:r>
            <a:r>
              <a:rPr lang="en-US" sz="2000" dirty="0"/>
              <a:t> </a:t>
            </a:r>
            <a:r>
              <a:rPr lang="en-US" sz="2000" dirty="0" err="1"/>
              <a:t>dari</a:t>
            </a:r>
            <a:r>
              <a:rPr lang="en-US" sz="2000" dirty="0"/>
              <a:t> </a:t>
            </a:r>
            <a:r>
              <a:rPr lang="en-US" sz="2000" dirty="0" err="1"/>
              <a:t>hasil</a:t>
            </a:r>
            <a:r>
              <a:rPr lang="en-US" sz="2000" dirty="0"/>
              <a:t> </a:t>
            </a:r>
            <a:r>
              <a:rPr lang="en-US" sz="2000" dirty="0" err="1"/>
              <a:t>sintesis</a:t>
            </a:r>
            <a:r>
              <a:rPr lang="en-US" sz="2000" dirty="0"/>
              <a:t> </a:t>
            </a:r>
            <a:r>
              <a:rPr lang="en-US" sz="2000" dirty="0" err="1"/>
              <a:t>senyawa</a:t>
            </a:r>
            <a:r>
              <a:rPr lang="en-US" sz="2000" dirty="0"/>
              <a:t> </a:t>
            </a:r>
            <a:r>
              <a:rPr lang="en-US" sz="2000" dirty="0" err="1"/>
              <a:t>sederhana</a:t>
            </a:r>
            <a:r>
              <a:rPr lang="en-US" sz="2000" dirty="0"/>
              <a:t> </a:t>
            </a:r>
            <a:r>
              <a:rPr lang="en-US" sz="2000" dirty="0" err="1"/>
              <a:t>melalui</a:t>
            </a:r>
            <a:r>
              <a:rPr lang="en-US" sz="2000" dirty="0"/>
              <a:t> proses </a:t>
            </a:r>
            <a:r>
              <a:rPr lang="en-US" sz="2000" dirty="0" err="1"/>
              <a:t>glukoneogenesis</a:t>
            </a:r>
            <a:r>
              <a:rPr lang="en-US" sz="2000" dirty="0"/>
              <a:t>. </a:t>
            </a:r>
            <a:r>
              <a:rPr lang="en-US" sz="2000" dirty="0" err="1"/>
              <a:t>Pembentukan</a:t>
            </a:r>
            <a:r>
              <a:rPr lang="en-US" sz="2000" dirty="0"/>
              <a:t> </a:t>
            </a:r>
            <a:r>
              <a:rPr lang="en-US" sz="2000" dirty="0" err="1"/>
              <a:t>monosakarida</a:t>
            </a:r>
            <a:r>
              <a:rPr lang="en-US" sz="2000" dirty="0"/>
              <a:t> </a:t>
            </a:r>
            <a:r>
              <a:rPr lang="en-US" sz="2000" dirty="0" err="1"/>
              <a:t>juga</a:t>
            </a:r>
            <a:r>
              <a:rPr lang="en-US" sz="2000" dirty="0"/>
              <a:t> </a:t>
            </a:r>
            <a:r>
              <a:rPr lang="en-US" sz="2000" dirty="0" err="1"/>
              <a:t>dapat</a:t>
            </a:r>
            <a:r>
              <a:rPr lang="en-US" sz="2000" dirty="0"/>
              <a:t> </a:t>
            </a:r>
            <a:r>
              <a:rPr lang="en-US" sz="2000" dirty="0" err="1"/>
              <a:t>dilakukan</a:t>
            </a:r>
            <a:r>
              <a:rPr lang="en-US" sz="2000" dirty="0"/>
              <a:t> </a:t>
            </a:r>
            <a:r>
              <a:rPr lang="en-US" sz="2000" dirty="0" err="1"/>
              <a:t>melalui</a:t>
            </a:r>
            <a:r>
              <a:rPr lang="en-US" sz="2000" dirty="0"/>
              <a:t> </a:t>
            </a:r>
            <a:r>
              <a:rPr lang="en-US" sz="2000" dirty="0" err="1"/>
              <a:t>fotosintesis</a:t>
            </a:r>
            <a:r>
              <a:rPr lang="en-US" sz="2000" dirty="0"/>
              <a:t> </a:t>
            </a:r>
            <a:r>
              <a:rPr lang="en-US" sz="2000" dirty="0" err="1"/>
              <a:t>pada</a:t>
            </a:r>
            <a:r>
              <a:rPr lang="en-US" sz="2000" dirty="0"/>
              <a:t> </a:t>
            </a:r>
            <a:r>
              <a:rPr lang="en-US" sz="2000" dirty="0" err="1"/>
              <a:t>tumbuhan</a:t>
            </a:r>
            <a:r>
              <a:rPr lang="en-US" sz="2000" dirty="0"/>
              <a:t> </a:t>
            </a:r>
            <a:r>
              <a:rPr lang="en-US" sz="2000" dirty="0" err="1"/>
              <a:t>dan</a:t>
            </a:r>
            <a:r>
              <a:rPr lang="en-US" sz="2000" dirty="0"/>
              <a:t> </a:t>
            </a:r>
            <a:r>
              <a:rPr lang="en-US" sz="2000" dirty="0" err="1"/>
              <a:t>bakteri</a:t>
            </a:r>
            <a:r>
              <a:rPr lang="en-US" sz="2000" dirty="0"/>
              <a:t> </a:t>
            </a:r>
            <a:r>
              <a:rPr lang="en-US" sz="2000" dirty="0" err="1"/>
              <a:t>tertentu</a:t>
            </a:r>
            <a:r>
              <a:rPr lang="en-US" sz="2000" dirty="0"/>
              <a:t>. </a:t>
            </a:r>
            <a:r>
              <a:rPr lang="en-US" sz="2000" dirty="0" err="1"/>
              <a:t>Dalam</a:t>
            </a:r>
            <a:r>
              <a:rPr lang="en-US" sz="2000" dirty="0"/>
              <a:t> lipid </a:t>
            </a:r>
            <a:r>
              <a:rPr lang="en-US" sz="2000" dirty="0" err="1"/>
              <a:t>kompleks</a:t>
            </a:r>
            <a:r>
              <a:rPr lang="en-US" sz="2000" dirty="0"/>
              <a:t>, </a:t>
            </a:r>
            <a:r>
              <a:rPr lang="en-US" sz="2000" dirty="0" err="1"/>
              <a:t>monosakarida</a:t>
            </a:r>
            <a:r>
              <a:rPr lang="en-US" sz="2000" dirty="0"/>
              <a:t> </a:t>
            </a:r>
            <a:r>
              <a:rPr lang="en-US" sz="2000" dirty="0" err="1"/>
              <a:t>merupakan</a:t>
            </a:r>
            <a:r>
              <a:rPr lang="en-US" sz="2000" dirty="0"/>
              <a:t> </a:t>
            </a:r>
            <a:r>
              <a:rPr lang="en-US" sz="2000" dirty="0" err="1"/>
              <a:t>komponen</a:t>
            </a:r>
            <a:r>
              <a:rPr lang="en-US" sz="2000" dirty="0"/>
              <a:t> </a:t>
            </a:r>
            <a:r>
              <a:rPr lang="en-US" sz="2000" dirty="0" err="1"/>
              <a:t>pembentuk</a:t>
            </a:r>
            <a:r>
              <a:rPr lang="en-US" sz="2000" dirty="0"/>
              <a:t> </a:t>
            </a:r>
            <a:r>
              <a:rPr lang="en-US" sz="2000" dirty="0" err="1"/>
              <a:t>asam</a:t>
            </a:r>
            <a:r>
              <a:rPr lang="en-US" sz="2000" dirty="0"/>
              <a:t> </a:t>
            </a:r>
            <a:r>
              <a:rPr lang="en-US" sz="2000" dirty="0" err="1"/>
              <a:t>nukleat</a:t>
            </a:r>
            <a:r>
              <a:rPr lang="en-US" sz="2000" dirty="0"/>
              <a:t> </a:t>
            </a:r>
            <a:r>
              <a:rPr lang="en-US" sz="2000" dirty="0" err="1"/>
              <a:t>dan</a:t>
            </a:r>
            <a:r>
              <a:rPr lang="en-US" sz="2000" dirty="0"/>
              <a:t> </a:t>
            </a:r>
            <a:r>
              <a:rPr lang="en-US" sz="2000" dirty="0" err="1"/>
              <a:t>senyawa-senyawa</a:t>
            </a:r>
            <a:r>
              <a:rPr lang="en-US" sz="2000" dirty="0"/>
              <a:t> </a:t>
            </a:r>
            <a:r>
              <a:rPr lang="en-US" sz="2000" dirty="0" err="1"/>
              <a:t>penting</a:t>
            </a:r>
            <a:r>
              <a:rPr lang="en-US" sz="2000" dirty="0" smtClean="0"/>
              <a:t>. </a:t>
            </a:r>
            <a:r>
              <a:rPr lang="en-US" sz="2000" dirty="0" err="1" smtClean="0"/>
              <a:t>Beberapa</a:t>
            </a:r>
            <a:r>
              <a:rPr lang="en-US" sz="2000" dirty="0" smtClean="0"/>
              <a:t> </a:t>
            </a:r>
            <a:r>
              <a:rPr lang="en-US" sz="2000" dirty="0" err="1"/>
              <a:t>monosakarida</a:t>
            </a:r>
            <a:r>
              <a:rPr lang="en-US" sz="2000" dirty="0"/>
              <a:t> </a:t>
            </a:r>
            <a:r>
              <a:rPr lang="en-US" sz="2000" dirty="0" err="1"/>
              <a:t>mempunyai</a:t>
            </a:r>
            <a:r>
              <a:rPr lang="en-US" sz="2000" dirty="0"/>
              <a:t> rasa </a:t>
            </a:r>
            <a:r>
              <a:rPr lang="en-US" sz="2000" dirty="0" err="1"/>
              <a:t>manis</a:t>
            </a:r>
            <a:r>
              <a:rPr lang="en-US" sz="2000" dirty="0"/>
              <a:t>. </a:t>
            </a:r>
            <a:r>
              <a:rPr lang="en-US" sz="2000" dirty="0" err="1"/>
              <a:t>Sifat</a:t>
            </a:r>
            <a:r>
              <a:rPr lang="en-US" sz="2000" dirty="0"/>
              <a:t> </a:t>
            </a:r>
            <a:r>
              <a:rPr lang="en-US" sz="2000" dirty="0" err="1"/>
              <a:t>umum</a:t>
            </a:r>
            <a:r>
              <a:rPr lang="en-US" sz="2000" dirty="0"/>
              <a:t> </a:t>
            </a:r>
            <a:r>
              <a:rPr lang="en-US" sz="2000" dirty="0" err="1"/>
              <a:t>dari</a:t>
            </a:r>
            <a:r>
              <a:rPr lang="en-US" sz="2000" dirty="0"/>
              <a:t> </a:t>
            </a:r>
            <a:r>
              <a:rPr lang="en-US" sz="2000" dirty="0" err="1"/>
              <a:t>monosakarida</a:t>
            </a:r>
            <a:r>
              <a:rPr lang="en-US" sz="2000" dirty="0"/>
              <a:t> </a:t>
            </a:r>
            <a:r>
              <a:rPr lang="en-US" sz="2000" dirty="0" err="1"/>
              <a:t>adalah</a:t>
            </a:r>
            <a:r>
              <a:rPr lang="en-US" sz="2000" dirty="0"/>
              <a:t> </a:t>
            </a:r>
            <a:r>
              <a:rPr lang="en-US" sz="2000" dirty="0" err="1"/>
              <a:t>larut</a:t>
            </a:r>
            <a:r>
              <a:rPr lang="en-US" sz="2000" dirty="0"/>
              <a:t> air, </a:t>
            </a:r>
            <a:r>
              <a:rPr lang="en-US" sz="2000" dirty="0" err="1"/>
              <a:t>tidak</a:t>
            </a:r>
            <a:r>
              <a:rPr lang="en-US" sz="2000" dirty="0"/>
              <a:t> </a:t>
            </a:r>
            <a:r>
              <a:rPr lang="en-US" sz="2000" dirty="0" err="1"/>
              <a:t>berwarna</a:t>
            </a:r>
            <a:r>
              <a:rPr lang="en-US" sz="2000" dirty="0"/>
              <a:t>, </a:t>
            </a:r>
            <a:r>
              <a:rPr lang="en-US" sz="2000" dirty="0" err="1"/>
              <a:t>dan</a:t>
            </a:r>
            <a:r>
              <a:rPr lang="en-US" sz="2000" dirty="0"/>
              <a:t> </a:t>
            </a:r>
            <a:r>
              <a:rPr lang="en-US" sz="2000" dirty="0" err="1"/>
              <a:t>berbentuk</a:t>
            </a:r>
            <a:r>
              <a:rPr lang="en-US" sz="2000" dirty="0"/>
              <a:t> </a:t>
            </a:r>
            <a:r>
              <a:rPr lang="en-US" sz="2000" dirty="0" err="1"/>
              <a:t>padat</a:t>
            </a:r>
            <a:r>
              <a:rPr lang="en-US" sz="2000" dirty="0"/>
              <a:t> </a:t>
            </a:r>
            <a:r>
              <a:rPr lang="en-US" sz="2000" dirty="0" err="1"/>
              <a:t>kristal</a:t>
            </a:r>
            <a:r>
              <a:rPr lang="en-US" sz="2000" dirty="0"/>
              <a:t>. </a:t>
            </a:r>
            <a:r>
              <a:rPr lang="en-US" sz="2000" dirty="0" err="1"/>
              <a:t>Contoh</a:t>
            </a:r>
            <a:r>
              <a:rPr lang="en-US" sz="2000" dirty="0"/>
              <a:t> </a:t>
            </a:r>
            <a:r>
              <a:rPr lang="en-US" sz="2000" dirty="0" err="1"/>
              <a:t>dari</a:t>
            </a:r>
            <a:r>
              <a:rPr lang="en-US" sz="2000" dirty="0"/>
              <a:t> </a:t>
            </a:r>
            <a:r>
              <a:rPr lang="en-US" sz="2000" dirty="0" err="1"/>
              <a:t>monosakarida</a:t>
            </a:r>
            <a:r>
              <a:rPr lang="en-US" sz="2000" dirty="0"/>
              <a:t> </a:t>
            </a:r>
            <a:r>
              <a:rPr lang="en-US" sz="2000" dirty="0" err="1"/>
              <a:t>adalah</a:t>
            </a:r>
            <a:r>
              <a:rPr lang="en-US" sz="2000" dirty="0"/>
              <a:t> </a:t>
            </a:r>
            <a:r>
              <a:rPr lang="en-US" sz="2000" dirty="0" err="1"/>
              <a:t>glukosa</a:t>
            </a:r>
            <a:r>
              <a:rPr lang="en-US" sz="2000" dirty="0"/>
              <a:t> (</a:t>
            </a:r>
            <a:r>
              <a:rPr lang="en-US" sz="2000" dirty="0" err="1"/>
              <a:t>dekstrosa</a:t>
            </a:r>
            <a:r>
              <a:rPr lang="en-US" sz="2000" dirty="0"/>
              <a:t>), </a:t>
            </a:r>
            <a:r>
              <a:rPr lang="en-US" sz="2000" dirty="0" err="1"/>
              <a:t>fruktosa</a:t>
            </a:r>
            <a:r>
              <a:rPr lang="en-US" sz="2000" dirty="0"/>
              <a:t> (</a:t>
            </a:r>
            <a:r>
              <a:rPr lang="en-US" sz="2000" dirty="0" err="1"/>
              <a:t>levulosa</a:t>
            </a:r>
            <a:r>
              <a:rPr lang="en-US" sz="2000" dirty="0"/>
              <a:t>), </a:t>
            </a:r>
            <a:r>
              <a:rPr lang="en-US" sz="2000" dirty="0" err="1"/>
              <a:t>galaktosa</a:t>
            </a:r>
            <a:r>
              <a:rPr lang="en-US" sz="2000" dirty="0"/>
              <a:t>, </a:t>
            </a:r>
            <a:r>
              <a:rPr lang="en-US" sz="2000" dirty="0" err="1"/>
              <a:t>xilosa</a:t>
            </a:r>
            <a:r>
              <a:rPr lang="en-US" sz="2000" dirty="0"/>
              <a:t> </a:t>
            </a:r>
            <a:r>
              <a:rPr lang="en-US" sz="2000" dirty="0" err="1"/>
              <a:t>dan</a:t>
            </a:r>
            <a:r>
              <a:rPr lang="en-US" sz="2000" dirty="0"/>
              <a:t> </a:t>
            </a:r>
            <a:r>
              <a:rPr lang="en-US" sz="2000" dirty="0" err="1"/>
              <a:t>ribosa</a:t>
            </a:r>
            <a:r>
              <a:rPr lang="en-US" sz="2000" dirty="0"/>
              <a:t>. </a:t>
            </a:r>
            <a:r>
              <a:rPr lang="en-US" sz="2000" dirty="0" err="1" smtClean="0"/>
              <a:t>Bahan</a:t>
            </a:r>
            <a:r>
              <a:rPr lang="en-US" sz="2000" dirty="0" smtClean="0"/>
              <a:t> </a:t>
            </a:r>
            <a:r>
              <a:rPr lang="en-US" sz="2000" dirty="0" err="1"/>
              <a:t>makanan</a:t>
            </a:r>
            <a:r>
              <a:rPr lang="en-US" sz="2000" dirty="0"/>
              <a:t> </a:t>
            </a:r>
            <a:r>
              <a:rPr lang="en-US" sz="2000" dirty="0" err="1"/>
              <a:t>alami</a:t>
            </a:r>
            <a:r>
              <a:rPr lang="en-US" sz="2000" dirty="0"/>
              <a:t> yang </a:t>
            </a:r>
            <a:r>
              <a:rPr lang="en-US" sz="2000" dirty="0" err="1"/>
              <a:t>sebagian</a:t>
            </a:r>
            <a:r>
              <a:rPr lang="en-US" sz="2000" dirty="0"/>
              <a:t> </a:t>
            </a:r>
            <a:r>
              <a:rPr lang="en-US" sz="2000" dirty="0" err="1"/>
              <a:t>besar</a:t>
            </a:r>
            <a:r>
              <a:rPr lang="en-US" sz="2000" dirty="0"/>
              <a:t> </a:t>
            </a:r>
            <a:r>
              <a:rPr lang="en-US" sz="2000" dirty="0" err="1"/>
              <a:t>mengandung</a:t>
            </a:r>
            <a:r>
              <a:rPr lang="en-US" sz="2000" dirty="0"/>
              <a:t> </a:t>
            </a:r>
            <a:r>
              <a:rPr lang="en-US" sz="2000" dirty="0" err="1"/>
              <a:t>monosakarida</a:t>
            </a:r>
            <a:r>
              <a:rPr lang="en-US" sz="2000" dirty="0"/>
              <a:t> </a:t>
            </a:r>
            <a:r>
              <a:rPr lang="en-US" sz="2000" dirty="0" err="1"/>
              <a:t>khususnya</a:t>
            </a:r>
            <a:r>
              <a:rPr lang="en-US" sz="2000" dirty="0"/>
              <a:t> </a:t>
            </a:r>
            <a:r>
              <a:rPr lang="en-US" sz="2000" dirty="0" err="1"/>
              <a:t>fruktosa</a:t>
            </a:r>
            <a:r>
              <a:rPr lang="en-US" sz="2000" dirty="0"/>
              <a:t> </a:t>
            </a:r>
            <a:r>
              <a:rPr lang="en-US" sz="2000" dirty="0" err="1"/>
              <a:t>dan</a:t>
            </a:r>
            <a:r>
              <a:rPr lang="en-US" sz="2000" dirty="0"/>
              <a:t> </a:t>
            </a:r>
            <a:r>
              <a:rPr lang="en-US" sz="2000" dirty="0" err="1"/>
              <a:t>glukosa</a:t>
            </a:r>
            <a:r>
              <a:rPr lang="en-US" sz="2000" dirty="0"/>
              <a:t> </a:t>
            </a:r>
            <a:r>
              <a:rPr lang="en-US" sz="2000" dirty="0" err="1"/>
              <a:t>ialah</a:t>
            </a:r>
            <a:r>
              <a:rPr lang="en-US" sz="2000" dirty="0"/>
              <a:t> </a:t>
            </a:r>
            <a:r>
              <a:rPr lang="en-US" sz="2000" dirty="0" err="1"/>
              <a:t>madu</a:t>
            </a:r>
            <a:r>
              <a:rPr lang="en-US" sz="2000" dirty="0" smtClean="0"/>
              <a:t>. </a:t>
            </a:r>
            <a:r>
              <a:rPr lang="en-US" sz="2000" dirty="0" err="1" smtClean="0"/>
              <a:t>Monosakarida</a:t>
            </a:r>
            <a:r>
              <a:rPr lang="en-US" sz="2000" dirty="0" smtClean="0"/>
              <a:t> </a:t>
            </a:r>
            <a:r>
              <a:rPr lang="en-US" sz="2000" dirty="0" err="1"/>
              <a:t>merupakan</a:t>
            </a:r>
            <a:r>
              <a:rPr lang="en-US" sz="2000" dirty="0"/>
              <a:t> </a:t>
            </a:r>
            <a:r>
              <a:rPr lang="en-US" sz="2000" dirty="0" err="1"/>
              <a:t>senyawa</a:t>
            </a:r>
            <a:r>
              <a:rPr lang="en-US" sz="2000" dirty="0"/>
              <a:t> </a:t>
            </a:r>
            <a:r>
              <a:rPr lang="en-US" sz="2000" dirty="0" err="1"/>
              <a:t>pembentuk</a:t>
            </a:r>
            <a:r>
              <a:rPr lang="en-US" sz="2000" dirty="0"/>
              <a:t> </a:t>
            </a:r>
            <a:r>
              <a:rPr lang="en-US" sz="2000" dirty="0" err="1"/>
              <a:t>disakarida</a:t>
            </a:r>
            <a:r>
              <a:rPr lang="en-US" sz="2000" dirty="0"/>
              <a:t> (</a:t>
            </a:r>
            <a:r>
              <a:rPr lang="en-US" sz="2000" dirty="0" err="1"/>
              <a:t>seperti</a:t>
            </a:r>
            <a:r>
              <a:rPr lang="en-US" sz="2000" dirty="0"/>
              <a:t> </a:t>
            </a:r>
            <a:r>
              <a:rPr lang="en-US" sz="2000" dirty="0" err="1"/>
              <a:t>sukrosa</a:t>
            </a:r>
            <a:r>
              <a:rPr lang="en-US" sz="2000" dirty="0"/>
              <a:t>) </a:t>
            </a:r>
            <a:r>
              <a:rPr lang="en-US" sz="2000" dirty="0" err="1"/>
              <a:t>dan</a:t>
            </a:r>
            <a:r>
              <a:rPr lang="en-US" sz="2000" dirty="0"/>
              <a:t> </a:t>
            </a:r>
            <a:r>
              <a:rPr lang="en-US" sz="2000" dirty="0" err="1"/>
              <a:t>polisakarida</a:t>
            </a:r>
            <a:r>
              <a:rPr lang="en-US" sz="2000" dirty="0"/>
              <a:t> (</a:t>
            </a:r>
            <a:r>
              <a:rPr lang="en-US" sz="2000" dirty="0" err="1"/>
              <a:t>seperti</a:t>
            </a:r>
            <a:r>
              <a:rPr lang="en-US" sz="2000" dirty="0"/>
              <a:t> </a:t>
            </a:r>
            <a:r>
              <a:rPr lang="en-US" sz="2000" dirty="0" err="1"/>
              <a:t>selulosa</a:t>
            </a:r>
            <a:r>
              <a:rPr lang="en-US" sz="2000" dirty="0"/>
              <a:t> </a:t>
            </a:r>
            <a:r>
              <a:rPr lang="en-US" sz="2000" dirty="0" err="1"/>
              <a:t>dan</a:t>
            </a:r>
            <a:r>
              <a:rPr lang="en-US" sz="2000" dirty="0"/>
              <a:t> </a:t>
            </a:r>
            <a:r>
              <a:rPr lang="en-US" sz="2000" dirty="0" err="1"/>
              <a:t>amilum</a:t>
            </a:r>
            <a:r>
              <a:rPr lang="en-US" sz="2000" dirty="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905" y="5157192"/>
            <a:ext cx="1147981" cy="12601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342804"/>
            <a:ext cx="3240360" cy="2254548"/>
          </a:xfrm>
          <a:prstGeom prst="rect">
            <a:avLst/>
          </a:prstGeom>
        </p:spPr>
      </p:pic>
    </p:spTree>
    <p:extLst>
      <p:ext uri="{BB962C8B-B14F-4D97-AF65-F5344CB8AC3E}">
        <p14:creationId xmlns:p14="http://schemas.microsoft.com/office/powerpoint/2010/main" val="2377715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29600" cy="4954562"/>
          </a:xfrm>
        </p:spPr>
        <p:txBody>
          <a:bodyPr anchor="t"/>
          <a:lstStyle/>
          <a:p>
            <a:pPr algn="l"/>
            <a:r>
              <a:rPr lang="en-US" sz="2800" dirty="0" err="1" smtClean="0">
                <a:solidFill>
                  <a:schemeClr val="accent2">
                    <a:lumMod val="75000"/>
                  </a:schemeClr>
                </a:solidFill>
              </a:rPr>
              <a:t>Penggolongan</a:t>
            </a:r>
            <a:r>
              <a:rPr lang="en-US" sz="2000" dirty="0">
                <a:solidFill>
                  <a:schemeClr val="accent2">
                    <a:lumMod val="75000"/>
                  </a:schemeClr>
                </a:solidFill>
              </a:rPr>
              <a:t/>
            </a:r>
            <a:br>
              <a:rPr lang="en-US" sz="2000" dirty="0">
                <a:solidFill>
                  <a:schemeClr val="accent2">
                    <a:lumMod val="75000"/>
                  </a:schemeClr>
                </a:solidFill>
              </a:rPr>
            </a:br>
            <a:r>
              <a:rPr lang="en-US" sz="2000" dirty="0" smtClean="0">
                <a:solidFill>
                  <a:schemeClr val="accent2">
                    <a:lumMod val="75000"/>
                  </a:schemeClr>
                </a:solidFill>
              </a:rPr>
              <a:t/>
            </a:r>
            <a:br>
              <a:rPr lang="en-US" sz="2000" dirty="0" smtClean="0">
                <a:solidFill>
                  <a:schemeClr val="accent2">
                    <a:lumMod val="75000"/>
                  </a:schemeClr>
                </a:solidFill>
              </a:rPr>
            </a:br>
            <a:r>
              <a:rPr lang="en-US" sz="2000" dirty="0" err="1" smtClean="0">
                <a:solidFill>
                  <a:schemeClr val="accent2">
                    <a:lumMod val="75000"/>
                  </a:schemeClr>
                </a:solidFill>
              </a:rPr>
              <a:t>Monosakarida</a:t>
            </a:r>
            <a:r>
              <a:rPr lang="en-US" sz="2000" dirty="0" smtClean="0">
                <a:solidFill>
                  <a:schemeClr val="accent2">
                    <a:lumMod val="75000"/>
                  </a:schemeClr>
                </a:solidFill>
              </a:rPr>
              <a:t> </a:t>
            </a:r>
            <a:r>
              <a:rPr lang="en-US" sz="2000" dirty="0" err="1">
                <a:solidFill>
                  <a:schemeClr val="accent2">
                    <a:lumMod val="75000"/>
                  </a:schemeClr>
                </a:solidFill>
              </a:rPr>
              <a:t>digolongkan</a:t>
            </a:r>
            <a:r>
              <a:rPr lang="en-US" sz="2000" dirty="0">
                <a:solidFill>
                  <a:schemeClr val="accent2">
                    <a:lumMod val="75000"/>
                  </a:schemeClr>
                </a:solidFill>
              </a:rPr>
              <a:t> </a:t>
            </a:r>
            <a:r>
              <a:rPr lang="en-US" sz="2000" dirty="0" err="1">
                <a:solidFill>
                  <a:schemeClr val="accent2">
                    <a:lumMod val="75000"/>
                  </a:schemeClr>
                </a:solidFill>
              </a:rPr>
              <a:t>berdasarkan</a:t>
            </a:r>
            <a:r>
              <a:rPr lang="en-US" sz="2000" dirty="0">
                <a:solidFill>
                  <a:schemeClr val="accent2">
                    <a:lumMod val="75000"/>
                  </a:schemeClr>
                </a:solidFill>
              </a:rPr>
              <a:t> </a:t>
            </a:r>
            <a:r>
              <a:rPr lang="en-US" sz="2000" dirty="0" err="1">
                <a:solidFill>
                  <a:schemeClr val="accent2">
                    <a:lumMod val="75000"/>
                  </a:schemeClr>
                </a:solidFill>
              </a:rPr>
              <a:t>jumlah</a:t>
            </a:r>
            <a:r>
              <a:rPr lang="en-US" sz="2000" dirty="0">
                <a:solidFill>
                  <a:schemeClr val="accent2">
                    <a:lumMod val="75000"/>
                  </a:schemeClr>
                </a:solidFill>
              </a:rPr>
              <a:t> atom </a:t>
            </a:r>
            <a:r>
              <a:rPr lang="en-US" sz="2000" dirty="0" err="1">
                <a:solidFill>
                  <a:schemeClr val="accent2">
                    <a:lumMod val="75000"/>
                  </a:schemeClr>
                </a:solidFill>
              </a:rPr>
              <a:t>karbon</a:t>
            </a:r>
            <a:r>
              <a:rPr lang="en-US" sz="2000" dirty="0">
                <a:solidFill>
                  <a:schemeClr val="accent2">
                    <a:lumMod val="75000"/>
                  </a:schemeClr>
                </a:solidFill>
              </a:rPr>
              <a:t> yang </a:t>
            </a:r>
            <a:r>
              <a:rPr lang="en-US" sz="2000" dirty="0" err="1">
                <a:solidFill>
                  <a:schemeClr val="accent2">
                    <a:lumMod val="75000"/>
                  </a:schemeClr>
                </a:solidFill>
              </a:rPr>
              <a:t>dikandungnya</a:t>
            </a:r>
            <a:r>
              <a:rPr lang="en-US" sz="2000" dirty="0">
                <a:solidFill>
                  <a:schemeClr val="accent2">
                    <a:lumMod val="75000"/>
                  </a:schemeClr>
                </a:solidFill>
              </a:rPr>
              <a:t> (</a:t>
            </a:r>
            <a:r>
              <a:rPr lang="en-US" sz="2000" dirty="0" err="1">
                <a:solidFill>
                  <a:schemeClr val="accent2">
                    <a:lumMod val="75000"/>
                  </a:schemeClr>
                </a:solidFill>
              </a:rPr>
              <a:t>triosa</a:t>
            </a:r>
            <a:r>
              <a:rPr lang="en-US" sz="2000" dirty="0">
                <a:solidFill>
                  <a:schemeClr val="accent2">
                    <a:lumMod val="75000"/>
                  </a:schemeClr>
                </a:solidFill>
              </a:rPr>
              <a:t>, </a:t>
            </a:r>
            <a:r>
              <a:rPr lang="en-US" sz="2000" dirty="0" err="1">
                <a:solidFill>
                  <a:schemeClr val="accent2">
                    <a:lumMod val="75000"/>
                  </a:schemeClr>
                </a:solidFill>
              </a:rPr>
              <a:t>tetrosa</a:t>
            </a:r>
            <a:r>
              <a:rPr lang="en-US" sz="2000" dirty="0">
                <a:solidFill>
                  <a:schemeClr val="accent2">
                    <a:lumMod val="75000"/>
                  </a:schemeClr>
                </a:solidFill>
              </a:rPr>
              <a:t>, </a:t>
            </a:r>
            <a:r>
              <a:rPr lang="en-US" sz="2000" dirty="0" err="1">
                <a:solidFill>
                  <a:schemeClr val="accent2">
                    <a:lumMod val="75000"/>
                  </a:schemeClr>
                </a:solidFill>
              </a:rPr>
              <a:t>pentosa</a:t>
            </a:r>
            <a:r>
              <a:rPr lang="en-US" sz="2000" dirty="0">
                <a:solidFill>
                  <a:schemeClr val="accent2">
                    <a:lumMod val="75000"/>
                  </a:schemeClr>
                </a:solidFill>
              </a:rPr>
              <a:t>, </a:t>
            </a:r>
            <a:r>
              <a:rPr lang="en-US" sz="2000" dirty="0" err="1">
                <a:solidFill>
                  <a:schemeClr val="accent2">
                    <a:lumMod val="75000"/>
                  </a:schemeClr>
                </a:solidFill>
              </a:rPr>
              <a:t>heksosa</a:t>
            </a:r>
            <a:r>
              <a:rPr lang="en-US" sz="2000" dirty="0">
                <a:solidFill>
                  <a:schemeClr val="accent2">
                    <a:lumMod val="75000"/>
                  </a:schemeClr>
                </a:solidFill>
              </a:rPr>
              <a:t>, </a:t>
            </a:r>
            <a:r>
              <a:rPr lang="en-US" sz="2000" dirty="0" err="1">
                <a:solidFill>
                  <a:schemeClr val="accent2">
                    <a:lumMod val="75000"/>
                  </a:schemeClr>
                </a:solidFill>
              </a:rPr>
              <a:t>dan</a:t>
            </a:r>
            <a:r>
              <a:rPr lang="en-US" sz="2000" dirty="0">
                <a:solidFill>
                  <a:schemeClr val="accent2">
                    <a:lumMod val="75000"/>
                  </a:schemeClr>
                </a:solidFill>
              </a:rPr>
              <a:t> </a:t>
            </a:r>
            <a:r>
              <a:rPr lang="en-US" sz="2000" dirty="0" err="1">
                <a:solidFill>
                  <a:schemeClr val="accent2">
                    <a:lumMod val="75000"/>
                  </a:schemeClr>
                </a:solidFill>
              </a:rPr>
              <a:t>heptosa</a:t>
            </a:r>
            <a:r>
              <a:rPr lang="en-US" sz="2000" dirty="0">
                <a:solidFill>
                  <a:schemeClr val="accent2">
                    <a:lumMod val="75000"/>
                  </a:schemeClr>
                </a:solidFill>
              </a:rPr>
              <a:t>) </a:t>
            </a:r>
            <a:r>
              <a:rPr lang="en-US" sz="2000" dirty="0" err="1">
                <a:solidFill>
                  <a:schemeClr val="accent2">
                    <a:lumMod val="75000"/>
                  </a:schemeClr>
                </a:solidFill>
              </a:rPr>
              <a:t>dan</a:t>
            </a:r>
            <a:r>
              <a:rPr lang="en-US" sz="2000" dirty="0">
                <a:solidFill>
                  <a:schemeClr val="accent2">
                    <a:lumMod val="75000"/>
                  </a:schemeClr>
                </a:solidFill>
              </a:rPr>
              <a:t> </a:t>
            </a:r>
            <a:r>
              <a:rPr lang="en-US" sz="2000" dirty="0" err="1">
                <a:solidFill>
                  <a:schemeClr val="accent2">
                    <a:lumMod val="75000"/>
                  </a:schemeClr>
                </a:solidFill>
              </a:rPr>
              <a:t>gugus</a:t>
            </a:r>
            <a:r>
              <a:rPr lang="en-US" sz="2000" dirty="0">
                <a:solidFill>
                  <a:schemeClr val="accent2">
                    <a:lumMod val="75000"/>
                  </a:schemeClr>
                </a:solidFill>
              </a:rPr>
              <a:t> </a:t>
            </a:r>
            <a:r>
              <a:rPr lang="en-US" sz="2000" dirty="0" err="1">
                <a:solidFill>
                  <a:schemeClr val="accent2">
                    <a:lumMod val="75000"/>
                  </a:schemeClr>
                </a:solidFill>
              </a:rPr>
              <a:t>aktifnya</a:t>
            </a:r>
            <a:r>
              <a:rPr lang="en-US" sz="2000" dirty="0">
                <a:solidFill>
                  <a:schemeClr val="accent2">
                    <a:lumMod val="75000"/>
                  </a:schemeClr>
                </a:solidFill>
              </a:rPr>
              <a:t>, yang </a:t>
            </a:r>
            <a:r>
              <a:rPr lang="en-US" sz="2000" dirty="0" err="1">
                <a:solidFill>
                  <a:schemeClr val="accent2">
                    <a:lumMod val="75000"/>
                  </a:schemeClr>
                </a:solidFill>
              </a:rPr>
              <a:t>bisa</a:t>
            </a:r>
            <a:r>
              <a:rPr lang="en-US" sz="2000" dirty="0">
                <a:solidFill>
                  <a:schemeClr val="accent2">
                    <a:lumMod val="75000"/>
                  </a:schemeClr>
                </a:solidFill>
              </a:rPr>
              <a:t> </a:t>
            </a:r>
            <a:r>
              <a:rPr lang="en-US" sz="2000" dirty="0" err="1">
                <a:solidFill>
                  <a:schemeClr val="accent2">
                    <a:lumMod val="75000"/>
                  </a:schemeClr>
                </a:solidFill>
              </a:rPr>
              <a:t>berupa</a:t>
            </a:r>
            <a:r>
              <a:rPr lang="en-US" sz="2000" dirty="0">
                <a:solidFill>
                  <a:schemeClr val="accent2">
                    <a:lumMod val="75000"/>
                  </a:schemeClr>
                </a:solidFill>
              </a:rPr>
              <a:t> </a:t>
            </a:r>
            <a:r>
              <a:rPr lang="en-US" sz="2000" dirty="0" err="1">
                <a:solidFill>
                  <a:schemeClr val="accent2">
                    <a:lumMod val="75000"/>
                  </a:schemeClr>
                </a:solidFill>
              </a:rPr>
              <a:t>aldehida</a:t>
            </a:r>
            <a:r>
              <a:rPr lang="en-US" sz="2000" dirty="0">
                <a:solidFill>
                  <a:schemeClr val="accent2">
                    <a:lumMod val="75000"/>
                  </a:schemeClr>
                </a:solidFill>
              </a:rPr>
              <a:t> </a:t>
            </a:r>
            <a:r>
              <a:rPr lang="en-US" sz="2000" dirty="0" err="1">
                <a:solidFill>
                  <a:schemeClr val="accent2">
                    <a:lumMod val="75000"/>
                  </a:schemeClr>
                </a:solidFill>
              </a:rPr>
              <a:t>atau</a:t>
            </a:r>
            <a:r>
              <a:rPr lang="en-US" sz="2000" dirty="0">
                <a:solidFill>
                  <a:schemeClr val="accent2">
                    <a:lumMod val="75000"/>
                  </a:schemeClr>
                </a:solidFill>
              </a:rPr>
              <a:t> </a:t>
            </a:r>
            <a:r>
              <a:rPr lang="en-US" sz="2000" dirty="0" err="1">
                <a:solidFill>
                  <a:schemeClr val="accent2">
                    <a:lumMod val="75000"/>
                  </a:schemeClr>
                </a:solidFill>
              </a:rPr>
              <a:t>keton</a:t>
            </a:r>
            <a:r>
              <a:rPr lang="en-US" sz="2000" dirty="0">
                <a:solidFill>
                  <a:schemeClr val="accent2">
                    <a:lumMod val="75000"/>
                  </a:schemeClr>
                </a:solidFill>
              </a:rPr>
              <a:t>. </a:t>
            </a:r>
            <a:r>
              <a:rPr lang="en-US" sz="2000" dirty="0" err="1">
                <a:solidFill>
                  <a:schemeClr val="accent2">
                    <a:lumMod val="75000"/>
                  </a:schemeClr>
                </a:solidFill>
              </a:rPr>
              <a:t>Ini</a:t>
            </a:r>
            <a:r>
              <a:rPr lang="en-US" sz="2000" dirty="0">
                <a:solidFill>
                  <a:schemeClr val="accent2">
                    <a:lumMod val="75000"/>
                  </a:schemeClr>
                </a:solidFill>
              </a:rPr>
              <a:t> </a:t>
            </a:r>
            <a:r>
              <a:rPr lang="en-US" sz="2000" dirty="0" err="1">
                <a:solidFill>
                  <a:schemeClr val="accent2">
                    <a:lumMod val="75000"/>
                  </a:schemeClr>
                </a:solidFill>
              </a:rPr>
              <a:t>kemudian</a:t>
            </a:r>
            <a:r>
              <a:rPr lang="en-US" sz="2000" dirty="0">
                <a:solidFill>
                  <a:schemeClr val="accent2">
                    <a:lumMod val="75000"/>
                  </a:schemeClr>
                </a:solidFill>
              </a:rPr>
              <a:t> </a:t>
            </a:r>
            <a:r>
              <a:rPr lang="en-US" sz="2000" dirty="0" err="1">
                <a:solidFill>
                  <a:schemeClr val="accent2">
                    <a:lumMod val="75000"/>
                  </a:schemeClr>
                </a:solidFill>
              </a:rPr>
              <a:t>bergabung</a:t>
            </a:r>
            <a:r>
              <a:rPr lang="en-US" sz="2000" dirty="0">
                <a:solidFill>
                  <a:schemeClr val="accent2">
                    <a:lumMod val="75000"/>
                  </a:schemeClr>
                </a:solidFill>
              </a:rPr>
              <a:t>, </a:t>
            </a:r>
            <a:r>
              <a:rPr lang="en-US" sz="2000" dirty="0" err="1">
                <a:solidFill>
                  <a:schemeClr val="accent2">
                    <a:lumMod val="75000"/>
                  </a:schemeClr>
                </a:solidFill>
              </a:rPr>
              <a:t>menjadi</a:t>
            </a:r>
            <a:r>
              <a:rPr lang="en-US" sz="2000" dirty="0">
                <a:solidFill>
                  <a:schemeClr val="accent2">
                    <a:lumMod val="75000"/>
                  </a:schemeClr>
                </a:solidFill>
              </a:rPr>
              <a:t> </a:t>
            </a:r>
            <a:r>
              <a:rPr lang="en-US" sz="2000" dirty="0" err="1">
                <a:solidFill>
                  <a:schemeClr val="accent2">
                    <a:lumMod val="75000"/>
                  </a:schemeClr>
                </a:solidFill>
              </a:rPr>
              <a:t>misalnya</a:t>
            </a:r>
            <a:r>
              <a:rPr lang="en-US" sz="2000" dirty="0">
                <a:solidFill>
                  <a:schemeClr val="accent2">
                    <a:lumMod val="75000"/>
                  </a:schemeClr>
                </a:solidFill>
              </a:rPr>
              <a:t> </a:t>
            </a:r>
            <a:r>
              <a:rPr lang="en-US" sz="2000" dirty="0" err="1">
                <a:solidFill>
                  <a:schemeClr val="accent2">
                    <a:lumMod val="75000"/>
                  </a:schemeClr>
                </a:solidFill>
              </a:rPr>
              <a:t>aldoheksosa</a:t>
            </a:r>
            <a:r>
              <a:rPr lang="en-US" sz="2000" dirty="0">
                <a:solidFill>
                  <a:schemeClr val="accent2">
                    <a:lumMod val="75000"/>
                  </a:schemeClr>
                </a:solidFill>
              </a:rPr>
              <a:t> </a:t>
            </a:r>
            <a:r>
              <a:rPr lang="en-US" sz="2000" dirty="0" err="1">
                <a:solidFill>
                  <a:schemeClr val="accent2">
                    <a:lumMod val="75000"/>
                  </a:schemeClr>
                </a:solidFill>
              </a:rPr>
              <a:t>dan</a:t>
            </a:r>
            <a:r>
              <a:rPr lang="en-US" sz="2000" dirty="0">
                <a:solidFill>
                  <a:schemeClr val="accent2">
                    <a:lumMod val="75000"/>
                  </a:schemeClr>
                </a:solidFill>
              </a:rPr>
              <a:t> </a:t>
            </a:r>
            <a:r>
              <a:rPr lang="en-US" sz="2000" dirty="0" err="1">
                <a:solidFill>
                  <a:schemeClr val="accent2">
                    <a:lumMod val="75000"/>
                  </a:schemeClr>
                </a:solidFill>
              </a:rPr>
              <a:t>ketotriosa</a:t>
            </a:r>
            <a:r>
              <a:rPr lang="en-US" sz="2000" dirty="0">
                <a:solidFill>
                  <a:schemeClr val="accent2">
                    <a:lumMod val="75000"/>
                  </a:schemeClr>
                </a:solidFill>
              </a:rPr>
              <a:t>.</a:t>
            </a:r>
            <a:br>
              <a:rPr lang="en-US" sz="2000" dirty="0">
                <a:solidFill>
                  <a:schemeClr val="accent2">
                    <a:lumMod val="75000"/>
                  </a:schemeClr>
                </a:solidFill>
              </a:rPr>
            </a:br>
            <a:r>
              <a:rPr lang="en-US" sz="2000" dirty="0">
                <a:solidFill>
                  <a:schemeClr val="accent2">
                    <a:lumMod val="75000"/>
                  </a:schemeClr>
                </a:solidFill>
              </a:rPr>
              <a:t/>
            </a:r>
            <a:br>
              <a:rPr lang="en-US" sz="2000" dirty="0">
                <a:solidFill>
                  <a:schemeClr val="accent2">
                    <a:lumMod val="75000"/>
                  </a:schemeClr>
                </a:solidFill>
              </a:rPr>
            </a:br>
            <a:r>
              <a:rPr lang="en-US" sz="2000" dirty="0" err="1">
                <a:solidFill>
                  <a:schemeClr val="accent2">
                    <a:lumMod val="75000"/>
                  </a:schemeClr>
                </a:solidFill>
              </a:rPr>
              <a:t>Selanjutnya</a:t>
            </a:r>
            <a:r>
              <a:rPr lang="en-US" sz="2000" dirty="0">
                <a:solidFill>
                  <a:schemeClr val="accent2">
                    <a:lumMod val="75000"/>
                  </a:schemeClr>
                </a:solidFill>
              </a:rPr>
              <a:t>, </a:t>
            </a:r>
            <a:r>
              <a:rPr lang="en-US" sz="2000" dirty="0" err="1">
                <a:solidFill>
                  <a:schemeClr val="accent2">
                    <a:lumMod val="75000"/>
                  </a:schemeClr>
                </a:solidFill>
              </a:rPr>
              <a:t>tiap</a:t>
            </a:r>
            <a:r>
              <a:rPr lang="en-US" sz="2000" dirty="0">
                <a:solidFill>
                  <a:schemeClr val="accent2">
                    <a:lumMod val="75000"/>
                  </a:schemeClr>
                </a:solidFill>
              </a:rPr>
              <a:t> atom </a:t>
            </a:r>
            <a:r>
              <a:rPr lang="en-US" sz="2000" dirty="0" err="1">
                <a:solidFill>
                  <a:schemeClr val="accent2">
                    <a:lumMod val="75000"/>
                  </a:schemeClr>
                </a:solidFill>
              </a:rPr>
              <a:t>karbon</a:t>
            </a:r>
            <a:r>
              <a:rPr lang="en-US" sz="2000" dirty="0">
                <a:solidFill>
                  <a:schemeClr val="accent2">
                    <a:lumMod val="75000"/>
                  </a:schemeClr>
                </a:solidFill>
              </a:rPr>
              <a:t> yang </a:t>
            </a:r>
            <a:r>
              <a:rPr lang="en-US" sz="2000" dirty="0" err="1">
                <a:solidFill>
                  <a:schemeClr val="accent2">
                    <a:lumMod val="75000"/>
                  </a:schemeClr>
                </a:solidFill>
              </a:rPr>
              <a:t>mengikat</a:t>
            </a:r>
            <a:r>
              <a:rPr lang="en-US" sz="2000" dirty="0">
                <a:solidFill>
                  <a:schemeClr val="accent2">
                    <a:lumMod val="75000"/>
                  </a:schemeClr>
                </a:solidFill>
              </a:rPr>
              <a:t> </a:t>
            </a:r>
            <a:r>
              <a:rPr lang="en-US" sz="2000" dirty="0" err="1">
                <a:solidFill>
                  <a:schemeClr val="accent2">
                    <a:lumMod val="75000"/>
                  </a:schemeClr>
                </a:solidFill>
              </a:rPr>
              <a:t>gugus</a:t>
            </a:r>
            <a:r>
              <a:rPr lang="en-US" sz="2000" dirty="0">
                <a:solidFill>
                  <a:schemeClr val="accent2">
                    <a:lumMod val="75000"/>
                  </a:schemeClr>
                </a:solidFill>
              </a:rPr>
              <a:t> </a:t>
            </a:r>
            <a:r>
              <a:rPr lang="en-US" sz="2000" dirty="0" err="1">
                <a:solidFill>
                  <a:schemeClr val="accent2">
                    <a:lumMod val="75000"/>
                  </a:schemeClr>
                </a:solidFill>
              </a:rPr>
              <a:t>hidroksil</a:t>
            </a:r>
            <a:r>
              <a:rPr lang="en-US" sz="2000" dirty="0">
                <a:solidFill>
                  <a:schemeClr val="accent2">
                    <a:lumMod val="75000"/>
                  </a:schemeClr>
                </a:solidFill>
              </a:rPr>
              <a:t> (</a:t>
            </a:r>
            <a:r>
              <a:rPr lang="en-US" sz="2000" dirty="0" err="1">
                <a:solidFill>
                  <a:schemeClr val="accent2">
                    <a:lumMod val="75000"/>
                  </a:schemeClr>
                </a:solidFill>
              </a:rPr>
              <a:t>kecuali</a:t>
            </a:r>
            <a:r>
              <a:rPr lang="en-US" sz="2000" dirty="0">
                <a:solidFill>
                  <a:schemeClr val="accent2">
                    <a:lumMod val="75000"/>
                  </a:schemeClr>
                </a:solidFill>
              </a:rPr>
              <a:t> </a:t>
            </a:r>
            <a:r>
              <a:rPr lang="en-US" sz="2000" dirty="0" err="1">
                <a:solidFill>
                  <a:schemeClr val="accent2">
                    <a:lumMod val="75000"/>
                  </a:schemeClr>
                </a:solidFill>
              </a:rPr>
              <a:t>pada</a:t>
            </a:r>
            <a:r>
              <a:rPr lang="en-US" sz="2000" dirty="0">
                <a:solidFill>
                  <a:schemeClr val="accent2">
                    <a:lumMod val="75000"/>
                  </a:schemeClr>
                </a:solidFill>
              </a:rPr>
              <a:t> </a:t>
            </a:r>
            <a:r>
              <a:rPr lang="en-US" sz="2000" dirty="0" err="1">
                <a:solidFill>
                  <a:schemeClr val="accent2">
                    <a:lumMod val="75000"/>
                  </a:schemeClr>
                </a:solidFill>
              </a:rPr>
              <a:t>kedua</a:t>
            </a:r>
            <a:r>
              <a:rPr lang="en-US" sz="2000" dirty="0">
                <a:solidFill>
                  <a:schemeClr val="accent2">
                    <a:lumMod val="75000"/>
                  </a:schemeClr>
                </a:solidFill>
              </a:rPr>
              <a:t> </a:t>
            </a:r>
            <a:r>
              <a:rPr lang="en-US" sz="2000" dirty="0" err="1">
                <a:solidFill>
                  <a:schemeClr val="accent2">
                    <a:lumMod val="75000"/>
                  </a:schemeClr>
                </a:solidFill>
              </a:rPr>
              <a:t>ujungnya</a:t>
            </a:r>
            <a:r>
              <a:rPr lang="en-US" sz="2000" dirty="0">
                <a:solidFill>
                  <a:schemeClr val="accent2">
                    <a:lumMod val="75000"/>
                  </a:schemeClr>
                </a:solidFill>
              </a:rPr>
              <a:t>) </a:t>
            </a:r>
            <a:r>
              <a:rPr lang="en-US" sz="2000" dirty="0" err="1">
                <a:solidFill>
                  <a:schemeClr val="accent2">
                    <a:lumMod val="75000"/>
                  </a:schemeClr>
                </a:solidFill>
              </a:rPr>
              <a:t>bersifat</a:t>
            </a:r>
            <a:r>
              <a:rPr lang="en-US" sz="2000" dirty="0">
                <a:solidFill>
                  <a:schemeClr val="accent2">
                    <a:lumMod val="75000"/>
                  </a:schemeClr>
                </a:solidFill>
              </a:rPr>
              <a:t> </a:t>
            </a:r>
            <a:r>
              <a:rPr lang="en-US" sz="2000" dirty="0" err="1">
                <a:solidFill>
                  <a:schemeClr val="accent2">
                    <a:lumMod val="75000"/>
                  </a:schemeClr>
                </a:solidFill>
              </a:rPr>
              <a:t>optik</a:t>
            </a:r>
            <a:r>
              <a:rPr lang="en-US" sz="2000" dirty="0">
                <a:solidFill>
                  <a:schemeClr val="accent2">
                    <a:lumMod val="75000"/>
                  </a:schemeClr>
                </a:solidFill>
              </a:rPr>
              <a:t> </a:t>
            </a:r>
            <a:r>
              <a:rPr lang="en-US" sz="2000" dirty="0" err="1">
                <a:solidFill>
                  <a:schemeClr val="accent2">
                    <a:lumMod val="75000"/>
                  </a:schemeClr>
                </a:solidFill>
              </a:rPr>
              <a:t>aktif</a:t>
            </a:r>
            <a:r>
              <a:rPr lang="en-US" sz="2000" dirty="0">
                <a:solidFill>
                  <a:schemeClr val="accent2">
                    <a:lumMod val="75000"/>
                  </a:schemeClr>
                </a:solidFill>
              </a:rPr>
              <a:t>, </a:t>
            </a:r>
            <a:r>
              <a:rPr lang="en-US" sz="2000" dirty="0" err="1">
                <a:solidFill>
                  <a:schemeClr val="accent2">
                    <a:lumMod val="75000"/>
                  </a:schemeClr>
                </a:solidFill>
              </a:rPr>
              <a:t>sehingga</a:t>
            </a:r>
            <a:r>
              <a:rPr lang="en-US" sz="2000" dirty="0">
                <a:solidFill>
                  <a:schemeClr val="accent2">
                    <a:lumMod val="75000"/>
                  </a:schemeClr>
                </a:solidFill>
              </a:rPr>
              <a:t> </a:t>
            </a:r>
            <a:r>
              <a:rPr lang="en-US" sz="2000" dirty="0" err="1">
                <a:solidFill>
                  <a:schemeClr val="accent2">
                    <a:lumMod val="75000"/>
                  </a:schemeClr>
                </a:solidFill>
              </a:rPr>
              <a:t>menghasilkan</a:t>
            </a:r>
            <a:r>
              <a:rPr lang="en-US" sz="2000" dirty="0">
                <a:solidFill>
                  <a:schemeClr val="accent2">
                    <a:lumMod val="75000"/>
                  </a:schemeClr>
                </a:solidFill>
              </a:rPr>
              <a:t> </a:t>
            </a:r>
            <a:r>
              <a:rPr lang="en-US" sz="2000" dirty="0" err="1">
                <a:solidFill>
                  <a:schemeClr val="accent2">
                    <a:lumMod val="75000"/>
                  </a:schemeClr>
                </a:solidFill>
              </a:rPr>
              <a:t>beberapa</a:t>
            </a:r>
            <a:r>
              <a:rPr lang="en-US" sz="2000" dirty="0">
                <a:solidFill>
                  <a:schemeClr val="accent2">
                    <a:lumMod val="75000"/>
                  </a:schemeClr>
                </a:solidFill>
              </a:rPr>
              <a:t> </a:t>
            </a:r>
            <a:r>
              <a:rPr lang="en-US" sz="2000" dirty="0" err="1">
                <a:solidFill>
                  <a:schemeClr val="accent2">
                    <a:lumMod val="75000"/>
                  </a:schemeClr>
                </a:solidFill>
              </a:rPr>
              <a:t>karbohidrat</a:t>
            </a:r>
            <a:r>
              <a:rPr lang="en-US" sz="2000" dirty="0">
                <a:solidFill>
                  <a:schemeClr val="accent2">
                    <a:lumMod val="75000"/>
                  </a:schemeClr>
                </a:solidFill>
              </a:rPr>
              <a:t> yang </a:t>
            </a:r>
            <a:r>
              <a:rPr lang="en-US" sz="2000" dirty="0" err="1">
                <a:solidFill>
                  <a:schemeClr val="accent2">
                    <a:lumMod val="75000"/>
                  </a:schemeClr>
                </a:solidFill>
              </a:rPr>
              <a:t>berlainan</a:t>
            </a:r>
            <a:r>
              <a:rPr lang="en-US" sz="2000" dirty="0">
                <a:solidFill>
                  <a:schemeClr val="accent2">
                    <a:lumMod val="75000"/>
                  </a:schemeClr>
                </a:solidFill>
              </a:rPr>
              <a:t> </a:t>
            </a:r>
            <a:r>
              <a:rPr lang="en-US" sz="2000" dirty="0" err="1">
                <a:solidFill>
                  <a:schemeClr val="accent2">
                    <a:lumMod val="75000"/>
                  </a:schemeClr>
                </a:solidFill>
              </a:rPr>
              <a:t>meskipun</a:t>
            </a:r>
            <a:r>
              <a:rPr lang="en-US" sz="2000" dirty="0">
                <a:solidFill>
                  <a:schemeClr val="accent2">
                    <a:lumMod val="75000"/>
                  </a:schemeClr>
                </a:solidFill>
              </a:rPr>
              <a:t> </a:t>
            </a:r>
            <a:r>
              <a:rPr lang="en-US" sz="2000" dirty="0" err="1">
                <a:solidFill>
                  <a:schemeClr val="accent2">
                    <a:lumMod val="75000"/>
                  </a:schemeClr>
                </a:solidFill>
              </a:rPr>
              <a:t>struktur</a:t>
            </a:r>
            <a:r>
              <a:rPr lang="en-US" sz="2000" dirty="0">
                <a:solidFill>
                  <a:schemeClr val="accent2">
                    <a:lumMod val="75000"/>
                  </a:schemeClr>
                </a:solidFill>
              </a:rPr>
              <a:t> </a:t>
            </a:r>
            <a:r>
              <a:rPr lang="en-US" sz="2000" dirty="0" err="1">
                <a:solidFill>
                  <a:schemeClr val="accent2">
                    <a:lumMod val="75000"/>
                  </a:schemeClr>
                </a:solidFill>
              </a:rPr>
              <a:t>dasarnya</a:t>
            </a:r>
            <a:r>
              <a:rPr lang="en-US" sz="2000" dirty="0">
                <a:solidFill>
                  <a:schemeClr val="accent2">
                    <a:lumMod val="75000"/>
                  </a:schemeClr>
                </a:solidFill>
              </a:rPr>
              <a:t> </a:t>
            </a:r>
            <a:r>
              <a:rPr lang="en-US" sz="2000" dirty="0" err="1">
                <a:solidFill>
                  <a:schemeClr val="accent2">
                    <a:lumMod val="75000"/>
                  </a:schemeClr>
                </a:solidFill>
              </a:rPr>
              <a:t>sama</a:t>
            </a:r>
            <a:r>
              <a:rPr lang="en-US" sz="2000" dirty="0">
                <a:solidFill>
                  <a:schemeClr val="accent2">
                    <a:lumMod val="75000"/>
                  </a:schemeClr>
                </a:solidFill>
              </a:rPr>
              <a:t>. </a:t>
            </a:r>
            <a:r>
              <a:rPr lang="en-US" sz="2000" dirty="0" err="1">
                <a:solidFill>
                  <a:schemeClr val="accent2">
                    <a:lumMod val="75000"/>
                  </a:schemeClr>
                </a:solidFill>
              </a:rPr>
              <a:t>Sebagai</a:t>
            </a:r>
            <a:r>
              <a:rPr lang="en-US" sz="2000" dirty="0">
                <a:solidFill>
                  <a:schemeClr val="accent2">
                    <a:lumMod val="75000"/>
                  </a:schemeClr>
                </a:solidFill>
              </a:rPr>
              <a:t> </a:t>
            </a:r>
            <a:r>
              <a:rPr lang="en-US" sz="2000" dirty="0" err="1">
                <a:solidFill>
                  <a:schemeClr val="accent2">
                    <a:lumMod val="75000"/>
                  </a:schemeClr>
                </a:solidFill>
              </a:rPr>
              <a:t>contoh</a:t>
            </a:r>
            <a:r>
              <a:rPr lang="en-US" sz="2000" dirty="0">
                <a:solidFill>
                  <a:schemeClr val="accent2">
                    <a:lumMod val="75000"/>
                  </a:schemeClr>
                </a:solidFill>
              </a:rPr>
              <a:t>, </a:t>
            </a:r>
            <a:r>
              <a:rPr lang="en-US" sz="2000" dirty="0" err="1">
                <a:solidFill>
                  <a:schemeClr val="accent2">
                    <a:lumMod val="75000"/>
                  </a:schemeClr>
                </a:solidFill>
              </a:rPr>
              <a:t>galaktosa</a:t>
            </a:r>
            <a:r>
              <a:rPr lang="en-US" sz="2000" dirty="0">
                <a:solidFill>
                  <a:schemeClr val="accent2">
                    <a:lumMod val="75000"/>
                  </a:schemeClr>
                </a:solidFill>
              </a:rPr>
              <a:t> </a:t>
            </a:r>
            <a:r>
              <a:rPr lang="en-US" sz="2000" dirty="0" err="1">
                <a:solidFill>
                  <a:schemeClr val="accent2">
                    <a:lumMod val="75000"/>
                  </a:schemeClr>
                </a:solidFill>
              </a:rPr>
              <a:t>adalah</a:t>
            </a:r>
            <a:r>
              <a:rPr lang="en-US" sz="2000" dirty="0">
                <a:solidFill>
                  <a:schemeClr val="accent2">
                    <a:lumMod val="75000"/>
                  </a:schemeClr>
                </a:solidFill>
              </a:rPr>
              <a:t> </a:t>
            </a:r>
            <a:r>
              <a:rPr lang="en-US" sz="2000" dirty="0" err="1">
                <a:solidFill>
                  <a:schemeClr val="accent2">
                    <a:lumMod val="75000"/>
                  </a:schemeClr>
                </a:solidFill>
              </a:rPr>
              <a:t>aldoheksosa</a:t>
            </a:r>
            <a:r>
              <a:rPr lang="en-US" sz="2000" dirty="0">
                <a:solidFill>
                  <a:schemeClr val="accent2">
                    <a:lumMod val="75000"/>
                  </a:schemeClr>
                </a:solidFill>
              </a:rPr>
              <a:t>, </a:t>
            </a:r>
            <a:r>
              <a:rPr lang="en-US" sz="2000" dirty="0" err="1">
                <a:solidFill>
                  <a:schemeClr val="accent2">
                    <a:lumMod val="75000"/>
                  </a:schemeClr>
                </a:solidFill>
              </a:rPr>
              <a:t>namun</a:t>
            </a:r>
            <a:r>
              <a:rPr lang="en-US" sz="2000" dirty="0">
                <a:solidFill>
                  <a:schemeClr val="accent2">
                    <a:lumMod val="75000"/>
                  </a:schemeClr>
                </a:solidFill>
              </a:rPr>
              <a:t> </a:t>
            </a:r>
            <a:r>
              <a:rPr lang="en-US" sz="2000" dirty="0" err="1">
                <a:solidFill>
                  <a:schemeClr val="accent2">
                    <a:lumMod val="75000"/>
                  </a:schemeClr>
                </a:solidFill>
              </a:rPr>
              <a:t>memiliki</a:t>
            </a:r>
            <a:r>
              <a:rPr lang="en-US" sz="2000" dirty="0">
                <a:solidFill>
                  <a:schemeClr val="accent2">
                    <a:lumMod val="75000"/>
                  </a:schemeClr>
                </a:solidFill>
              </a:rPr>
              <a:t> </a:t>
            </a:r>
            <a:r>
              <a:rPr lang="en-US" sz="2000" dirty="0" err="1">
                <a:solidFill>
                  <a:schemeClr val="accent2">
                    <a:lumMod val="75000"/>
                  </a:schemeClr>
                </a:solidFill>
              </a:rPr>
              <a:t>sifat</a:t>
            </a:r>
            <a:r>
              <a:rPr lang="en-US" sz="2000" dirty="0">
                <a:solidFill>
                  <a:schemeClr val="accent2">
                    <a:lumMod val="75000"/>
                  </a:schemeClr>
                </a:solidFill>
              </a:rPr>
              <a:t> yang </a:t>
            </a:r>
            <a:r>
              <a:rPr lang="en-US" sz="2000" dirty="0" err="1">
                <a:solidFill>
                  <a:schemeClr val="accent2">
                    <a:lumMod val="75000"/>
                  </a:schemeClr>
                </a:solidFill>
              </a:rPr>
              <a:t>berbeda</a:t>
            </a:r>
            <a:r>
              <a:rPr lang="en-US" sz="2000" dirty="0">
                <a:solidFill>
                  <a:schemeClr val="accent2">
                    <a:lumMod val="75000"/>
                  </a:schemeClr>
                </a:solidFill>
              </a:rPr>
              <a:t> </a:t>
            </a:r>
            <a:r>
              <a:rPr lang="en-US" sz="2000" dirty="0" err="1">
                <a:solidFill>
                  <a:schemeClr val="accent2">
                    <a:lumMod val="75000"/>
                  </a:schemeClr>
                </a:solidFill>
              </a:rPr>
              <a:t>dari</a:t>
            </a:r>
            <a:r>
              <a:rPr lang="en-US" sz="2000" dirty="0">
                <a:solidFill>
                  <a:schemeClr val="accent2">
                    <a:lumMod val="75000"/>
                  </a:schemeClr>
                </a:solidFill>
              </a:rPr>
              <a:t> </a:t>
            </a:r>
            <a:r>
              <a:rPr lang="en-US" sz="2000" dirty="0" err="1">
                <a:solidFill>
                  <a:schemeClr val="accent2">
                    <a:lumMod val="75000"/>
                  </a:schemeClr>
                </a:solidFill>
              </a:rPr>
              <a:t>glukosa</a:t>
            </a:r>
            <a:r>
              <a:rPr lang="en-US" sz="2000" dirty="0">
                <a:solidFill>
                  <a:schemeClr val="accent2">
                    <a:lumMod val="75000"/>
                  </a:schemeClr>
                </a:solidFill>
              </a:rPr>
              <a:t> </a:t>
            </a:r>
            <a:r>
              <a:rPr lang="en-US" sz="2000" dirty="0" err="1">
                <a:solidFill>
                  <a:schemeClr val="accent2">
                    <a:lumMod val="75000"/>
                  </a:schemeClr>
                </a:solidFill>
              </a:rPr>
              <a:t>karena</a:t>
            </a:r>
            <a:r>
              <a:rPr lang="en-US" sz="2000" dirty="0">
                <a:solidFill>
                  <a:schemeClr val="accent2">
                    <a:lumMod val="75000"/>
                  </a:schemeClr>
                </a:solidFill>
              </a:rPr>
              <a:t> atom-</a:t>
            </a:r>
            <a:r>
              <a:rPr lang="en-US" sz="2000" dirty="0" err="1">
                <a:solidFill>
                  <a:schemeClr val="accent2">
                    <a:lumMod val="75000"/>
                  </a:schemeClr>
                </a:solidFill>
              </a:rPr>
              <a:t>atomnya</a:t>
            </a:r>
            <a:r>
              <a:rPr lang="en-US" sz="2000" dirty="0">
                <a:solidFill>
                  <a:schemeClr val="accent2">
                    <a:lumMod val="75000"/>
                  </a:schemeClr>
                </a:solidFill>
              </a:rPr>
              <a:t> </a:t>
            </a:r>
            <a:r>
              <a:rPr lang="en-US" sz="2000" dirty="0" err="1">
                <a:solidFill>
                  <a:schemeClr val="accent2">
                    <a:lumMod val="75000"/>
                  </a:schemeClr>
                </a:solidFill>
              </a:rPr>
              <a:t>disusun</a:t>
            </a:r>
            <a:r>
              <a:rPr lang="en-US" sz="2000" dirty="0">
                <a:solidFill>
                  <a:schemeClr val="accent2">
                    <a:lumMod val="75000"/>
                  </a:schemeClr>
                </a:solidFill>
              </a:rPr>
              <a:t> </a:t>
            </a:r>
            <a:r>
              <a:rPr lang="en-US" sz="2000" dirty="0" err="1">
                <a:solidFill>
                  <a:schemeClr val="accent2">
                    <a:lumMod val="75000"/>
                  </a:schemeClr>
                </a:solidFill>
              </a:rPr>
              <a:t>berlainan</a:t>
            </a:r>
            <a:r>
              <a:rPr lang="en-US" sz="2000" dirty="0">
                <a:solidFill>
                  <a:schemeClr val="accent2">
                    <a:lumMod val="75000"/>
                  </a:schemeClr>
                </a:solidFill>
              </a:rPr>
              <a:t>.</a:t>
            </a:r>
            <a:endParaRPr lang="en-US" sz="2000" dirty="0">
              <a:solidFill>
                <a:schemeClr val="accent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7" y="210203"/>
            <a:ext cx="2486025" cy="1400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89860"/>
            <a:ext cx="2486025" cy="1400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613" y="188640"/>
            <a:ext cx="2486025" cy="1400175"/>
          </a:xfrm>
          <a:prstGeom prst="rect">
            <a:avLst/>
          </a:prstGeom>
        </p:spPr>
      </p:pic>
    </p:spTree>
    <p:extLst>
      <p:ext uri="{BB962C8B-B14F-4D97-AF65-F5344CB8AC3E}">
        <p14:creationId xmlns:p14="http://schemas.microsoft.com/office/powerpoint/2010/main" val="529982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48064" y="0"/>
            <a:ext cx="3008313" cy="1162050"/>
          </a:xfrm>
        </p:spPr>
        <p:txBody>
          <a:bodyPr/>
          <a:lstStyle/>
          <a:p>
            <a:r>
              <a:rPr lang="en-US" sz="3200" dirty="0" err="1" smtClean="0"/>
              <a:t>Struktur</a:t>
            </a:r>
            <a:r>
              <a:rPr lang="en-US" sz="3200" dirty="0" smtClean="0"/>
              <a:t> </a:t>
            </a:r>
            <a:r>
              <a:rPr lang="en-US" sz="3200" dirty="0" err="1" smtClean="0"/>
              <a:t>dan</a:t>
            </a:r>
            <a:r>
              <a:rPr lang="en-US" sz="3200" dirty="0" smtClean="0"/>
              <a:t> </a:t>
            </a:r>
            <a:r>
              <a:rPr lang="en-US" sz="3200" dirty="0" err="1" smtClean="0"/>
              <a:t>penamaan</a:t>
            </a:r>
            <a:endParaRPr lang="en-US" sz="3200" dirty="0"/>
          </a:p>
        </p:txBody>
      </p:sp>
      <p:sp>
        <p:nvSpPr>
          <p:cNvPr id="6" name="Text Placeholder 5"/>
          <p:cNvSpPr>
            <a:spLocks noGrp="1"/>
          </p:cNvSpPr>
          <p:nvPr>
            <p:ph type="body" sz="half" idx="2"/>
          </p:nvPr>
        </p:nvSpPr>
        <p:spPr>
          <a:xfrm>
            <a:off x="683568" y="0"/>
            <a:ext cx="4464496" cy="6021288"/>
          </a:xfrm>
        </p:spPr>
        <p:txBody>
          <a:bodyPr/>
          <a:lstStyle/>
          <a:p>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5236474"/>
            <a:ext cx="1479600" cy="1404872"/>
          </a:xfrm>
          <a:prstGeom prst="rect">
            <a:avLst/>
          </a:prstGeom>
        </p:spPr>
      </p:pic>
      <p:sp>
        <p:nvSpPr>
          <p:cNvPr id="12" name="Rectangle 11"/>
          <p:cNvSpPr/>
          <p:nvPr/>
        </p:nvSpPr>
        <p:spPr>
          <a:xfrm>
            <a:off x="251520" y="0"/>
            <a:ext cx="4572000" cy="5816977"/>
          </a:xfrm>
          <a:prstGeom prst="rect">
            <a:avLst/>
          </a:prstGeom>
        </p:spPr>
        <p:txBody>
          <a:bodyPr>
            <a:spAutoFit/>
          </a:bodyPr>
          <a:lstStyle/>
          <a:p>
            <a:r>
              <a:rPr lang="en-US" sz="1600" dirty="0" err="1"/>
              <a:t>Dengan</a:t>
            </a:r>
            <a:r>
              <a:rPr lang="en-US" sz="1600" dirty="0"/>
              <a:t> </a:t>
            </a:r>
            <a:r>
              <a:rPr lang="en-US" sz="1600" dirty="0" err="1"/>
              <a:t>beberapa</a:t>
            </a:r>
            <a:r>
              <a:rPr lang="en-US" sz="1600" dirty="0"/>
              <a:t> </a:t>
            </a:r>
            <a:r>
              <a:rPr lang="en-US" sz="1600" dirty="0" err="1"/>
              <a:t>pengecualian</a:t>
            </a:r>
            <a:r>
              <a:rPr lang="en-US" sz="1600" dirty="0"/>
              <a:t> (</a:t>
            </a:r>
            <a:r>
              <a:rPr lang="en-US" sz="1600" dirty="0" err="1"/>
              <a:t>contohnya</a:t>
            </a:r>
            <a:r>
              <a:rPr lang="en-US" sz="1600" dirty="0"/>
              <a:t> </a:t>
            </a:r>
            <a:r>
              <a:rPr lang="en-US" sz="1600" dirty="0" err="1"/>
              <a:t>deoksribosa</a:t>
            </a:r>
            <a:r>
              <a:rPr lang="en-US" sz="1600" dirty="0"/>
              <a:t>), </a:t>
            </a:r>
            <a:r>
              <a:rPr lang="en-US" sz="1600" dirty="0" err="1"/>
              <a:t>monosakarida</a:t>
            </a:r>
            <a:r>
              <a:rPr lang="en-US" sz="1600" dirty="0"/>
              <a:t> </a:t>
            </a:r>
            <a:r>
              <a:rPr lang="en-US" sz="1600" dirty="0" err="1"/>
              <a:t>mempunyai</a:t>
            </a:r>
            <a:r>
              <a:rPr lang="en-US" sz="1600" dirty="0"/>
              <a:t> </a:t>
            </a:r>
            <a:r>
              <a:rPr lang="en-US" sz="1600" dirty="0" err="1"/>
              <a:t>rumus</a:t>
            </a:r>
            <a:r>
              <a:rPr lang="en-US" sz="1600" dirty="0"/>
              <a:t> </a:t>
            </a:r>
            <a:r>
              <a:rPr lang="en-US" sz="1600" dirty="0" err="1"/>
              <a:t>kimia</a:t>
            </a:r>
            <a:r>
              <a:rPr lang="en-US" sz="1600" dirty="0"/>
              <a:t> </a:t>
            </a:r>
            <a:r>
              <a:rPr lang="en-US" sz="1600" dirty="0" err="1"/>
              <a:t>umum</a:t>
            </a:r>
            <a:r>
              <a:rPr lang="en-US" sz="1600" dirty="0"/>
              <a:t> </a:t>
            </a:r>
            <a:r>
              <a:rPr lang="en-US" sz="1600" dirty="0" err="1"/>
              <a:t>Cx</a:t>
            </a:r>
            <a:r>
              <a:rPr lang="en-US" sz="1600" dirty="0"/>
              <a:t>(H2O)y, di </a:t>
            </a:r>
            <a:r>
              <a:rPr lang="en-US" sz="1600" dirty="0" err="1"/>
              <a:t>mana</a:t>
            </a:r>
            <a:r>
              <a:rPr lang="en-US" sz="1600" dirty="0"/>
              <a:t> x minimal 3. </a:t>
            </a:r>
            <a:r>
              <a:rPr lang="en-US" sz="1600" dirty="0" err="1"/>
              <a:t>Monosakarida</a:t>
            </a:r>
            <a:r>
              <a:rPr lang="en-US" sz="1600" dirty="0"/>
              <a:t> </a:t>
            </a:r>
            <a:r>
              <a:rPr lang="en-US" sz="1600" dirty="0" err="1"/>
              <a:t>dapat</a:t>
            </a:r>
            <a:r>
              <a:rPr lang="en-US" sz="1600" dirty="0"/>
              <a:t> </a:t>
            </a:r>
            <a:r>
              <a:rPr lang="en-US" sz="1600" dirty="0" err="1"/>
              <a:t>dikelompokkan</a:t>
            </a:r>
            <a:r>
              <a:rPr lang="en-US" sz="1600" dirty="0"/>
              <a:t> </a:t>
            </a:r>
            <a:r>
              <a:rPr lang="en-US" sz="1600" dirty="0" err="1"/>
              <a:t>berdasarkan</a:t>
            </a:r>
            <a:r>
              <a:rPr lang="en-US" sz="1600" dirty="0"/>
              <a:t> </a:t>
            </a:r>
            <a:r>
              <a:rPr lang="en-US" sz="1600" dirty="0" err="1"/>
              <a:t>jumlah</a:t>
            </a:r>
            <a:r>
              <a:rPr lang="en-US" sz="1600" dirty="0"/>
              <a:t> atom </a:t>
            </a:r>
            <a:r>
              <a:rPr lang="en-US" sz="1600" dirty="0" err="1"/>
              <a:t>karbon</a:t>
            </a:r>
            <a:r>
              <a:rPr lang="en-US" sz="1600" dirty="0"/>
              <a:t> (</a:t>
            </a:r>
            <a:r>
              <a:rPr lang="en-US" sz="1600" dirty="0" err="1"/>
              <a:t>atau</a:t>
            </a:r>
            <a:r>
              <a:rPr lang="en-US" sz="1600" dirty="0"/>
              <a:t> </a:t>
            </a:r>
            <a:r>
              <a:rPr lang="en-US" sz="1600" dirty="0" err="1"/>
              <a:t>jumlah</a:t>
            </a:r>
            <a:r>
              <a:rPr lang="en-US" sz="1600" dirty="0"/>
              <a:t> x) yang </a:t>
            </a:r>
            <a:r>
              <a:rPr lang="en-US" sz="1600" dirty="0" err="1"/>
              <a:t>terkandung</a:t>
            </a:r>
            <a:r>
              <a:rPr lang="en-US" sz="1600" dirty="0"/>
              <a:t>: </a:t>
            </a:r>
            <a:r>
              <a:rPr lang="en-US" sz="1600" dirty="0" err="1"/>
              <a:t>diosa</a:t>
            </a:r>
            <a:r>
              <a:rPr lang="en-US" sz="1600" dirty="0"/>
              <a:t> (2) </a:t>
            </a:r>
            <a:r>
              <a:rPr lang="en-US" sz="1600" dirty="0" err="1"/>
              <a:t>triosa</a:t>
            </a:r>
            <a:r>
              <a:rPr lang="en-US" sz="1600" dirty="0"/>
              <a:t> (3) </a:t>
            </a:r>
            <a:r>
              <a:rPr lang="en-US" sz="1600" dirty="0" err="1"/>
              <a:t>tetrosa</a:t>
            </a:r>
            <a:r>
              <a:rPr lang="en-US" sz="1600" dirty="0"/>
              <a:t> (4), </a:t>
            </a:r>
            <a:r>
              <a:rPr lang="en-US" sz="1600" dirty="0" err="1"/>
              <a:t>pentosa</a:t>
            </a:r>
            <a:r>
              <a:rPr lang="en-US" sz="1600" dirty="0"/>
              <a:t> (5), </a:t>
            </a:r>
            <a:r>
              <a:rPr lang="en-US" sz="1600" dirty="0" err="1"/>
              <a:t>heksosa</a:t>
            </a:r>
            <a:r>
              <a:rPr lang="en-US" sz="1600" dirty="0"/>
              <a:t> (6), </a:t>
            </a:r>
            <a:r>
              <a:rPr lang="en-US" sz="1600" dirty="0" err="1"/>
              <a:t>heptosa</a:t>
            </a:r>
            <a:r>
              <a:rPr lang="en-US" sz="1600" dirty="0"/>
              <a:t> (7), </a:t>
            </a:r>
            <a:r>
              <a:rPr lang="en-US" sz="1600" dirty="0" err="1"/>
              <a:t>dan</a:t>
            </a:r>
            <a:r>
              <a:rPr lang="en-US" sz="1600" dirty="0"/>
              <a:t> </a:t>
            </a:r>
            <a:r>
              <a:rPr lang="en-US" sz="1600" dirty="0" err="1"/>
              <a:t>seterusnya</a:t>
            </a:r>
            <a:r>
              <a:rPr lang="en-US" sz="1600" dirty="0"/>
              <a:t>.</a:t>
            </a:r>
          </a:p>
          <a:p>
            <a:endParaRPr lang="en-US" sz="1600" dirty="0"/>
          </a:p>
          <a:p>
            <a:r>
              <a:rPr lang="en-US" sz="1600" dirty="0" err="1"/>
              <a:t>Jenis</a:t>
            </a:r>
            <a:r>
              <a:rPr lang="en-US" sz="1600" dirty="0"/>
              <a:t> </a:t>
            </a:r>
            <a:r>
              <a:rPr lang="en-US" sz="1600" dirty="0" err="1"/>
              <a:t>monosakarida</a:t>
            </a:r>
            <a:r>
              <a:rPr lang="en-US" sz="1600" dirty="0"/>
              <a:t> yang paling </a:t>
            </a:r>
            <a:r>
              <a:rPr lang="en-US" sz="1600" dirty="0" err="1"/>
              <a:t>penting</a:t>
            </a:r>
            <a:r>
              <a:rPr lang="en-US" sz="1600" dirty="0"/>
              <a:t>, </a:t>
            </a:r>
            <a:r>
              <a:rPr lang="en-US" sz="1600" dirty="0" err="1"/>
              <a:t>glukosa</a:t>
            </a:r>
            <a:r>
              <a:rPr lang="en-US" sz="1600" dirty="0"/>
              <a:t>, </a:t>
            </a:r>
            <a:r>
              <a:rPr lang="en-US" sz="1600" dirty="0" err="1"/>
              <a:t>merupakan</a:t>
            </a:r>
            <a:r>
              <a:rPr lang="en-US" sz="1600" dirty="0"/>
              <a:t> </a:t>
            </a:r>
            <a:r>
              <a:rPr lang="en-US" sz="1600" dirty="0" err="1"/>
              <a:t>heksosa</a:t>
            </a:r>
            <a:r>
              <a:rPr lang="en-US" sz="1600" dirty="0"/>
              <a:t>. </a:t>
            </a:r>
            <a:r>
              <a:rPr lang="en-US" sz="1600" dirty="0" err="1"/>
              <a:t>Contoh</a:t>
            </a:r>
            <a:r>
              <a:rPr lang="en-US" sz="1600" dirty="0"/>
              <a:t> </a:t>
            </a:r>
            <a:r>
              <a:rPr lang="en-US" sz="1600" dirty="0" err="1"/>
              <a:t>dari</a:t>
            </a:r>
            <a:r>
              <a:rPr lang="en-US" sz="1600" dirty="0"/>
              <a:t> </a:t>
            </a:r>
            <a:r>
              <a:rPr lang="en-US" sz="1600" dirty="0" err="1"/>
              <a:t>heptosa</a:t>
            </a:r>
            <a:r>
              <a:rPr lang="en-US" sz="1600" dirty="0"/>
              <a:t> </a:t>
            </a:r>
            <a:r>
              <a:rPr lang="en-US" sz="1600" dirty="0" err="1"/>
              <a:t>adalah</a:t>
            </a:r>
            <a:r>
              <a:rPr lang="en-US" sz="1600" dirty="0"/>
              <a:t> </a:t>
            </a:r>
            <a:r>
              <a:rPr lang="en-US" sz="1600" dirty="0" err="1"/>
              <a:t>manoheptulosa</a:t>
            </a:r>
            <a:r>
              <a:rPr lang="en-US" sz="1600" dirty="0"/>
              <a:t> </a:t>
            </a:r>
            <a:r>
              <a:rPr lang="en-US" sz="1600" dirty="0" err="1"/>
              <a:t>ketosa</a:t>
            </a:r>
            <a:r>
              <a:rPr lang="en-US" sz="1600" dirty="0"/>
              <a:t> </a:t>
            </a:r>
            <a:r>
              <a:rPr lang="en-US" sz="1600" dirty="0" err="1"/>
              <a:t>dan</a:t>
            </a:r>
            <a:r>
              <a:rPr lang="en-US" sz="1600" dirty="0"/>
              <a:t> </a:t>
            </a:r>
            <a:r>
              <a:rPr lang="en-US" sz="1600" dirty="0" err="1"/>
              <a:t>sedoheptulosa</a:t>
            </a:r>
            <a:r>
              <a:rPr lang="en-US" sz="1600" dirty="0"/>
              <a:t>. </a:t>
            </a:r>
            <a:r>
              <a:rPr lang="en-US" sz="1600" dirty="0" err="1"/>
              <a:t>Monosakarida</a:t>
            </a:r>
            <a:r>
              <a:rPr lang="en-US" sz="1600" dirty="0"/>
              <a:t> </a:t>
            </a:r>
            <a:r>
              <a:rPr lang="en-US" sz="1600" dirty="0" err="1"/>
              <a:t>dengan</a:t>
            </a:r>
            <a:r>
              <a:rPr lang="en-US" sz="1600" dirty="0"/>
              <a:t> atom </a:t>
            </a:r>
            <a:r>
              <a:rPr lang="en-US" sz="1600" dirty="0" err="1"/>
              <a:t>karbon</a:t>
            </a:r>
            <a:r>
              <a:rPr lang="en-US" sz="1600" dirty="0"/>
              <a:t> 8 </a:t>
            </a:r>
            <a:r>
              <a:rPr lang="en-US" sz="1600" dirty="0" err="1"/>
              <a:t>atau</a:t>
            </a:r>
            <a:r>
              <a:rPr lang="en-US" sz="1600" dirty="0"/>
              <a:t> </a:t>
            </a:r>
            <a:r>
              <a:rPr lang="en-US" sz="1600" dirty="0" err="1"/>
              <a:t>lebih</a:t>
            </a:r>
            <a:r>
              <a:rPr lang="en-US" sz="1600" dirty="0"/>
              <a:t> </a:t>
            </a:r>
            <a:r>
              <a:rPr lang="en-US" sz="1600" dirty="0" err="1"/>
              <a:t>jarang</a:t>
            </a:r>
            <a:r>
              <a:rPr lang="en-US" sz="1600" dirty="0"/>
              <a:t> </a:t>
            </a:r>
            <a:r>
              <a:rPr lang="en-US" sz="1600" dirty="0" err="1"/>
              <a:t>ditemukan</a:t>
            </a:r>
            <a:r>
              <a:rPr lang="en-US" sz="1600" dirty="0"/>
              <a:t> </a:t>
            </a:r>
            <a:r>
              <a:rPr lang="en-US" sz="1600" dirty="0" err="1"/>
              <a:t>karena</a:t>
            </a:r>
            <a:r>
              <a:rPr lang="en-US" sz="1600" dirty="0"/>
              <a:t> </a:t>
            </a:r>
            <a:r>
              <a:rPr lang="en-US" sz="1600" dirty="0" err="1"/>
              <a:t>agak</a:t>
            </a:r>
            <a:r>
              <a:rPr lang="en-US" sz="1600" dirty="0"/>
              <a:t> </a:t>
            </a:r>
            <a:r>
              <a:rPr lang="en-US" sz="1600" dirty="0" err="1"/>
              <a:t>tidak</a:t>
            </a:r>
            <a:r>
              <a:rPr lang="en-US" sz="1600" dirty="0"/>
              <a:t> </a:t>
            </a:r>
            <a:r>
              <a:rPr lang="en-US" sz="1600" dirty="0" err="1"/>
              <a:t>seimbang</a:t>
            </a:r>
            <a:r>
              <a:rPr lang="en-US" sz="1600" dirty="0"/>
              <a:t>.</a:t>
            </a:r>
          </a:p>
          <a:p>
            <a:endParaRPr lang="en-US" sz="1600" dirty="0"/>
          </a:p>
          <a:p>
            <a:r>
              <a:rPr lang="en-US" sz="1600" dirty="0" err="1"/>
              <a:t>Contoh</a:t>
            </a:r>
            <a:r>
              <a:rPr lang="en-US" sz="1600" dirty="0"/>
              <a:t> </a:t>
            </a:r>
            <a:r>
              <a:rPr lang="en-US" sz="1600" dirty="0" err="1"/>
              <a:t>lainnya</a:t>
            </a:r>
            <a:r>
              <a:rPr lang="en-US" sz="1600" dirty="0"/>
              <a:t>:</a:t>
            </a:r>
          </a:p>
          <a:p>
            <a:endParaRPr lang="en-US" sz="1600" dirty="0"/>
          </a:p>
          <a:p>
            <a:pPr marL="285750" indent="-285750">
              <a:buFont typeface="Arial" pitchFamily="34" charset="0"/>
              <a:buChar char="•"/>
            </a:pPr>
            <a:r>
              <a:rPr lang="en-US" sz="1600" dirty="0" err="1"/>
              <a:t>triosa</a:t>
            </a:r>
            <a:r>
              <a:rPr lang="en-US" sz="1600" dirty="0"/>
              <a:t>: </a:t>
            </a:r>
            <a:r>
              <a:rPr lang="en-US" sz="1600" dirty="0" err="1"/>
              <a:t>gliseraldehida</a:t>
            </a:r>
            <a:r>
              <a:rPr lang="en-US" sz="1600" dirty="0"/>
              <a:t> </a:t>
            </a:r>
            <a:r>
              <a:rPr lang="en-US" sz="1600" dirty="0" err="1"/>
              <a:t>dan</a:t>
            </a:r>
            <a:r>
              <a:rPr lang="en-US" sz="1600" dirty="0"/>
              <a:t> </a:t>
            </a:r>
            <a:r>
              <a:rPr lang="en-US" sz="1600" dirty="0" err="1" smtClean="0"/>
              <a:t>dihidroksiaseton</a:t>
            </a:r>
            <a:endParaRPr lang="en-US" sz="1600" dirty="0" smtClean="0"/>
          </a:p>
          <a:p>
            <a:pPr marL="285750" indent="-285750">
              <a:buFont typeface="Arial" pitchFamily="34" charset="0"/>
              <a:buChar char="•"/>
            </a:pPr>
            <a:r>
              <a:rPr lang="en-US" sz="1600" dirty="0" err="1" smtClean="0"/>
              <a:t>tetrosa</a:t>
            </a:r>
            <a:r>
              <a:rPr lang="en-US" sz="1600" dirty="0"/>
              <a:t>: </a:t>
            </a:r>
            <a:r>
              <a:rPr lang="en-US" sz="1600" dirty="0" err="1" smtClean="0"/>
              <a:t>eritrosa</a:t>
            </a:r>
            <a:endParaRPr lang="en-US" sz="1600" dirty="0" smtClean="0"/>
          </a:p>
          <a:p>
            <a:pPr marL="285750" indent="-285750">
              <a:buFont typeface="Arial" pitchFamily="34" charset="0"/>
              <a:buChar char="•"/>
            </a:pPr>
            <a:r>
              <a:rPr lang="en-US" sz="1600" dirty="0" err="1" smtClean="0"/>
              <a:t>pentosa</a:t>
            </a:r>
            <a:r>
              <a:rPr lang="en-US" sz="1600" dirty="0"/>
              <a:t>: </a:t>
            </a:r>
            <a:r>
              <a:rPr lang="en-US" sz="1600" dirty="0" err="1"/>
              <a:t>liksosa</a:t>
            </a:r>
            <a:r>
              <a:rPr lang="en-US" sz="1600" dirty="0"/>
              <a:t>, </a:t>
            </a:r>
            <a:r>
              <a:rPr lang="en-US" sz="1600" dirty="0" err="1"/>
              <a:t>ribosa</a:t>
            </a:r>
            <a:r>
              <a:rPr lang="en-US" sz="1600" dirty="0"/>
              <a:t>, </a:t>
            </a:r>
            <a:r>
              <a:rPr lang="en-US" sz="1600" dirty="0" err="1"/>
              <a:t>dan</a:t>
            </a:r>
            <a:r>
              <a:rPr lang="en-US" sz="1600" dirty="0"/>
              <a:t> </a:t>
            </a:r>
            <a:r>
              <a:rPr lang="en-US" sz="1600" dirty="0" err="1" smtClean="0"/>
              <a:t>deoksiribosa</a:t>
            </a:r>
            <a:endParaRPr lang="en-US" sz="1600" dirty="0" smtClean="0"/>
          </a:p>
          <a:p>
            <a:pPr marL="285750" indent="-285750">
              <a:buFont typeface="Arial" pitchFamily="34" charset="0"/>
              <a:buChar char="•"/>
            </a:pPr>
            <a:r>
              <a:rPr lang="en-US" sz="1600" dirty="0" err="1" smtClean="0"/>
              <a:t>heksosa</a:t>
            </a:r>
            <a:r>
              <a:rPr lang="en-US" sz="1600" dirty="0"/>
              <a:t>: </a:t>
            </a:r>
            <a:r>
              <a:rPr lang="en-US" sz="1600" dirty="0" err="1"/>
              <a:t>idosa</a:t>
            </a:r>
            <a:r>
              <a:rPr lang="en-US" sz="1600" dirty="0"/>
              <a:t>, </a:t>
            </a:r>
            <a:r>
              <a:rPr lang="en-US" sz="1600" dirty="0" err="1"/>
              <a:t>glukosa</a:t>
            </a:r>
            <a:r>
              <a:rPr lang="en-US" sz="1600" dirty="0"/>
              <a:t>, </a:t>
            </a:r>
            <a:r>
              <a:rPr lang="en-US" sz="1600" dirty="0" err="1"/>
              <a:t>fruktosa</a:t>
            </a:r>
            <a:r>
              <a:rPr lang="en-US" sz="1600" dirty="0"/>
              <a:t>, </a:t>
            </a:r>
            <a:r>
              <a:rPr lang="en-US" sz="1600" dirty="0" err="1"/>
              <a:t>dan</a:t>
            </a:r>
            <a:r>
              <a:rPr lang="en-US" sz="1600" dirty="0"/>
              <a:t> </a:t>
            </a:r>
            <a:r>
              <a:rPr lang="en-US" sz="1600" dirty="0" err="1"/>
              <a:t>galaktosa</a:t>
            </a:r>
            <a:endParaRPr lang="en-US" sz="1600" dirty="0"/>
          </a:p>
        </p:txBody>
      </p:sp>
      <p:pic>
        <p:nvPicPr>
          <p:cNvPr id="14" name="Content Placeholder 1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44008" y="1628800"/>
            <a:ext cx="1800200" cy="2520280"/>
          </a:xfr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480" y="1554028"/>
            <a:ext cx="2537520" cy="270892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4211480"/>
            <a:ext cx="3646195" cy="2049987"/>
          </a:xfrm>
          <a:prstGeom prst="rect">
            <a:avLst/>
          </a:prstGeom>
        </p:spPr>
      </p:pic>
    </p:spTree>
    <p:extLst>
      <p:ext uri="{BB962C8B-B14F-4D97-AF65-F5344CB8AC3E}">
        <p14:creationId xmlns:p14="http://schemas.microsoft.com/office/powerpoint/2010/main" val="13170306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prinsip siklisasi fruktosa pada fruktosa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821487"/>
            <a:ext cx="1484362" cy="2137481"/>
          </a:xfrm>
          <a:prstGeom prst="rect">
            <a:avLst/>
          </a:prstGeom>
        </p:spPr>
      </p:pic>
      <p:sp>
        <p:nvSpPr>
          <p:cNvPr id="3" name="Content Placeholder 2"/>
          <p:cNvSpPr>
            <a:spLocks noGrp="1"/>
          </p:cNvSpPr>
          <p:nvPr>
            <p:ph idx="1"/>
          </p:nvPr>
        </p:nvSpPr>
        <p:spPr>
          <a:xfrm>
            <a:off x="467544" y="1556792"/>
            <a:ext cx="8229600" cy="5040560"/>
          </a:xfrm>
        </p:spPr>
        <p:txBody>
          <a:bodyPr/>
          <a:lstStyle/>
          <a:p>
            <a:r>
              <a:rPr lang="en-US" sz="2000" dirty="0" err="1" smtClean="0"/>
              <a:t>terdapat</a:t>
            </a:r>
            <a:r>
              <a:rPr lang="en-US" sz="2000" dirty="0" smtClean="0"/>
              <a:t> </a:t>
            </a:r>
            <a:r>
              <a:rPr lang="en-US" sz="2000" dirty="0" err="1"/>
              <a:t>gugus</a:t>
            </a:r>
            <a:r>
              <a:rPr lang="en-US" sz="2000" dirty="0"/>
              <a:t> </a:t>
            </a:r>
            <a:r>
              <a:rPr lang="en-US" sz="2000" dirty="0" err="1"/>
              <a:t>keton</a:t>
            </a:r>
            <a:r>
              <a:rPr lang="en-US" sz="2000" dirty="0"/>
              <a:t> </a:t>
            </a:r>
            <a:r>
              <a:rPr lang="en-US" sz="2000" dirty="0" err="1"/>
              <a:t>seperti</a:t>
            </a:r>
            <a:r>
              <a:rPr lang="en-US" sz="2000" dirty="0"/>
              <a:t> </a:t>
            </a:r>
            <a:r>
              <a:rPr lang="en-US" sz="2000" dirty="0" err="1"/>
              <a:t>biasa</a:t>
            </a:r>
            <a:r>
              <a:rPr lang="en-US" sz="2000" dirty="0"/>
              <a:t> F1 </a:t>
            </a:r>
            <a:r>
              <a:rPr lang="en-US" sz="2000" dirty="0" err="1"/>
              <a:t>dan</a:t>
            </a:r>
            <a:r>
              <a:rPr lang="en-US" sz="2000" dirty="0"/>
              <a:t> F2 </a:t>
            </a:r>
            <a:r>
              <a:rPr lang="en-US" sz="2000" dirty="0" err="1"/>
              <a:t>dan</a:t>
            </a:r>
            <a:r>
              <a:rPr lang="en-US" sz="2000" dirty="0"/>
              <a:t> </a:t>
            </a:r>
            <a:r>
              <a:rPr lang="en-US" sz="2000" dirty="0" err="1"/>
              <a:t>gugus</a:t>
            </a:r>
            <a:r>
              <a:rPr lang="en-US" sz="2000" dirty="0"/>
              <a:t> </a:t>
            </a:r>
            <a:r>
              <a:rPr lang="en-US" sz="2000" dirty="0" err="1"/>
              <a:t>alkohol</a:t>
            </a:r>
            <a:r>
              <a:rPr lang="en-US" sz="2000" dirty="0"/>
              <a:t> </a:t>
            </a:r>
            <a:r>
              <a:rPr lang="en-US" sz="2000" dirty="0" err="1"/>
              <a:t>dan</a:t>
            </a:r>
            <a:r>
              <a:rPr lang="en-US" sz="2000" dirty="0"/>
              <a:t> R3 </a:t>
            </a:r>
            <a:r>
              <a:rPr lang="en-US" sz="2000" dirty="0" err="1"/>
              <a:t>interaksi</a:t>
            </a:r>
            <a:r>
              <a:rPr lang="en-US" sz="2000" dirty="0"/>
              <a:t> </a:t>
            </a:r>
            <a:r>
              <a:rPr lang="en-US" sz="2000" dirty="0" err="1"/>
              <a:t>antara</a:t>
            </a:r>
            <a:r>
              <a:rPr lang="en-US" sz="2000" dirty="0"/>
              <a:t> </a:t>
            </a:r>
            <a:r>
              <a:rPr lang="en-US" sz="2000" dirty="0" err="1"/>
              <a:t>Ketandan</a:t>
            </a:r>
            <a:r>
              <a:rPr lang="en-US" sz="2000" dirty="0"/>
              <a:t> </a:t>
            </a:r>
            <a:r>
              <a:rPr lang="en-US" sz="2000" dirty="0" err="1"/>
              <a:t>alkohol</a:t>
            </a:r>
            <a:r>
              <a:rPr lang="en-US" sz="2000" dirty="0"/>
              <a:t> </a:t>
            </a:r>
            <a:r>
              <a:rPr lang="en-US" sz="2000" dirty="0" err="1"/>
              <a:t>akan</a:t>
            </a:r>
            <a:r>
              <a:rPr lang="en-US" sz="2000" dirty="0"/>
              <a:t> </a:t>
            </a:r>
            <a:r>
              <a:rPr lang="en-US" sz="2000" dirty="0" err="1"/>
              <a:t>membentuk</a:t>
            </a:r>
            <a:r>
              <a:rPr lang="en-US" sz="2000" dirty="0"/>
              <a:t> </a:t>
            </a:r>
            <a:r>
              <a:rPr lang="en-US" sz="2000" dirty="0" err="1"/>
              <a:t>hemiketal</a:t>
            </a:r>
            <a:r>
              <a:rPr lang="en-US" sz="2000" dirty="0"/>
              <a:t> </a:t>
            </a:r>
            <a:r>
              <a:rPr lang="en-US" sz="2000" dirty="0" err="1"/>
              <a:t>Hai</a:t>
            </a:r>
            <a:r>
              <a:rPr lang="en-US" sz="2000" dirty="0"/>
              <a:t> </a:t>
            </a:r>
            <a:r>
              <a:rPr lang="en-US" sz="2000" dirty="0" err="1"/>
              <a:t>semuanya</a:t>
            </a:r>
            <a:r>
              <a:rPr lang="en-US" sz="2000" dirty="0"/>
              <a:t> </a:t>
            </a:r>
            <a:r>
              <a:rPr lang="en-US" sz="2000" dirty="0" err="1"/>
              <a:t>oksigen</a:t>
            </a:r>
            <a:r>
              <a:rPr lang="en-US" sz="2000" dirty="0"/>
              <a:t> </a:t>
            </a:r>
            <a:r>
              <a:rPr lang="en-US" sz="2000" dirty="0" err="1"/>
              <a:t>akan</a:t>
            </a:r>
            <a:r>
              <a:rPr lang="en-US" sz="2000" dirty="0"/>
              <a:t> </a:t>
            </a:r>
            <a:r>
              <a:rPr lang="en-US" sz="2000" dirty="0" err="1"/>
              <a:t>terikat</a:t>
            </a:r>
            <a:r>
              <a:rPr lang="en-US" sz="2000" dirty="0"/>
              <a:t> </a:t>
            </a:r>
            <a:r>
              <a:rPr lang="en-US" sz="2000" dirty="0" err="1"/>
              <a:t>pada</a:t>
            </a:r>
            <a:r>
              <a:rPr lang="en-US" sz="2000" dirty="0"/>
              <a:t> </a:t>
            </a:r>
            <a:r>
              <a:rPr lang="en-US" sz="2000" dirty="0" err="1"/>
              <a:t>karbon</a:t>
            </a:r>
            <a:r>
              <a:rPr lang="en-US" sz="2000" dirty="0"/>
              <a:t> </a:t>
            </a:r>
            <a:r>
              <a:rPr lang="en-US" sz="2000" dirty="0" err="1"/>
              <a:t>dan</a:t>
            </a:r>
            <a:r>
              <a:rPr lang="en-US" sz="2000" dirty="0"/>
              <a:t> Hah </a:t>
            </a:r>
            <a:r>
              <a:rPr lang="en-US" sz="2000" dirty="0" err="1"/>
              <a:t>pada</a:t>
            </a:r>
            <a:r>
              <a:rPr lang="en-US" sz="2000" dirty="0"/>
              <a:t> </a:t>
            </a:r>
            <a:r>
              <a:rPr lang="en-US" sz="2000" dirty="0" err="1"/>
              <a:t>alkohol</a:t>
            </a:r>
            <a:r>
              <a:rPr lang="en-US" sz="2000" dirty="0"/>
              <a:t> </a:t>
            </a:r>
            <a:r>
              <a:rPr lang="en-US" sz="2000" dirty="0" err="1"/>
              <a:t>akan</a:t>
            </a:r>
            <a:r>
              <a:rPr lang="en-US" sz="2000" dirty="0"/>
              <a:t> </a:t>
            </a:r>
            <a:r>
              <a:rPr lang="en-US" sz="2000" dirty="0" err="1"/>
              <a:t>membentuk</a:t>
            </a:r>
            <a:r>
              <a:rPr lang="en-US" sz="2000" dirty="0"/>
              <a:t> </a:t>
            </a:r>
            <a:r>
              <a:rPr lang="en-US" sz="2000" dirty="0" err="1"/>
              <a:t>tubuh</a:t>
            </a:r>
            <a:r>
              <a:rPr lang="en-US" sz="2000" dirty="0"/>
              <a:t> </a:t>
            </a:r>
            <a:r>
              <a:rPr lang="en-US" sz="2000" dirty="0" err="1"/>
              <a:t>soha</a:t>
            </a:r>
            <a:r>
              <a:rPr lang="en-US" sz="2000" dirty="0"/>
              <a:t> </a:t>
            </a:r>
            <a:r>
              <a:rPr lang="en-US" sz="2000" dirty="0" err="1"/>
              <a:t>baru</a:t>
            </a:r>
            <a:r>
              <a:rPr lang="en-US" sz="2000" dirty="0"/>
              <a:t> </a:t>
            </a:r>
            <a:r>
              <a:rPr lang="en-US" sz="2000" dirty="0" err="1"/>
              <a:t>pada</a:t>
            </a:r>
            <a:r>
              <a:rPr lang="en-US" sz="2000" dirty="0"/>
              <a:t> </a:t>
            </a:r>
            <a:r>
              <a:rPr lang="en-US" sz="2000" dirty="0" err="1"/>
              <a:t>hemiketal</a:t>
            </a:r>
            <a:r>
              <a:rPr lang="en-US" sz="2000" dirty="0"/>
              <a:t> </a:t>
            </a:r>
            <a:r>
              <a:rPr lang="en-US" sz="2000" dirty="0" err="1"/>
              <a:t>ini</a:t>
            </a:r>
            <a:r>
              <a:rPr lang="en-US" sz="2000" dirty="0"/>
              <a:t> </a:t>
            </a:r>
            <a:r>
              <a:rPr lang="en-US" sz="2000" dirty="0" err="1"/>
              <a:t>jika</a:t>
            </a:r>
            <a:r>
              <a:rPr lang="en-US" sz="2000" dirty="0"/>
              <a:t> </a:t>
            </a:r>
            <a:r>
              <a:rPr lang="en-US" sz="2000" dirty="0" err="1"/>
              <a:t>rantai</a:t>
            </a:r>
            <a:r>
              <a:rPr lang="en-US" sz="2000" dirty="0"/>
              <a:t> </a:t>
            </a:r>
            <a:r>
              <a:rPr lang="en-US" sz="2000" dirty="0" err="1"/>
              <a:t>Lurus</a:t>
            </a:r>
            <a:r>
              <a:rPr lang="en-US" sz="2000" dirty="0"/>
              <a:t> </a:t>
            </a:r>
            <a:r>
              <a:rPr lang="en-US" sz="2000" dirty="0" err="1"/>
              <a:t>fruktosa</a:t>
            </a:r>
            <a:r>
              <a:rPr lang="en-US" sz="2000" dirty="0"/>
              <a:t> </a:t>
            </a:r>
            <a:r>
              <a:rPr lang="en-US" sz="2000" dirty="0" err="1"/>
              <a:t>kita</a:t>
            </a:r>
            <a:r>
              <a:rPr lang="en-US" sz="2000" dirty="0"/>
              <a:t> </a:t>
            </a:r>
            <a:r>
              <a:rPr lang="en-US" sz="2000" dirty="0" err="1"/>
              <a:t>Tuliskan</a:t>
            </a:r>
            <a:r>
              <a:rPr lang="en-US" sz="2000" dirty="0"/>
              <a:t> </a:t>
            </a:r>
            <a:r>
              <a:rPr lang="en-US" sz="2000" dirty="0" err="1"/>
              <a:t>seperti</a:t>
            </a:r>
            <a:r>
              <a:rPr lang="en-US" sz="2000" dirty="0"/>
              <a:t> </a:t>
            </a:r>
            <a:r>
              <a:rPr lang="en-US" sz="2000" dirty="0" err="1"/>
              <a:t>ini</a:t>
            </a:r>
            <a:r>
              <a:rPr lang="en-US" sz="2000" dirty="0"/>
              <a:t> </a:t>
            </a:r>
            <a:r>
              <a:rPr lang="en-US" sz="2000" dirty="0" err="1"/>
              <a:t>atau</a:t>
            </a:r>
            <a:r>
              <a:rPr lang="en-US" sz="2000" dirty="0"/>
              <a:t> </a:t>
            </a:r>
            <a:r>
              <a:rPr lang="en-US" sz="2000" dirty="0" err="1"/>
              <a:t>seperti</a:t>
            </a:r>
            <a:r>
              <a:rPr lang="en-US" sz="2000" dirty="0"/>
              <a:t> </a:t>
            </a:r>
            <a:r>
              <a:rPr lang="en-US" sz="2000" dirty="0" err="1"/>
              <a:t>ini</a:t>
            </a:r>
            <a:r>
              <a:rPr lang="en-US" sz="2000" dirty="0"/>
              <a:t> </a:t>
            </a:r>
            <a:r>
              <a:rPr lang="en-US" sz="2000" dirty="0" err="1"/>
              <a:t>dan</a:t>
            </a:r>
            <a:r>
              <a:rPr lang="en-US" sz="2000" dirty="0"/>
              <a:t> </a:t>
            </a:r>
            <a:r>
              <a:rPr lang="en-US" sz="2000" dirty="0" err="1"/>
              <a:t>lihat</a:t>
            </a:r>
            <a:r>
              <a:rPr lang="en-US" sz="2000" dirty="0"/>
              <a:t> di </a:t>
            </a:r>
            <a:r>
              <a:rPr lang="en-US" sz="2000" dirty="0" err="1"/>
              <a:t>sini</a:t>
            </a:r>
            <a:r>
              <a:rPr lang="en-US" sz="2000" dirty="0"/>
              <a:t> </a:t>
            </a:r>
            <a:r>
              <a:rPr lang="en-US" sz="2000" dirty="0" err="1"/>
              <a:t>ada</a:t>
            </a:r>
            <a:r>
              <a:rPr lang="en-US" sz="2000" dirty="0"/>
              <a:t> </a:t>
            </a:r>
            <a:r>
              <a:rPr lang="en-US" sz="2000" dirty="0" err="1"/>
              <a:t>gugus</a:t>
            </a:r>
            <a:r>
              <a:rPr lang="en-US" sz="2000" dirty="0"/>
              <a:t> </a:t>
            </a:r>
            <a:r>
              <a:rPr lang="en-US" sz="2000" dirty="0" err="1"/>
              <a:t>keton</a:t>
            </a:r>
            <a:r>
              <a:rPr lang="en-US" sz="2000" dirty="0"/>
              <a:t> </a:t>
            </a:r>
            <a:r>
              <a:rPr lang="en-US" sz="2000" dirty="0" err="1"/>
              <a:t>dan</a:t>
            </a:r>
            <a:r>
              <a:rPr lang="en-US" sz="2000" dirty="0"/>
              <a:t> </a:t>
            </a:r>
            <a:r>
              <a:rPr lang="en-US" sz="2000" dirty="0" err="1"/>
              <a:t>disini</a:t>
            </a:r>
            <a:r>
              <a:rPr lang="en-US" sz="2000" dirty="0"/>
              <a:t> </a:t>
            </a:r>
            <a:r>
              <a:rPr lang="en-US" sz="2000" dirty="0" err="1"/>
              <a:t>ada</a:t>
            </a:r>
            <a:r>
              <a:rPr lang="en-US" sz="2000" dirty="0"/>
              <a:t> </a:t>
            </a:r>
            <a:r>
              <a:rPr lang="en-US" sz="2000" dirty="0" err="1"/>
              <a:t>tikus</a:t>
            </a:r>
            <a:r>
              <a:rPr lang="en-US" sz="2000" dirty="0"/>
              <a:t> </a:t>
            </a:r>
            <a:r>
              <a:rPr lang="en-US" sz="2000" dirty="0" err="1"/>
              <a:t>beatbox</a:t>
            </a:r>
            <a:r>
              <a:rPr lang="en-US" sz="2000" dirty="0"/>
              <a:t> </a:t>
            </a:r>
            <a:r>
              <a:rPr lang="en-US" sz="2000" dirty="0" err="1"/>
              <a:t>r&amp;c</a:t>
            </a:r>
            <a:r>
              <a:rPr lang="en-US" sz="2000" dirty="0"/>
              <a:t> </a:t>
            </a:r>
            <a:r>
              <a:rPr lang="en-US" sz="2000" dirty="0" err="1"/>
              <a:t>identikkan</a:t>
            </a:r>
            <a:r>
              <a:rPr lang="en-US" sz="2000" dirty="0"/>
              <a:t> </a:t>
            </a:r>
            <a:r>
              <a:rPr lang="en-US" sz="2000" dirty="0" err="1"/>
              <a:t>dengan</a:t>
            </a:r>
            <a:r>
              <a:rPr lang="en-US" sz="2000" dirty="0"/>
              <a:t> </a:t>
            </a:r>
            <a:r>
              <a:rPr lang="en-US" sz="2000" dirty="0" err="1"/>
              <a:t>alkohol</a:t>
            </a:r>
            <a:r>
              <a:rPr lang="en-US" sz="2000" dirty="0"/>
              <a:t> </a:t>
            </a:r>
            <a:r>
              <a:rPr lang="en-US" sz="2000" dirty="0" err="1"/>
              <a:t>maka</a:t>
            </a:r>
            <a:r>
              <a:rPr lang="en-US" sz="2000" dirty="0"/>
              <a:t> </a:t>
            </a:r>
            <a:r>
              <a:rPr lang="en-US" sz="2000" dirty="0" err="1"/>
              <a:t>oksigen</a:t>
            </a:r>
            <a:r>
              <a:rPr lang="en-US" sz="2000" dirty="0"/>
              <a:t> </a:t>
            </a:r>
            <a:r>
              <a:rPr lang="en-US" sz="2000" dirty="0" err="1"/>
              <a:t>akan</a:t>
            </a:r>
            <a:r>
              <a:rPr lang="en-US" sz="2000" dirty="0"/>
              <a:t> </a:t>
            </a:r>
            <a:r>
              <a:rPr lang="en-US" sz="2000" dirty="0" err="1"/>
              <a:t>terikat</a:t>
            </a:r>
            <a:r>
              <a:rPr lang="en-US" sz="2000" dirty="0"/>
              <a:t> </a:t>
            </a:r>
            <a:r>
              <a:rPr lang="en-US" sz="2000" dirty="0" err="1"/>
              <a:t>pada</a:t>
            </a:r>
            <a:r>
              <a:rPr lang="en-US" sz="2000" dirty="0"/>
              <a:t> atom </a:t>
            </a:r>
            <a:r>
              <a:rPr lang="en-US" sz="2000" dirty="0" err="1"/>
              <a:t>karbon</a:t>
            </a:r>
            <a:r>
              <a:rPr lang="en-US" sz="2000" dirty="0"/>
              <a:t> </a:t>
            </a:r>
            <a:r>
              <a:rPr lang="en-US" sz="2000" dirty="0" err="1"/>
              <a:t>ada</a:t>
            </a:r>
            <a:r>
              <a:rPr lang="en-US" sz="2000" dirty="0"/>
              <a:t> di </a:t>
            </a:r>
            <a:r>
              <a:rPr lang="en-US" sz="2000" dirty="0" err="1"/>
              <a:t>sini</a:t>
            </a:r>
            <a:r>
              <a:rPr lang="en-US" sz="2000" dirty="0"/>
              <a:t> </a:t>
            </a:r>
            <a:r>
              <a:rPr lang="en-US" sz="2000" dirty="0" err="1"/>
              <a:t>dan</a:t>
            </a:r>
            <a:r>
              <a:rPr lang="en-US" sz="2000" dirty="0"/>
              <a:t> </a:t>
            </a:r>
            <a:r>
              <a:rPr lang="en-US" sz="2000" dirty="0" err="1"/>
              <a:t>membentuk</a:t>
            </a:r>
            <a:r>
              <a:rPr lang="en-US" sz="2000" dirty="0"/>
              <a:t> </a:t>
            </a:r>
            <a:r>
              <a:rPr lang="en-US" sz="2000" dirty="0" err="1"/>
              <a:t>struktur</a:t>
            </a:r>
            <a:r>
              <a:rPr lang="en-US" sz="2000" dirty="0"/>
              <a:t> </a:t>
            </a:r>
            <a:r>
              <a:rPr lang="en-US" sz="2000" dirty="0" err="1"/>
              <a:t>siklik</a:t>
            </a:r>
            <a:r>
              <a:rPr lang="en-US" sz="2000" dirty="0"/>
              <a:t> </a:t>
            </a:r>
            <a:r>
              <a:rPr lang="en-US" sz="2000" dirty="0" err="1"/>
              <a:t>nya</a:t>
            </a:r>
            <a:r>
              <a:rPr lang="en-US" sz="2000" dirty="0"/>
              <a:t> atom c yang </a:t>
            </a:r>
            <a:r>
              <a:rPr lang="en-US" sz="2000" dirty="0" err="1"/>
              <a:t>ini</a:t>
            </a:r>
            <a:r>
              <a:rPr lang="en-US" sz="2000" dirty="0"/>
              <a:t> yang </a:t>
            </a:r>
            <a:r>
              <a:rPr lang="en-US" sz="2000" dirty="0" err="1"/>
              <a:t>kita</a:t>
            </a:r>
            <a:r>
              <a:rPr lang="en-US" sz="2000" dirty="0"/>
              <a:t> </a:t>
            </a:r>
            <a:r>
              <a:rPr lang="en-US" sz="2000" dirty="0" err="1"/>
              <a:t>sebut</a:t>
            </a:r>
            <a:r>
              <a:rPr lang="en-US" sz="2000" dirty="0"/>
              <a:t> </a:t>
            </a:r>
            <a:r>
              <a:rPr lang="en-US" sz="2000" dirty="0" err="1"/>
              <a:t>dengan</a:t>
            </a:r>
            <a:r>
              <a:rPr lang="en-US" sz="2000" dirty="0"/>
              <a:t> Kenny </a:t>
            </a:r>
            <a:r>
              <a:rPr lang="en-US" sz="2000" dirty="0" err="1"/>
              <a:t>tetal</a:t>
            </a:r>
            <a:r>
              <a:rPr lang="en-US" sz="2000" dirty="0"/>
              <a:t> </a:t>
            </a:r>
            <a:r>
              <a:rPr lang="en-US" sz="2000" dirty="0" err="1"/>
              <a:t>letak</a:t>
            </a:r>
            <a:r>
              <a:rPr lang="en-US" sz="2000" dirty="0"/>
              <a:t> </a:t>
            </a:r>
            <a:r>
              <a:rPr lang="en-US" sz="2000" dirty="0" err="1"/>
              <a:t>oha</a:t>
            </a:r>
            <a:r>
              <a:rPr lang="en-US" sz="2000" dirty="0"/>
              <a:t> di </a:t>
            </a:r>
            <a:r>
              <a:rPr lang="en-US" sz="2000" dirty="0" err="1"/>
              <a:t>sini</a:t>
            </a:r>
            <a:r>
              <a:rPr lang="en-US" sz="2000" dirty="0"/>
              <a:t> </a:t>
            </a:r>
            <a:r>
              <a:rPr lang="en-US" sz="2000" dirty="0" err="1"/>
              <a:t>ada</a:t>
            </a:r>
            <a:r>
              <a:rPr lang="en-US" sz="2000" dirty="0"/>
              <a:t> di </a:t>
            </a:r>
            <a:r>
              <a:rPr lang="en-US" sz="2000" dirty="0" err="1"/>
              <a:t>bawah</a:t>
            </a:r>
            <a:r>
              <a:rPr lang="en-US" sz="2000" dirty="0"/>
              <a:t> </a:t>
            </a:r>
            <a:r>
              <a:rPr lang="en-US" sz="2000" dirty="0" err="1"/>
              <a:t>maka</a:t>
            </a:r>
            <a:r>
              <a:rPr lang="en-US" sz="2000" dirty="0"/>
              <a:t> </a:t>
            </a:r>
            <a:r>
              <a:rPr lang="en-US" sz="2000" dirty="0" err="1"/>
              <a:t>kita</a:t>
            </a:r>
            <a:r>
              <a:rPr lang="en-US" sz="2000" dirty="0"/>
              <a:t> </a:t>
            </a:r>
            <a:r>
              <a:rPr lang="en-US" sz="2000" dirty="0" err="1"/>
              <a:t>memarkan</a:t>
            </a:r>
            <a:r>
              <a:rPr lang="en-US" sz="2000" dirty="0"/>
              <a:t> Alfa d-</a:t>
            </a:r>
            <a:r>
              <a:rPr lang="en-US" sz="2000" dirty="0" err="1"/>
              <a:t>fruktosa</a:t>
            </a:r>
            <a:r>
              <a:rPr lang="en-US" sz="2000" dirty="0"/>
              <a:t> </a:t>
            </a:r>
            <a:r>
              <a:rPr lang="en-US" sz="2000" dirty="0" smtClean="0"/>
              <a:t>D </a:t>
            </a:r>
            <a:r>
              <a:rPr lang="en-US" sz="2000" dirty="0" err="1" smtClean="0"/>
              <a:t>pada</a:t>
            </a:r>
            <a:r>
              <a:rPr lang="en-US" sz="2000" dirty="0" smtClean="0"/>
              <a:t> </a:t>
            </a:r>
            <a:r>
              <a:rPr lang="en-US" sz="2000" dirty="0" err="1"/>
              <a:t>struktur</a:t>
            </a:r>
            <a:r>
              <a:rPr lang="en-US" sz="2000" dirty="0"/>
              <a:t> </a:t>
            </a:r>
            <a:r>
              <a:rPr lang="en-US" sz="2000" dirty="0" err="1"/>
              <a:t>siklik</a:t>
            </a:r>
            <a:r>
              <a:rPr lang="en-US" sz="2000" dirty="0"/>
              <a:t> </a:t>
            </a:r>
            <a:r>
              <a:rPr lang="en-US" sz="2000" dirty="0" err="1"/>
              <a:t>tadi</a:t>
            </a:r>
            <a:r>
              <a:rPr lang="en-US" sz="2000" dirty="0"/>
              <a:t> yang </a:t>
            </a:r>
            <a:r>
              <a:rPr lang="en-US" sz="2000" dirty="0" err="1"/>
              <a:t>kita</a:t>
            </a:r>
            <a:r>
              <a:rPr lang="en-US" sz="2000" dirty="0"/>
              <a:t> </a:t>
            </a:r>
            <a:r>
              <a:rPr lang="en-US" sz="2000" dirty="0" err="1"/>
              <a:t>bahas</a:t>
            </a:r>
            <a:r>
              <a:rPr lang="en-US" sz="2000" dirty="0"/>
              <a:t> </a:t>
            </a:r>
            <a:r>
              <a:rPr lang="en-US" sz="2000" dirty="0" err="1"/>
              <a:t>kita</a:t>
            </a:r>
            <a:r>
              <a:rPr lang="en-US" sz="2000" dirty="0"/>
              <a:t> </a:t>
            </a:r>
            <a:r>
              <a:rPr lang="en-US" sz="2000" dirty="0" err="1"/>
              <a:t>dapat</a:t>
            </a:r>
            <a:r>
              <a:rPr lang="en-US" sz="2000" dirty="0"/>
              <a:t> </a:t>
            </a:r>
            <a:r>
              <a:rPr lang="en-US" sz="2000" dirty="0" err="1"/>
              <a:t>mengelompokkan</a:t>
            </a:r>
            <a:r>
              <a:rPr lang="en-US" sz="2000" dirty="0"/>
              <a:t> </a:t>
            </a:r>
            <a:r>
              <a:rPr lang="en-US" sz="2000" dirty="0" err="1"/>
              <a:t>gula</a:t>
            </a:r>
            <a:r>
              <a:rPr lang="en-US" sz="2000" dirty="0"/>
              <a:t> </a:t>
            </a:r>
            <a:r>
              <a:rPr lang="en-US" sz="2000" dirty="0" err="1"/>
              <a:t>kedalam</a:t>
            </a:r>
            <a:r>
              <a:rPr lang="en-US" sz="2000" dirty="0"/>
              <a:t> </a:t>
            </a:r>
            <a:r>
              <a:rPr lang="en-US" sz="2000" dirty="0" err="1"/>
              <a:t>kelompok</a:t>
            </a:r>
            <a:r>
              <a:rPr lang="en-US" sz="2000" dirty="0"/>
              <a:t> </a:t>
            </a:r>
            <a:r>
              <a:rPr lang="en-US" sz="2000" dirty="0" err="1"/>
              <a:t>cincin</a:t>
            </a:r>
            <a:r>
              <a:rPr lang="en-US" sz="2000" dirty="0"/>
              <a:t> Iran </a:t>
            </a:r>
            <a:r>
              <a:rPr lang="en-US" sz="2000" dirty="0" err="1"/>
              <a:t>seperti</a:t>
            </a:r>
            <a:r>
              <a:rPr lang="en-US" sz="2000" dirty="0"/>
              <a:t> </a:t>
            </a:r>
            <a:r>
              <a:rPr lang="en-US" sz="2000" dirty="0" err="1"/>
              <a:t>glukosa</a:t>
            </a:r>
            <a:r>
              <a:rPr lang="en-US" sz="2000" dirty="0"/>
              <a:t> </a:t>
            </a:r>
            <a:r>
              <a:rPr lang="en-US" sz="2000" dirty="0" err="1"/>
              <a:t>ini</a:t>
            </a:r>
            <a:r>
              <a:rPr lang="en-US" sz="2000" dirty="0"/>
              <a:t> </a:t>
            </a:r>
            <a:r>
              <a:rPr lang="en-US" sz="2000" dirty="0" err="1"/>
              <a:t>karena</a:t>
            </a:r>
            <a:r>
              <a:rPr lang="en-US" sz="2000" dirty="0"/>
              <a:t> </a:t>
            </a:r>
            <a:r>
              <a:rPr lang="en-US" sz="2000" dirty="0" err="1"/>
              <a:t>gugus</a:t>
            </a:r>
            <a:r>
              <a:rPr lang="en-US" sz="2000" dirty="0"/>
              <a:t> Oh</a:t>
            </a:r>
          </a:p>
        </p:txBody>
      </p:sp>
    </p:spTree>
    <p:extLst>
      <p:ext uri="{BB962C8B-B14F-4D97-AF65-F5344CB8AC3E}">
        <p14:creationId xmlns:p14="http://schemas.microsoft.com/office/powerpoint/2010/main" val="39160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p Ribbon 2"/>
          <p:cNvSpPr/>
          <p:nvPr/>
        </p:nvSpPr>
        <p:spPr>
          <a:xfrm rot="20553076">
            <a:off x="-92122" y="1339846"/>
            <a:ext cx="6480720" cy="1584176"/>
          </a:xfrm>
          <a:prstGeom prst="ribbon2">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smtClean="0"/>
              <a:t>Terima kasih</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836712"/>
            <a:ext cx="2179489" cy="12205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700808"/>
            <a:ext cx="3284562" cy="32845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789" y="1210616"/>
            <a:ext cx="2680692" cy="13403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2717226"/>
            <a:ext cx="2680692" cy="13403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251" y="2553158"/>
            <a:ext cx="2680692" cy="1340346"/>
          </a:xfrm>
          <a:prstGeom prst="rect">
            <a:avLst/>
          </a:prstGeom>
        </p:spPr>
      </p:pic>
    </p:spTree>
    <p:extLst>
      <p:ext uri="{BB962C8B-B14F-4D97-AF65-F5344CB8AC3E}">
        <p14:creationId xmlns:p14="http://schemas.microsoft.com/office/powerpoint/2010/main" val="25738410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eme1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749</TotalTime>
  <Words>473</Words>
  <Application>Microsoft Office PowerPoint</Application>
  <PresentationFormat>On-screen Show (4:3)</PresentationFormat>
  <Paragraphs>23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Theme10</vt:lpstr>
      <vt:lpstr>PowerPoint Presentation</vt:lpstr>
      <vt:lpstr>monosakarida</vt:lpstr>
      <vt:lpstr>PowerPoint Presentation</vt:lpstr>
      <vt:lpstr>Penggolongan  Monosakarida digolongkan berdasarkan jumlah atom karbon yang dikandungnya (triosa, tetrosa, pentosa, heksosa, dan heptosa) dan gugus aktifnya, yang bisa berupa aldehida atau keton. Ini kemudian bergabung, menjadi misalnya aldoheksosa dan ketotriosa.  Selanjutnya, tiap atom karbon yang mengikat gugus hidroksil (kecuali pada kedua ujungnya) bersifat optik aktif, sehingga menghasilkan beberapa karbohidrat yang berlainan meskipun struktur dasarnya sama. Sebagai contoh, galaktosa adalah aldoheksosa, namun memiliki sifat yang berbeda dari glukosa karena atom-atomnya disusun berlainan.</vt:lpstr>
      <vt:lpstr>Struktur dan penamaan</vt:lpstr>
      <vt:lpstr>prinsip siklisasi fruktosa pada fruktosa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dc:title>
  <dc:creator>Nurul Ilmi Hajar</dc:creator>
  <cp:lastModifiedBy>ismail - [2010]</cp:lastModifiedBy>
  <cp:revision>116</cp:revision>
  <dcterms:created xsi:type="dcterms:W3CDTF">2013-03-16T12:59:52Z</dcterms:created>
  <dcterms:modified xsi:type="dcterms:W3CDTF">2022-03-02T07:09:58Z</dcterms:modified>
</cp:coreProperties>
</file>