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embeddedFontLst>
    <p:embeddedFont>
      <p:font typeface="Poiret One" charset="0"/>
      <p:regular r:id="rId8"/>
    </p:embeddedFont>
    <p:embeddedFont>
      <p:font typeface="Oxygen" charset="0"/>
      <p:regular r:id="rId9"/>
      <p:bold r:id="rId10"/>
    </p:embeddedFont>
    <p:embeddedFont>
      <p:font typeface="Bebas Neue" charset="0"/>
      <p:regular r:id="rId11"/>
    </p:embeddedFont>
    <p:embeddedFont>
      <p:font typeface="Oxygen Light" charset="0"/>
      <p:regular r:id="rId12"/>
      <p:bold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38F2C604-FAC6-4D4B-B906-C1EDD9950FEE}">
  <a:tblStyle styleId="{38F2C604-FAC6-4D4B-B906-C1EDD9950FE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9" d="100"/>
          <a:sy n="109" d="100"/>
        </p:scale>
        <p:origin x="-84" y="21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688557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a25f85cae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a25f85cae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ac439249f7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ac439249f7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ac439249f7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ac439249f7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ac439249f7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ac439249f7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ac439249f7_0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ac439249f7_0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3999" cy="5144006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149000" y="970200"/>
            <a:ext cx="3852000" cy="2410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5200"/>
              <a:buNone/>
              <a:defRPr sz="4400" b="1">
                <a:latin typeface="Poiret One"/>
                <a:ea typeface="Poiret One"/>
                <a:cs typeface="Poiret One"/>
                <a:sym typeface="Poiret On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149000" y="3380700"/>
            <a:ext cx="3852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latin typeface="Oxygen"/>
                <a:ea typeface="Oxygen"/>
                <a:cs typeface="Oxygen"/>
                <a:sym typeface="Oxygen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oogle Shape;18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4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Oxygen"/>
              <a:buChar char="●"/>
              <a:defRPr sz="1400">
                <a:latin typeface="Oxygen"/>
                <a:ea typeface="Oxygen"/>
                <a:cs typeface="Oxygen"/>
                <a:sym typeface="Oxygen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Oxygen"/>
              <a:buChar char="○"/>
              <a:defRPr>
                <a:latin typeface="Oxygen"/>
                <a:ea typeface="Oxygen"/>
                <a:cs typeface="Oxygen"/>
                <a:sym typeface="Oxygen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Oxygen"/>
              <a:buChar char="■"/>
              <a:defRPr>
                <a:latin typeface="Oxygen"/>
                <a:ea typeface="Oxygen"/>
                <a:cs typeface="Oxygen"/>
                <a:sym typeface="Oxygen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Oxygen"/>
              <a:buChar char="●"/>
              <a:defRPr>
                <a:latin typeface="Oxygen"/>
                <a:ea typeface="Oxygen"/>
                <a:cs typeface="Oxygen"/>
                <a:sym typeface="Oxygen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Oxygen"/>
              <a:buChar char="○"/>
              <a:defRPr>
                <a:latin typeface="Oxygen"/>
                <a:ea typeface="Oxygen"/>
                <a:cs typeface="Oxygen"/>
                <a:sym typeface="Oxygen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Oxygen"/>
              <a:buChar char="■"/>
              <a:defRPr>
                <a:latin typeface="Oxygen"/>
                <a:ea typeface="Oxygen"/>
                <a:cs typeface="Oxygen"/>
                <a:sym typeface="Oxygen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Oxygen"/>
              <a:buChar char="●"/>
              <a:defRPr>
                <a:latin typeface="Oxygen"/>
                <a:ea typeface="Oxygen"/>
                <a:cs typeface="Oxygen"/>
                <a:sym typeface="Oxygen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Oxygen"/>
              <a:buChar char="○"/>
              <a:defRPr>
                <a:latin typeface="Oxygen"/>
                <a:ea typeface="Oxygen"/>
                <a:cs typeface="Oxygen"/>
                <a:sym typeface="Oxygen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Oxygen"/>
              <a:buChar char="■"/>
              <a:defRPr>
                <a:latin typeface="Oxygen"/>
                <a:ea typeface="Oxygen"/>
                <a:cs typeface="Oxygen"/>
                <a:sym typeface="Oxyge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Google Shape;39;p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2433000" y="1330038"/>
            <a:ext cx="4278000" cy="161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87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subTitle" idx="1"/>
          </p:nvPr>
        </p:nvSpPr>
        <p:spPr>
          <a:xfrm>
            <a:off x="2775600" y="3100075"/>
            <a:ext cx="3592800" cy="71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latin typeface="Oxygen"/>
                <a:ea typeface="Oxygen"/>
                <a:cs typeface="Oxygen"/>
                <a:sym typeface="Oxygen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Google Shape;52;p1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13"/>
          <p:cNvSpPr txBox="1">
            <a:spLocks noGrp="1"/>
          </p:cNvSpPr>
          <p:nvPr>
            <p:ph type="title"/>
          </p:nvPr>
        </p:nvSpPr>
        <p:spPr>
          <a:xfrm>
            <a:off x="720000" y="2804438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title" idx="2" hasCustomPrompt="1"/>
          </p:nvPr>
        </p:nvSpPr>
        <p:spPr>
          <a:xfrm>
            <a:off x="720000" y="1589526"/>
            <a:ext cx="23364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720000" y="3177110"/>
            <a:ext cx="2336400" cy="87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Oxygen"/>
                <a:ea typeface="Oxygen"/>
                <a:cs typeface="Oxygen"/>
                <a:sym typeface="Oxygen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title" idx="3"/>
          </p:nvPr>
        </p:nvSpPr>
        <p:spPr>
          <a:xfrm>
            <a:off x="3403800" y="2804438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title" idx="4" hasCustomPrompt="1"/>
          </p:nvPr>
        </p:nvSpPr>
        <p:spPr>
          <a:xfrm>
            <a:off x="3403800" y="1589526"/>
            <a:ext cx="23364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58" name="Google Shape;58;p13"/>
          <p:cNvSpPr txBox="1">
            <a:spLocks noGrp="1"/>
          </p:cNvSpPr>
          <p:nvPr>
            <p:ph type="subTitle" idx="5"/>
          </p:nvPr>
        </p:nvSpPr>
        <p:spPr>
          <a:xfrm>
            <a:off x="3403800" y="3177110"/>
            <a:ext cx="2336400" cy="87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Oxygen"/>
                <a:ea typeface="Oxygen"/>
                <a:cs typeface="Oxygen"/>
                <a:sym typeface="Oxygen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title" idx="6"/>
          </p:nvPr>
        </p:nvSpPr>
        <p:spPr>
          <a:xfrm>
            <a:off x="6087600" y="2804438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title" idx="7" hasCustomPrompt="1"/>
          </p:nvPr>
        </p:nvSpPr>
        <p:spPr>
          <a:xfrm>
            <a:off x="6087600" y="1589526"/>
            <a:ext cx="23364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61" name="Google Shape;61;p13"/>
          <p:cNvSpPr txBox="1">
            <a:spLocks noGrp="1"/>
          </p:cNvSpPr>
          <p:nvPr>
            <p:ph type="subTitle" idx="8"/>
          </p:nvPr>
        </p:nvSpPr>
        <p:spPr>
          <a:xfrm>
            <a:off x="6087600" y="3177110"/>
            <a:ext cx="2336400" cy="87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latin typeface="Oxygen"/>
                <a:ea typeface="Oxygen"/>
                <a:cs typeface="Oxygen"/>
                <a:sym typeface="Oxygen"/>
              </a:defRPr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title" idx="9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4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BLANK_1_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5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2290025" y="3353475"/>
            <a:ext cx="4563900" cy="53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ubTitle" idx="1"/>
          </p:nvPr>
        </p:nvSpPr>
        <p:spPr>
          <a:xfrm>
            <a:off x="1454700" y="2052475"/>
            <a:ext cx="6234600" cy="124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500">
                <a:latin typeface="Oxygen"/>
                <a:ea typeface="Oxygen"/>
                <a:cs typeface="Oxygen"/>
                <a:sym typeface="Oxygen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3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Google Shape;156;p3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4_1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3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iret One"/>
              <a:buNone/>
              <a:defRPr sz="2800">
                <a:solidFill>
                  <a:schemeClr val="dk1"/>
                </a:solidFill>
                <a:latin typeface="Poiret One"/>
                <a:ea typeface="Poiret One"/>
                <a:cs typeface="Poiret One"/>
                <a:sym typeface="Poiret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ebas Neue"/>
              <a:buNone/>
              <a:defRPr sz="28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Oxygen Light"/>
              <a:buChar char="●"/>
              <a:defRPr sz="1800">
                <a:solidFill>
                  <a:schemeClr val="lt2"/>
                </a:solidFill>
                <a:latin typeface="Oxygen Light"/>
                <a:ea typeface="Oxygen Light"/>
                <a:cs typeface="Oxygen Light"/>
                <a:sym typeface="Oxygen Light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Oxygen Light"/>
              <a:buChar char="○"/>
              <a:defRPr>
                <a:solidFill>
                  <a:schemeClr val="lt2"/>
                </a:solidFill>
                <a:latin typeface="Oxygen Light"/>
                <a:ea typeface="Oxygen Light"/>
                <a:cs typeface="Oxygen Light"/>
                <a:sym typeface="Oxygen Light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Oxygen Light"/>
              <a:buChar char="■"/>
              <a:defRPr>
                <a:solidFill>
                  <a:schemeClr val="lt2"/>
                </a:solidFill>
                <a:latin typeface="Oxygen Light"/>
                <a:ea typeface="Oxygen Light"/>
                <a:cs typeface="Oxygen Light"/>
                <a:sym typeface="Oxygen Light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Oxygen Light"/>
              <a:buChar char="●"/>
              <a:defRPr>
                <a:solidFill>
                  <a:schemeClr val="lt2"/>
                </a:solidFill>
                <a:latin typeface="Oxygen Light"/>
                <a:ea typeface="Oxygen Light"/>
                <a:cs typeface="Oxygen Light"/>
                <a:sym typeface="Oxygen Light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Oxygen Light"/>
              <a:buChar char="○"/>
              <a:defRPr>
                <a:solidFill>
                  <a:schemeClr val="lt2"/>
                </a:solidFill>
                <a:latin typeface="Oxygen Light"/>
                <a:ea typeface="Oxygen Light"/>
                <a:cs typeface="Oxygen Light"/>
                <a:sym typeface="Oxygen Light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Oxygen Light"/>
              <a:buChar char="■"/>
              <a:defRPr>
                <a:solidFill>
                  <a:schemeClr val="lt2"/>
                </a:solidFill>
                <a:latin typeface="Oxygen Light"/>
                <a:ea typeface="Oxygen Light"/>
                <a:cs typeface="Oxygen Light"/>
                <a:sym typeface="Oxygen Light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Oxygen Light"/>
              <a:buChar char="●"/>
              <a:defRPr>
                <a:solidFill>
                  <a:schemeClr val="lt2"/>
                </a:solidFill>
                <a:latin typeface="Oxygen Light"/>
                <a:ea typeface="Oxygen Light"/>
                <a:cs typeface="Oxygen Light"/>
                <a:sym typeface="Oxygen Light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Oxygen Light"/>
              <a:buChar char="○"/>
              <a:defRPr>
                <a:solidFill>
                  <a:schemeClr val="lt2"/>
                </a:solidFill>
                <a:latin typeface="Oxygen Light"/>
                <a:ea typeface="Oxygen Light"/>
                <a:cs typeface="Oxygen Light"/>
                <a:sym typeface="Oxygen Light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Oxygen Light"/>
              <a:buChar char="■"/>
              <a:defRPr>
                <a:solidFill>
                  <a:schemeClr val="lt2"/>
                </a:solidFill>
                <a:latin typeface="Oxygen Light"/>
                <a:ea typeface="Oxygen Light"/>
                <a:cs typeface="Oxygen Light"/>
                <a:sym typeface="Oxygen Ligh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5" r:id="rId3"/>
    <p:sldLayoutId id="2147483658" r:id="rId4"/>
    <p:sldLayoutId id="2147483659" r:id="rId5"/>
    <p:sldLayoutId id="2147483662" r:id="rId6"/>
    <p:sldLayoutId id="2147483675" r:id="rId7"/>
    <p:sldLayoutId id="2147483676" r:id="rId8"/>
    <p:sldLayoutId id="2147483677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4"/>
          <p:cNvSpPr txBox="1">
            <a:spLocks noGrp="1"/>
          </p:cNvSpPr>
          <p:nvPr>
            <p:ph type="ctrTitle"/>
          </p:nvPr>
        </p:nvSpPr>
        <p:spPr>
          <a:xfrm>
            <a:off x="3851920" y="843558"/>
            <a:ext cx="4149080" cy="2410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Seri Karbohidrat Monosakarida</a:t>
            </a:r>
            <a:endParaRPr dirty="0">
              <a:solidFill>
                <a:schemeClr val="accent1"/>
              </a:solidFill>
            </a:endParaRPr>
          </a:p>
        </p:txBody>
      </p:sp>
      <p:sp>
        <p:nvSpPr>
          <p:cNvPr id="168" name="Google Shape;168;p34"/>
          <p:cNvSpPr txBox="1">
            <a:spLocks noGrp="1"/>
          </p:cNvSpPr>
          <p:nvPr>
            <p:ph type="subTitle" idx="1"/>
          </p:nvPr>
        </p:nvSpPr>
        <p:spPr>
          <a:xfrm>
            <a:off x="3923928" y="3363838"/>
            <a:ext cx="3852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Nama : Tasyrikul Akrom          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NPM : 2114231023 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Monosakarida</a:t>
            </a:r>
            <a:r>
              <a:rPr lang="en" dirty="0" smtClean="0"/>
              <a:t> </a:t>
            </a:r>
            <a:endParaRPr dirty="0"/>
          </a:p>
        </p:txBody>
      </p:sp>
      <p:sp>
        <p:nvSpPr>
          <p:cNvPr id="174" name="Google Shape;174;p35"/>
          <p:cNvSpPr txBox="1">
            <a:spLocks noGrp="1"/>
          </p:cNvSpPr>
          <p:nvPr>
            <p:ph type="body" idx="1"/>
          </p:nvPr>
        </p:nvSpPr>
        <p:spPr>
          <a:xfrm>
            <a:off x="683568" y="1491630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en" sz="1600" dirty="0" smtClean="0"/>
              <a:t>Monosakarida</a:t>
            </a:r>
            <a:r>
              <a:rPr lang="en" sz="1600" dirty="0" smtClean="0"/>
              <a:t> </a:t>
            </a:r>
            <a:r>
              <a:rPr lang="en-US" sz="1600" dirty="0" err="1"/>
              <a:t>merupakan</a:t>
            </a:r>
            <a:r>
              <a:rPr lang="en-US" sz="1600" dirty="0"/>
              <a:t> unit </a:t>
            </a:r>
            <a:r>
              <a:rPr lang="en-US" sz="1600" dirty="0" err="1"/>
              <a:t>karbohidrat</a:t>
            </a:r>
            <a:r>
              <a:rPr lang="en-US" sz="1600" dirty="0"/>
              <a:t> </a:t>
            </a:r>
            <a:r>
              <a:rPr lang="en-US" sz="1600" dirty="0" err="1" smtClean="0"/>
              <a:t>terkecil</a:t>
            </a:r>
            <a:r>
              <a:rPr lang="en-US" sz="1600" dirty="0" smtClean="0"/>
              <a:t>, </a:t>
            </a:r>
            <a:r>
              <a:rPr lang="en-US" sz="1600" dirty="0"/>
              <a:t>mono </a:t>
            </a:r>
            <a:r>
              <a:rPr lang="en-US" sz="1600" dirty="0" err="1"/>
              <a:t>artinya</a:t>
            </a:r>
            <a:r>
              <a:rPr lang="en-US" sz="1600" dirty="0"/>
              <a:t> </a:t>
            </a:r>
            <a:r>
              <a:rPr lang="en-US" sz="1600" dirty="0" err="1"/>
              <a:t>satu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sakarida</a:t>
            </a:r>
            <a:r>
              <a:rPr lang="en-US" sz="1600" dirty="0"/>
              <a:t> </a:t>
            </a:r>
            <a:r>
              <a:rPr lang="en-US" sz="1600" dirty="0" err="1"/>
              <a:t>artinya</a:t>
            </a:r>
            <a:r>
              <a:rPr lang="en-US" sz="1600" dirty="0"/>
              <a:t> </a:t>
            </a:r>
            <a:r>
              <a:rPr lang="en-US" sz="1600" dirty="0" err="1" smtClean="0"/>
              <a:t>gula</a:t>
            </a:r>
            <a:r>
              <a:rPr lang="en-US" sz="1600" dirty="0" smtClean="0"/>
              <a:t> </a:t>
            </a:r>
            <a:r>
              <a:rPr lang="en-US" sz="1600" dirty="0" err="1" smtClean="0"/>
              <a:t>sehingga</a:t>
            </a:r>
            <a:r>
              <a:rPr lang="en-US" sz="1600" dirty="0" smtClean="0"/>
              <a:t> </a:t>
            </a:r>
            <a:r>
              <a:rPr lang="en-US" sz="1600" dirty="0" err="1" smtClean="0"/>
              <a:t>artinya</a:t>
            </a:r>
            <a:r>
              <a:rPr lang="en-US" sz="1600" dirty="0" smtClean="0"/>
              <a:t> </a:t>
            </a:r>
            <a:r>
              <a:rPr lang="en-US" sz="1600" dirty="0" err="1" smtClean="0"/>
              <a:t>adalah</a:t>
            </a:r>
            <a:r>
              <a:rPr lang="en-US" sz="1600" dirty="0" smtClean="0"/>
              <a:t> </a:t>
            </a:r>
            <a:r>
              <a:rPr lang="en-US" sz="1600" dirty="0" err="1"/>
              <a:t>satu</a:t>
            </a:r>
            <a:r>
              <a:rPr lang="en-US" sz="1600" dirty="0"/>
              <a:t> unit </a:t>
            </a:r>
            <a:r>
              <a:rPr lang="en-US" sz="1600" dirty="0" err="1" smtClean="0"/>
              <a:t>gula</a:t>
            </a:r>
            <a:r>
              <a:rPr lang="en-US" sz="1600" dirty="0" smtClean="0"/>
              <a:t>.</a:t>
            </a:r>
            <a:r>
              <a:rPr lang="en-US" sz="1600" dirty="0"/>
              <a:t> </a:t>
            </a:r>
            <a:r>
              <a:rPr lang="en-US" sz="1600" dirty="0" err="1" smtClean="0"/>
              <a:t>Gula</a:t>
            </a:r>
            <a:r>
              <a:rPr lang="en-US" sz="1600" dirty="0" smtClean="0"/>
              <a:t> </a:t>
            </a:r>
            <a:r>
              <a:rPr lang="en-US" sz="1600" dirty="0" err="1" smtClean="0"/>
              <a:t>ini</a:t>
            </a:r>
            <a:r>
              <a:rPr lang="en-US" sz="1600" dirty="0"/>
              <a:t> </a:t>
            </a:r>
            <a:r>
              <a:rPr lang="en-US" sz="1600" dirty="0" err="1" smtClean="0"/>
              <a:t>kita</a:t>
            </a:r>
            <a:r>
              <a:rPr lang="en-US" sz="1600" dirty="0"/>
              <a:t> </a:t>
            </a:r>
            <a:r>
              <a:rPr lang="en-US" sz="1600" dirty="0" err="1" smtClean="0"/>
              <a:t>lihat</a:t>
            </a:r>
            <a:r>
              <a:rPr lang="en-US" sz="1600" dirty="0"/>
              <a:t> </a:t>
            </a:r>
            <a:r>
              <a:rPr lang="en-US" sz="1600" dirty="0" err="1" smtClean="0"/>
              <a:t>dari</a:t>
            </a:r>
            <a:r>
              <a:rPr lang="en-US" sz="1600" dirty="0" smtClean="0"/>
              <a:t> </a:t>
            </a:r>
            <a:r>
              <a:rPr lang="en-US" sz="1600" dirty="0" err="1" smtClean="0"/>
              <a:t>struktur</a:t>
            </a:r>
            <a:r>
              <a:rPr lang="en-US" sz="1600" dirty="0" smtClean="0"/>
              <a:t> </a:t>
            </a:r>
            <a:r>
              <a:rPr lang="en-US" sz="1600" dirty="0" err="1"/>
              <a:t>molekul</a:t>
            </a:r>
            <a:r>
              <a:rPr lang="en-US" sz="1600" dirty="0"/>
              <a:t> </a:t>
            </a:r>
            <a:r>
              <a:rPr lang="en-US" sz="1600" dirty="0" err="1"/>
              <a:t>kimianya</a:t>
            </a:r>
            <a:r>
              <a:rPr lang="en-US" sz="1600" dirty="0"/>
              <a:t> </a:t>
            </a:r>
            <a:r>
              <a:rPr lang="en-US" sz="1600" dirty="0" err="1"/>
              <a:t>tersusun</a:t>
            </a:r>
            <a:r>
              <a:rPr lang="en-US" sz="1600" dirty="0"/>
              <a:t> </a:t>
            </a:r>
            <a:r>
              <a:rPr lang="en-US" sz="1600" dirty="0" err="1"/>
              <a:t>atas</a:t>
            </a:r>
            <a:r>
              <a:rPr lang="en-US" sz="1600" dirty="0"/>
              <a:t> </a:t>
            </a:r>
            <a:r>
              <a:rPr lang="en-US" sz="1600" dirty="0" err="1"/>
              <a:t>satu</a:t>
            </a:r>
            <a:r>
              <a:rPr lang="en-US" sz="1600" dirty="0"/>
              <a:t> </a:t>
            </a:r>
            <a:r>
              <a:rPr lang="en-US" sz="1600" dirty="0" err="1"/>
              <a:t>gugus</a:t>
            </a:r>
            <a:r>
              <a:rPr lang="en-US" sz="1600" dirty="0"/>
              <a:t> </a:t>
            </a:r>
            <a:r>
              <a:rPr lang="en-US" sz="1600" dirty="0" err="1"/>
              <a:t>aldehid</a:t>
            </a:r>
            <a:r>
              <a:rPr lang="en-US" sz="1600" dirty="0"/>
              <a:t> </a:t>
            </a:r>
            <a:r>
              <a:rPr lang="en-US" sz="1600" dirty="0" err="1"/>
              <a:t>atau</a:t>
            </a:r>
            <a:r>
              <a:rPr lang="en-US" sz="1600" dirty="0"/>
              <a:t> </a:t>
            </a:r>
            <a:r>
              <a:rPr lang="en-US" sz="1600" dirty="0" err="1" smtClean="0"/>
              <a:t>satu</a:t>
            </a:r>
            <a:r>
              <a:rPr lang="en-US" sz="1600" dirty="0" smtClean="0"/>
              <a:t> </a:t>
            </a:r>
            <a:r>
              <a:rPr lang="en-US" sz="1600" dirty="0" err="1" smtClean="0"/>
              <a:t>gugus</a:t>
            </a:r>
            <a:r>
              <a:rPr lang="en-US" sz="1600" dirty="0" smtClean="0"/>
              <a:t> </a:t>
            </a:r>
            <a:r>
              <a:rPr lang="en-US" sz="1600" dirty="0" err="1"/>
              <a:t>keton</a:t>
            </a:r>
            <a:r>
              <a:rPr lang="en-US" sz="1600" dirty="0"/>
              <a:t> yang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rantainya</a:t>
            </a:r>
            <a:r>
              <a:rPr lang="en-US" sz="1600" dirty="0"/>
              <a:t> </a:t>
            </a:r>
            <a:r>
              <a:rPr lang="en-US" sz="1600" dirty="0" err="1"/>
              <a:t>terikat</a:t>
            </a:r>
            <a:r>
              <a:rPr lang="en-US" sz="1600" dirty="0"/>
              <a:t> </a:t>
            </a:r>
            <a:r>
              <a:rPr lang="en-US" sz="1600" dirty="0" err="1"/>
              <a:t>dua</a:t>
            </a:r>
            <a:r>
              <a:rPr lang="en-US" sz="1600" dirty="0"/>
              <a:t> </a:t>
            </a:r>
            <a:r>
              <a:rPr lang="en-US" sz="1600" dirty="0" err="1"/>
              <a:t>atau</a:t>
            </a:r>
            <a:r>
              <a:rPr lang="en-US" sz="1600" dirty="0"/>
              <a:t> </a:t>
            </a:r>
            <a:r>
              <a:rPr lang="en-US" sz="1600" dirty="0" err="1"/>
              <a:t>lebih</a:t>
            </a:r>
            <a:r>
              <a:rPr lang="en-US" sz="1600" dirty="0"/>
              <a:t> </a:t>
            </a:r>
            <a:r>
              <a:rPr lang="en-US" sz="1600" dirty="0" err="1" smtClean="0"/>
              <a:t>molekul</a:t>
            </a:r>
            <a:r>
              <a:rPr lang="en-US" sz="1600" dirty="0" smtClean="0"/>
              <a:t> </a:t>
            </a:r>
            <a:r>
              <a:rPr lang="en-US" sz="1600" dirty="0" err="1" smtClean="0"/>
              <a:t>hidroksil</a:t>
            </a:r>
            <a:r>
              <a:rPr lang="en-US" sz="1600" dirty="0" smtClean="0"/>
              <a:t>. 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6"/>
          <p:cNvSpPr txBox="1">
            <a:spLocks noGrp="1"/>
          </p:cNvSpPr>
          <p:nvPr>
            <p:ph type="title" idx="9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Penamaan Monosakarida  </a:t>
            </a:r>
            <a:endParaRPr dirty="0"/>
          </a:p>
        </p:txBody>
      </p:sp>
      <p:sp>
        <p:nvSpPr>
          <p:cNvPr id="181" name="Google Shape;181;p36"/>
          <p:cNvSpPr txBox="1">
            <a:spLocks noGrp="1"/>
          </p:cNvSpPr>
          <p:nvPr>
            <p:ph type="subTitle" idx="1"/>
          </p:nvPr>
        </p:nvSpPr>
        <p:spPr>
          <a:xfrm>
            <a:off x="827584" y="1275606"/>
            <a:ext cx="6840760" cy="277510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>
              <a:spcAft>
                <a:spcPts val="1600"/>
              </a:spcAft>
            </a:pP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 smtClean="0"/>
              <a:t>aldehid</a:t>
            </a:r>
            <a:r>
              <a:rPr lang="en-US" dirty="0" smtClean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beli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namanya</a:t>
            </a:r>
            <a:r>
              <a:rPr lang="en-US" dirty="0"/>
              <a:t> </a:t>
            </a:r>
            <a:r>
              <a:rPr lang="en-US" dirty="0" smtClean="0"/>
              <a:t>Aldo,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aldehid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3 atom C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namanya</a:t>
            </a:r>
            <a:r>
              <a:rPr lang="en-US" dirty="0" smtClean="0"/>
              <a:t> </a:t>
            </a:r>
            <a:r>
              <a:rPr lang="en-US" dirty="0" err="1" smtClean="0"/>
              <a:t>Aldotriosa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4</a:t>
            </a:r>
            <a:r>
              <a:rPr lang="en-US" dirty="0" smtClean="0"/>
              <a:t> </a:t>
            </a:r>
            <a:r>
              <a:rPr lang="en-US" dirty="0"/>
              <a:t>atom </a:t>
            </a:r>
            <a:r>
              <a:rPr lang="en-US" dirty="0" smtClean="0"/>
              <a:t>C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/>
              <a:t>namanya</a:t>
            </a:r>
            <a:r>
              <a:rPr lang="en-US" dirty="0"/>
              <a:t> </a:t>
            </a:r>
            <a:r>
              <a:rPr lang="en-US" dirty="0" err="1" smtClean="0"/>
              <a:t>Aldotetrosa</a:t>
            </a:r>
            <a:r>
              <a:rPr lang="en-US" dirty="0" smtClean="0"/>
              <a:t>, 5 atom C </a:t>
            </a:r>
            <a:r>
              <a:rPr lang="en-US" dirty="0" err="1"/>
              <a:t>namanya</a:t>
            </a:r>
            <a:r>
              <a:rPr lang="en-US" dirty="0"/>
              <a:t> Aldo </a:t>
            </a:r>
            <a:r>
              <a:rPr lang="en-US" dirty="0" err="1"/>
              <a:t>pentosa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6 atom C </a:t>
            </a:r>
            <a:r>
              <a:rPr lang="en-US" dirty="0" err="1" smtClean="0"/>
              <a:t>namanya</a:t>
            </a:r>
            <a:r>
              <a:rPr lang="en-US" dirty="0" smtClean="0"/>
              <a:t> Aldo </a:t>
            </a:r>
            <a:r>
              <a:rPr lang="en-US" dirty="0" err="1"/>
              <a:t>heksosa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 smtClean="0"/>
              <a:t>keton</a:t>
            </a:r>
            <a:r>
              <a:rPr lang="en-US" dirty="0" smtClean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jauh</a:t>
            </a:r>
            <a:r>
              <a:rPr lang="en-US" dirty="0"/>
              <a:t> </a:t>
            </a:r>
            <a:r>
              <a:rPr lang="en-US" dirty="0" err="1" smtClean="0"/>
              <a:t>berbeda</a:t>
            </a:r>
            <a:r>
              <a:rPr lang="en-US" dirty="0" smtClean="0"/>
              <a:t>, </a:t>
            </a:r>
            <a:r>
              <a:rPr lang="en-US" dirty="0" err="1" smtClean="0"/>
              <a:t>awalnya</a:t>
            </a:r>
            <a:r>
              <a:rPr lang="en-US" dirty="0" smtClean="0"/>
              <a:t> </a:t>
            </a:r>
            <a:r>
              <a:rPr lang="en-US" dirty="0" err="1" smtClean="0"/>
              <a:t>ditambah</a:t>
            </a:r>
            <a:r>
              <a:rPr lang="en-US" dirty="0" smtClean="0"/>
              <a:t> </a:t>
            </a:r>
            <a:r>
              <a:rPr lang="en-US" dirty="0" err="1" smtClean="0"/>
              <a:t>keto</a:t>
            </a:r>
            <a:r>
              <a:rPr lang="en-US" dirty="0" smtClean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 smtClean="0"/>
              <a:t>keton</a:t>
            </a:r>
            <a:r>
              <a:rPr lang="en-US" dirty="0" smtClean="0"/>
              <a:t> </a:t>
            </a:r>
            <a:r>
              <a:rPr lang="en-US" dirty="0" err="1"/>
              <a:t>memiliki</a:t>
            </a:r>
            <a:r>
              <a:rPr lang="en-US" dirty="0"/>
              <a:t> 3</a:t>
            </a:r>
            <a:r>
              <a:rPr lang="en-US" dirty="0" smtClean="0"/>
              <a:t> </a:t>
            </a:r>
            <a:r>
              <a:rPr lang="en-US" dirty="0"/>
              <a:t>atom C</a:t>
            </a:r>
            <a:r>
              <a:rPr lang="en-US" dirty="0" smtClean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namanya</a:t>
            </a:r>
            <a:r>
              <a:rPr lang="en-US" dirty="0"/>
              <a:t> </a:t>
            </a:r>
            <a:r>
              <a:rPr lang="en-US" dirty="0" err="1" smtClean="0"/>
              <a:t>ketotriosa</a:t>
            </a:r>
            <a:r>
              <a:rPr lang="en-US" dirty="0" smtClean="0"/>
              <a:t> </a:t>
            </a:r>
            <a:r>
              <a:rPr lang="en-US" dirty="0" err="1" smtClean="0"/>
              <a:t>begitu</a:t>
            </a:r>
            <a:r>
              <a:rPr lang="en-US" dirty="0" smtClean="0"/>
              <a:t> </a:t>
            </a:r>
            <a:r>
              <a:rPr lang="en-US" dirty="0" err="1" smtClean="0"/>
              <a:t>seterusnya</a:t>
            </a:r>
            <a:r>
              <a:rPr lang="en-US" dirty="0" smtClean="0"/>
              <a:t> .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7"/>
          <p:cNvSpPr txBox="1">
            <a:spLocks noGrp="1"/>
          </p:cNvSpPr>
          <p:nvPr>
            <p:ph type="title"/>
          </p:nvPr>
        </p:nvSpPr>
        <p:spPr>
          <a:xfrm>
            <a:off x="2483768" y="339502"/>
            <a:ext cx="4278000" cy="161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 smtClean="0"/>
              <a:t>Struktur Monosakarida</a:t>
            </a:r>
            <a:br>
              <a:rPr lang="en" sz="2400" dirty="0" smtClean="0"/>
            </a:br>
            <a:endParaRPr sz="24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043608" y="1059582"/>
            <a:ext cx="6480720" cy="2880320"/>
          </a:xfrm>
        </p:spPr>
        <p:txBody>
          <a:bodyPr/>
          <a:lstStyle/>
          <a:p>
            <a:endParaRPr lang="en-US" dirty="0"/>
          </a:p>
          <a:p>
            <a:r>
              <a:rPr lang="en-US" dirty="0" err="1"/>
              <a:t>Monosakarida</a:t>
            </a:r>
            <a:r>
              <a:rPr lang="en-US" dirty="0"/>
              <a:t>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gugus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keton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aldehida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smtClean="0"/>
              <a:t>1. </a:t>
            </a: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/>
              <a:t>siklik</a:t>
            </a:r>
            <a:endParaRPr lang="en-US" dirty="0"/>
          </a:p>
          <a:p>
            <a:r>
              <a:rPr lang="en-US" dirty="0"/>
              <a:t>Cara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menampilkan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siklik</a:t>
            </a:r>
            <a:r>
              <a:rPr lang="en-US" dirty="0"/>
              <a:t> </a:t>
            </a:r>
            <a:r>
              <a:rPr lang="en-US" dirty="0" err="1"/>
              <a:t>monosakarida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proyeksi</a:t>
            </a:r>
            <a:r>
              <a:rPr lang="en-US" dirty="0"/>
              <a:t> Haworth.</a:t>
            </a:r>
          </a:p>
          <a:p>
            <a:endParaRPr lang="en-US" dirty="0"/>
          </a:p>
          <a:p>
            <a:r>
              <a:rPr lang="en-US" dirty="0" smtClean="0"/>
              <a:t>2. </a:t>
            </a:r>
            <a:r>
              <a:rPr lang="en-US" dirty="0" err="1" smtClean="0"/>
              <a:t>Isomerisme</a:t>
            </a:r>
            <a:endParaRPr lang="en-US" dirty="0"/>
          </a:p>
          <a:p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D,L.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8"/>
          <p:cNvSpPr txBox="1">
            <a:spLocks noGrp="1"/>
          </p:cNvSpPr>
          <p:nvPr>
            <p:ph type="subTitle" idx="1"/>
          </p:nvPr>
        </p:nvSpPr>
        <p:spPr>
          <a:xfrm>
            <a:off x="1403648" y="1491630"/>
            <a:ext cx="6234600" cy="238610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>
              <a:spcAft>
                <a:spcPts val="1600"/>
              </a:spcAft>
            </a:pPr>
            <a:r>
              <a:rPr lang="en-US" sz="1600" dirty="0" err="1"/>
              <a:t>Monosakarida</a:t>
            </a:r>
            <a:r>
              <a:rPr lang="en-US" sz="1600" dirty="0"/>
              <a:t> </a:t>
            </a:r>
            <a:r>
              <a:rPr lang="en-US" sz="1600" dirty="0" err="1"/>
              <a:t>sederhana</a:t>
            </a:r>
            <a:r>
              <a:rPr lang="en-US" sz="1600" dirty="0"/>
              <a:t> </a:t>
            </a:r>
            <a:r>
              <a:rPr lang="en-US" sz="1600" dirty="0" err="1"/>
              <a:t>mempunyai</a:t>
            </a:r>
            <a:r>
              <a:rPr lang="en-US" sz="1600" dirty="0"/>
              <a:t> </a:t>
            </a:r>
            <a:r>
              <a:rPr lang="en-US" sz="1600" dirty="0" err="1"/>
              <a:t>rantai</a:t>
            </a:r>
            <a:r>
              <a:rPr lang="en-US" sz="1600" dirty="0"/>
              <a:t> </a:t>
            </a:r>
            <a:r>
              <a:rPr lang="en-US" sz="1600" dirty="0" err="1"/>
              <a:t>karbon</a:t>
            </a:r>
            <a:r>
              <a:rPr lang="en-US" sz="1600" dirty="0"/>
              <a:t> yang </a:t>
            </a:r>
            <a:r>
              <a:rPr lang="en-US" sz="1600" dirty="0" err="1"/>
              <a:t>lurus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bercabang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satu</a:t>
            </a:r>
            <a:r>
              <a:rPr lang="en-US" sz="1600" dirty="0"/>
              <a:t> </a:t>
            </a:r>
            <a:r>
              <a:rPr lang="en-US" sz="1600" dirty="0" err="1"/>
              <a:t>grup</a:t>
            </a:r>
            <a:r>
              <a:rPr lang="en-US" sz="1600" dirty="0"/>
              <a:t> </a:t>
            </a:r>
            <a:r>
              <a:rPr lang="en-US" sz="1600" dirty="0" err="1"/>
              <a:t>fungsional</a:t>
            </a:r>
            <a:r>
              <a:rPr lang="en-US" sz="1600" dirty="0"/>
              <a:t> </a:t>
            </a:r>
            <a:r>
              <a:rPr lang="en-US" sz="1600" dirty="0" err="1"/>
              <a:t>karbonil</a:t>
            </a:r>
            <a:r>
              <a:rPr lang="en-US" sz="1600" dirty="0"/>
              <a:t> (C=O),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satu</a:t>
            </a:r>
            <a:r>
              <a:rPr lang="en-US" sz="1600" dirty="0"/>
              <a:t> </a:t>
            </a:r>
            <a:r>
              <a:rPr lang="en-US" sz="1600" dirty="0" err="1"/>
              <a:t>grup</a:t>
            </a:r>
            <a:r>
              <a:rPr lang="en-US" sz="1600" dirty="0"/>
              <a:t> </a:t>
            </a:r>
            <a:r>
              <a:rPr lang="en-US" sz="1600" dirty="0" err="1"/>
              <a:t>hidroksil</a:t>
            </a:r>
            <a:r>
              <a:rPr lang="en-US" sz="1600" dirty="0"/>
              <a:t> (OH) di </a:t>
            </a:r>
            <a:r>
              <a:rPr lang="en-US" sz="1600" dirty="0" err="1"/>
              <a:t>setiap</a:t>
            </a:r>
            <a:r>
              <a:rPr lang="en-US" sz="1600" dirty="0"/>
              <a:t> atom </a:t>
            </a:r>
            <a:r>
              <a:rPr lang="en-US" sz="1600" dirty="0" err="1"/>
              <a:t>karbon</a:t>
            </a:r>
            <a:r>
              <a:rPr lang="en-US" sz="1600" dirty="0"/>
              <a:t> yang </a:t>
            </a:r>
            <a:r>
              <a:rPr lang="en-US" sz="1600" dirty="0" err="1"/>
              <a:t>tersisa</a:t>
            </a:r>
            <a:r>
              <a:rPr lang="en-US" sz="1600" dirty="0"/>
              <a:t>. </a:t>
            </a:r>
            <a:r>
              <a:rPr lang="en-US" sz="1600" dirty="0" err="1"/>
              <a:t>Selanjutnya</a:t>
            </a:r>
            <a:r>
              <a:rPr lang="en-US" sz="1600" dirty="0"/>
              <a:t>, </a:t>
            </a:r>
            <a:r>
              <a:rPr lang="en-US" sz="1600" dirty="0" err="1"/>
              <a:t>tiap</a:t>
            </a:r>
            <a:r>
              <a:rPr lang="en-US" sz="1600" dirty="0"/>
              <a:t> atom </a:t>
            </a:r>
            <a:r>
              <a:rPr lang="en-US" sz="1600" dirty="0" err="1"/>
              <a:t>karbon</a:t>
            </a:r>
            <a:r>
              <a:rPr lang="en-US" sz="1600" dirty="0"/>
              <a:t> yang </a:t>
            </a:r>
            <a:r>
              <a:rPr lang="en-US" sz="1600" dirty="0" err="1"/>
              <a:t>mengikat</a:t>
            </a:r>
            <a:r>
              <a:rPr lang="en-US" sz="1600" dirty="0"/>
              <a:t> </a:t>
            </a:r>
            <a:r>
              <a:rPr lang="en-US" sz="1600" dirty="0" err="1"/>
              <a:t>gugus</a:t>
            </a:r>
            <a:r>
              <a:rPr lang="en-US" sz="1600" dirty="0"/>
              <a:t> </a:t>
            </a:r>
            <a:r>
              <a:rPr lang="en-US" sz="1600" dirty="0" err="1"/>
              <a:t>hidroksil</a:t>
            </a:r>
            <a:r>
              <a:rPr lang="en-US" sz="1600" dirty="0"/>
              <a:t> (</a:t>
            </a:r>
            <a:r>
              <a:rPr lang="en-US" sz="1600" dirty="0" err="1"/>
              <a:t>kecuali</a:t>
            </a:r>
            <a:r>
              <a:rPr lang="en-US" sz="1600" dirty="0"/>
              <a:t>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kedua</a:t>
            </a:r>
            <a:r>
              <a:rPr lang="en-US" sz="1600" dirty="0"/>
              <a:t> </a:t>
            </a:r>
            <a:r>
              <a:rPr lang="en-US" sz="1600" dirty="0" err="1"/>
              <a:t>ujungnya</a:t>
            </a:r>
            <a:r>
              <a:rPr lang="en-US" sz="1600" dirty="0"/>
              <a:t>) </a:t>
            </a:r>
            <a:r>
              <a:rPr lang="en-US" sz="1600" dirty="0" err="1"/>
              <a:t>bersifat</a:t>
            </a:r>
            <a:r>
              <a:rPr lang="en-US" sz="1600" dirty="0"/>
              <a:t> </a:t>
            </a:r>
            <a:r>
              <a:rPr lang="en-US" sz="1600" dirty="0" err="1"/>
              <a:t>optik</a:t>
            </a:r>
            <a:r>
              <a:rPr lang="en-US" sz="1600" dirty="0"/>
              <a:t> </a:t>
            </a:r>
            <a:r>
              <a:rPr lang="en-US" sz="1600" dirty="0" err="1"/>
              <a:t>aktif</a:t>
            </a:r>
            <a:r>
              <a:rPr lang="en-US" sz="1600" dirty="0"/>
              <a:t>, </a:t>
            </a:r>
            <a:r>
              <a:rPr lang="en-US" sz="1600" dirty="0" err="1"/>
              <a:t>sehingga</a:t>
            </a:r>
            <a:r>
              <a:rPr lang="en-US" sz="1600" dirty="0"/>
              <a:t> </a:t>
            </a:r>
            <a:r>
              <a:rPr lang="en-US" sz="1600" dirty="0" err="1"/>
              <a:t>menghasilkan</a:t>
            </a:r>
            <a:r>
              <a:rPr lang="en-US" sz="1600" dirty="0"/>
              <a:t> </a:t>
            </a:r>
            <a:r>
              <a:rPr lang="en-US" sz="1600" dirty="0" err="1"/>
              <a:t>beberapa</a:t>
            </a:r>
            <a:r>
              <a:rPr lang="en-US" sz="1600" dirty="0"/>
              <a:t> </a:t>
            </a:r>
            <a:r>
              <a:rPr lang="en-US" sz="1600" dirty="0" err="1"/>
              <a:t>karbohidrat</a:t>
            </a:r>
            <a:r>
              <a:rPr lang="en-US" sz="1600" dirty="0"/>
              <a:t> yang </a:t>
            </a:r>
            <a:r>
              <a:rPr lang="en-US" sz="1600" dirty="0" err="1"/>
              <a:t>berlainan</a:t>
            </a:r>
            <a:r>
              <a:rPr lang="en-US" sz="1600" dirty="0"/>
              <a:t> </a:t>
            </a:r>
            <a:r>
              <a:rPr lang="en-US" sz="1600" dirty="0" err="1"/>
              <a:t>meskipun</a:t>
            </a:r>
            <a:r>
              <a:rPr lang="en-US" sz="1600" dirty="0"/>
              <a:t> </a:t>
            </a:r>
            <a:r>
              <a:rPr lang="en-US" sz="1600" dirty="0" err="1"/>
              <a:t>struktur</a:t>
            </a:r>
            <a:r>
              <a:rPr lang="en-US" sz="1600" dirty="0"/>
              <a:t> </a:t>
            </a:r>
            <a:r>
              <a:rPr lang="en-US" sz="1600" dirty="0" err="1"/>
              <a:t>dasarnya</a:t>
            </a:r>
            <a:r>
              <a:rPr lang="en-US" sz="1600" dirty="0"/>
              <a:t> </a:t>
            </a:r>
            <a:r>
              <a:rPr lang="en-US" sz="1600" dirty="0" err="1"/>
              <a:t>sama</a:t>
            </a:r>
            <a:r>
              <a:rPr lang="en-US" sz="1600" dirty="0"/>
              <a:t>. </a:t>
            </a:r>
            <a:r>
              <a:rPr lang="en-US" sz="1600" dirty="0" err="1"/>
              <a:t>Sebagai</a:t>
            </a:r>
            <a:r>
              <a:rPr lang="en-US" sz="1600" dirty="0"/>
              <a:t> </a:t>
            </a:r>
            <a:r>
              <a:rPr lang="en-US" sz="1600" dirty="0" err="1"/>
              <a:t>contoh</a:t>
            </a:r>
            <a:r>
              <a:rPr lang="en-US" sz="1600" dirty="0"/>
              <a:t>, </a:t>
            </a:r>
            <a:r>
              <a:rPr lang="en-US" sz="1600" dirty="0" err="1"/>
              <a:t>galaktosa</a:t>
            </a:r>
            <a:r>
              <a:rPr lang="en-US" sz="1600" dirty="0"/>
              <a:t> </a:t>
            </a:r>
            <a:r>
              <a:rPr lang="en-US" sz="1600" dirty="0" err="1"/>
              <a:t>adalah</a:t>
            </a:r>
            <a:r>
              <a:rPr lang="en-US" sz="1600" dirty="0"/>
              <a:t> </a:t>
            </a:r>
            <a:r>
              <a:rPr lang="en-US" sz="1600" dirty="0" err="1"/>
              <a:t>aldoheksosa</a:t>
            </a:r>
            <a:r>
              <a:rPr lang="en-US" sz="1600" dirty="0"/>
              <a:t>, </a:t>
            </a:r>
            <a:r>
              <a:rPr lang="en-US" sz="1600" dirty="0" err="1"/>
              <a:t>namun</a:t>
            </a:r>
            <a:r>
              <a:rPr lang="en-US" sz="1600" dirty="0"/>
              <a:t> </a:t>
            </a:r>
            <a:r>
              <a:rPr lang="en-US" sz="1600" dirty="0" err="1"/>
              <a:t>memiliki</a:t>
            </a:r>
            <a:r>
              <a:rPr lang="en-US" sz="1600" dirty="0"/>
              <a:t> </a:t>
            </a:r>
            <a:r>
              <a:rPr lang="en-US" sz="1600" dirty="0" err="1"/>
              <a:t>sifat</a:t>
            </a:r>
            <a:r>
              <a:rPr lang="en-US" sz="1600" dirty="0"/>
              <a:t> yang </a:t>
            </a:r>
            <a:r>
              <a:rPr lang="en-US" sz="1600" dirty="0" err="1"/>
              <a:t>berbeda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</a:t>
            </a:r>
            <a:r>
              <a:rPr lang="en-US" sz="1600" dirty="0" err="1"/>
              <a:t>glukosa</a:t>
            </a:r>
            <a:r>
              <a:rPr lang="en-US" sz="1600" dirty="0"/>
              <a:t> </a:t>
            </a:r>
            <a:r>
              <a:rPr lang="en-US" sz="1600" dirty="0" err="1"/>
              <a:t>karena</a:t>
            </a:r>
            <a:r>
              <a:rPr lang="en-US" sz="1600" dirty="0"/>
              <a:t> atom-</a:t>
            </a:r>
            <a:r>
              <a:rPr lang="en-US" sz="1600" dirty="0" err="1"/>
              <a:t>atomnya</a:t>
            </a:r>
            <a:r>
              <a:rPr lang="en-US" sz="1600" dirty="0"/>
              <a:t> </a:t>
            </a:r>
            <a:r>
              <a:rPr lang="en-US" sz="1600" dirty="0" err="1"/>
              <a:t>disusun</a:t>
            </a:r>
            <a:r>
              <a:rPr lang="en-US" sz="1600" dirty="0"/>
              <a:t> </a:t>
            </a:r>
            <a:r>
              <a:rPr lang="en-US" sz="1600" dirty="0" err="1"/>
              <a:t>berlainan</a:t>
            </a:r>
            <a:r>
              <a:rPr lang="en-US" sz="1600" dirty="0"/>
              <a:t>.</a:t>
            </a:r>
            <a:endParaRPr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nimalist Aesthetic Slideshow by Slidesgo">
  <a:themeElements>
    <a:clrScheme name="Simple Light">
      <a:dk1>
        <a:srgbClr val="6D5B57"/>
      </a:dk1>
      <a:lt1>
        <a:srgbClr val="F2E1D8"/>
      </a:lt1>
      <a:dk2>
        <a:srgbClr val="595959"/>
      </a:dk2>
      <a:lt2>
        <a:srgbClr val="B08980"/>
      </a:lt2>
      <a:accent1>
        <a:srgbClr val="6D5B57"/>
      </a:accent1>
      <a:accent2>
        <a:srgbClr val="F2E1D8"/>
      </a:accent2>
      <a:accent3>
        <a:srgbClr val="595959"/>
      </a:accent3>
      <a:accent4>
        <a:srgbClr val="B08980"/>
      </a:accent4>
      <a:accent5>
        <a:srgbClr val="F2E1D8"/>
      </a:accent5>
      <a:accent6>
        <a:srgbClr val="595959"/>
      </a:accent6>
      <a:hlink>
        <a:srgbClr val="59595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246</Words>
  <Application>Microsoft Office PowerPoint</Application>
  <PresentationFormat>On-screen Show (16:9)</PresentationFormat>
  <Paragraphs>17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Poiret One</vt:lpstr>
      <vt:lpstr>Oxygen</vt:lpstr>
      <vt:lpstr>Bebas Neue</vt:lpstr>
      <vt:lpstr>Oxygen Light</vt:lpstr>
      <vt:lpstr>Minimalist Aesthetic Slideshow by Slidesgo</vt:lpstr>
      <vt:lpstr>Seri Karbohidrat Monosakarida</vt:lpstr>
      <vt:lpstr>Monosakarida </vt:lpstr>
      <vt:lpstr>Penamaan Monosakarida  </vt:lpstr>
      <vt:lpstr>Struktur Monosakarida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Seri Karbohidrat Monosakarida</dc:title>
  <cp:lastModifiedBy>acer</cp:lastModifiedBy>
  <cp:revision>6</cp:revision>
  <dcterms:modified xsi:type="dcterms:W3CDTF">2022-03-02T08:01:54Z</dcterms:modified>
</cp:coreProperties>
</file>