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9144000" cy="5143500"/>
  <p:notesSz cx="9144000" cy="5143500"/>
  <p:embeddedFontLst>
    <p:embeddedFont>
      <p:font typeface="VQCPMF+BernardMT-Condensed"/>
      <p:regular r:id="rId11"/>
    </p:embeddedFont>
    <p:embeddedFont>
      <p:font typeface="TSKEQT+Inconsolata-Regular"/>
      <p:regular r:id="rId12"/>
    </p:embeddedFont>
    <p:embeddedFont>
      <p:font typeface="FKQSEN+PirataOne-Regular"/>
      <p:regular r:id="rId13"/>
    </p:embeddedFont>
    <p:embeddedFont>
      <p:font typeface="NGDCVT+ArialMT"/>
      <p:regular r:id="rId14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font" Target="fonts/font1.fntdata" /><Relationship Id="rId12" Type="http://schemas.openxmlformats.org/officeDocument/2006/relationships/font" Target="fonts/font2.fntdata" /><Relationship Id="rId13" Type="http://schemas.openxmlformats.org/officeDocument/2006/relationships/font" Target="fonts/font3.fntdata" /><Relationship Id="rId14" Type="http://schemas.openxmlformats.org/officeDocument/2006/relationships/font" Target="fonts/font4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1630" y="808308"/>
            <a:ext cx="3796349" cy="122185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352"/>
              </a:lnSpc>
              <a:spcBef>
                <a:spcPts val="0"/>
              </a:spcBef>
              <a:spcAft>
                <a:spcPts val="0"/>
              </a:spcAft>
            </a:pPr>
            <a:r>
              <a:rPr dirty="0" sz="4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ROBINSON</a:t>
            </a:r>
            <a:r>
              <a:rPr dirty="0" sz="4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4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BINER</a:t>
            </a:r>
          </a:p>
          <a:p>
            <a:pPr marL="401637" marR="0">
              <a:lnSpc>
                <a:spcPts val="4352"/>
              </a:lnSpc>
              <a:spcBef>
                <a:spcPts val="565"/>
              </a:spcBef>
              <a:spcAft>
                <a:spcPts val="0"/>
              </a:spcAft>
            </a:pPr>
            <a:r>
              <a:rPr dirty="0" sz="4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SIMANJUNTAK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35999" y="2695564"/>
            <a:ext cx="2465437" cy="5188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785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ffffff"/>
                </a:solidFill>
                <a:latin typeface="VQCPMF+BernardMT-Condensed"/>
                <a:cs typeface="VQCPMF+BernardMT-Condensed"/>
              </a:rPr>
              <a:t>2114231039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11424" y="540618"/>
            <a:ext cx="4456273" cy="458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APA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ITU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MONOSAKARIDA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1424" y="1185513"/>
            <a:ext cx="6781800" cy="1837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Sebagian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besar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dikenal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sebagai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heksosa,</a:t>
            </a:r>
          </a:p>
          <a:p>
            <a:pPr marL="0" marR="0">
              <a:lnSpc>
                <a:spcPts val="1745"/>
              </a:lnSpc>
              <a:spcBef>
                <a:spcPts val="787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karena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terdiri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atas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6-rantai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atau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cincin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Atom-atom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hidrogen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oksigen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terikat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pada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rantai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atau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cincin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ini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secara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terpisah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atau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sebagai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gugus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hidroksil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(OH).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tiga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jenis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heksosa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yang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penting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dalam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ilmu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gizi,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yaitu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glukosa,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fruktosa,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galaktosa.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11424" y="3393789"/>
            <a:ext cx="6781800" cy="12062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senyawa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karbohidrat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dalam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bentuk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gula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yang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paling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sederhana.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Beberapa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mempunyai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rasa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manis.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Sifat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umum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dari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larut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air,</a:t>
            </a:r>
          </a:p>
          <a:p>
            <a:pPr marL="0" marR="0">
              <a:lnSpc>
                <a:spcPts val="1745"/>
              </a:lnSpc>
              <a:spcBef>
                <a:spcPts val="788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tidak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berwarna,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berbentuk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padat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kristal.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11424" y="540618"/>
            <a:ext cx="4174682" cy="4587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CONTOH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3500">
                <a:solidFill>
                  <a:srgbClr val="ffffff"/>
                </a:solidFill>
                <a:latin typeface="VQCPMF+BernardMT-Condensed"/>
                <a:cs typeface="VQCPMF+BernardMT-Condensed"/>
              </a:rPr>
              <a:t>MONOSAKARIDA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1424" y="1531149"/>
            <a:ext cx="492252" cy="4278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69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ffffff"/>
                </a:solidFill>
                <a:latin typeface="FKQSEN+PirataOne-Regular"/>
                <a:cs typeface="FKQSEN+PirataOne-Regular"/>
              </a:rPr>
              <a:t>01.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63725" y="1531149"/>
            <a:ext cx="548259" cy="4278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69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ffffff"/>
                </a:solidFill>
                <a:latin typeface="FKQSEN+PirataOne-Regular"/>
                <a:cs typeface="FKQSEN+PirataOne-Regular"/>
              </a:rPr>
              <a:t>02.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99282" y="1592195"/>
            <a:ext cx="2317470" cy="23003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7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glukosa</a:t>
            </a: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(dextrosa)</a:t>
            </a:r>
          </a:p>
          <a:p>
            <a:pPr marL="51774" marR="0">
              <a:lnSpc>
                <a:spcPts val="2271"/>
              </a:lnSpc>
              <a:spcBef>
                <a:spcPts val="5305"/>
              </a:spcBef>
              <a:spcAft>
                <a:spcPts val="0"/>
              </a:spcAft>
            </a:pP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galaktosa</a:t>
            </a:r>
          </a:p>
          <a:p>
            <a:pPr marL="1707972" marR="0">
              <a:lnSpc>
                <a:spcPts val="3069"/>
              </a:lnSpc>
              <a:spcBef>
                <a:spcPts val="4846"/>
              </a:spcBef>
              <a:spcAft>
                <a:spcPts val="0"/>
              </a:spcAft>
            </a:pPr>
            <a:r>
              <a:rPr dirty="0" sz="3000">
                <a:solidFill>
                  <a:srgbClr val="ffffff"/>
                </a:solidFill>
                <a:latin typeface="FKQSEN+PirataOne-Regular"/>
                <a:cs typeface="FKQSEN+PirataOne-Regular"/>
              </a:rPr>
              <a:t>05.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18824" y="1592195"/>
            <a:ext cx="2332037" cy="129511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7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fruktosa</a:t>
            </a: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(levulosa)</a:t>
            </a:r>
          </a:p>
          <a:p>
            <a:pPr marL="92672" marR="0">
              <a:lnSpc>
                <a:spcPts val="2271"/>
              </a:lnSpc>
              <a:spcBef>
                <a:spcPts val="5305"/>
              </a:spcBef>
              <a:spcAft>
                <a:spcPts val="0"/>
              </a:spcAft>
            </a:pP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Xylosa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93484" y="2460575"/>
            <a:ext cx="557022" cy="4278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69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ffffff"/>
                </a:solidFill>
                <a:latin typeface="FKQSEN+PirataOne-Regular"/>
                <a:cs typeface="FKQSEN+PirataOne-Regular"/>
              </a:rPr>
              <a:t>03.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726304" y="2532583"/>
            <a:ext cx="553593" cy="4278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069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ffffff"/>
                </a:solidFill>
                <a:latin typeface="FKQSEN+PirataOne-Regular"/>
                <a:cs typeface="FKQSEN+PirataOne-Regular"/>
              </a:rPr>
              <a:t>04.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3583320" y="3524655"/>
            <a:ext cx="939700" cy="3265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71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ffffff"/>
                </a:solidFill>
                <a:latin typeface="VQCPMF+BernardMT-Condensed"/>
                <a:cs typeface="VQCPMF+BernardMT-Condensed"/>
              </a:rPr>
              <a:t>Ribosa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86960" y="475355"/>
            <a:ext cx="4613873" cy="47074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406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Klasifikasi</a:t>
            </a:r>
            <a:r>
              <a:rPr dirty="0" sz="3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 </a:t>
            </a:r>
            <a:r>
              <a:rPr dirty="0" sz="3600">
                <a:solidFill>
                  <a:srgbClr val="ffffff"/>
                </a:solidFill>
                <a:latin typeface="VQCPMF+BernardMT-Condensed"/>
                <a:cs typeface="VQCPMF+BernardMT-Condensed"/>
              </a:rPr>
              <a:t>monosakarida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3000" y="1363994"/>
            <a:ext cx="7924800" cy="19057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diklasifikasikan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berdasarkan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tiga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karakteristik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yang</a:t>
            </a:r>
          </a:p>
          <a:p>
            <a:pPr marL="0" marR="0">
              <a:lnSpc>
                <a:spcPts val="1745"/>
              </a:lnSpc>
              <a:spcBef>
                <a:spcPts val="463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berbeda: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penempatan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gugus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karbonil,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jumlah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atom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yang</a:t>
            </a:r>
          </a:p>
          <a:p>
            <a:pPr marL="0" marR="0">
              <a:lnSpc>
                <a:spcPts val="1745"/>
              </a:lnSpc>
              <a:spcBef>
                <a:spcPts val="46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dikandungnya,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wenangan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kiral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nya.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Jika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gugus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karbonil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merupakan</a:t>
            </a:r>
          </a:p>
          <a:p>
            <a:pPr marL="0" marR="0">
              <a:lnSpc>
                <a:spcPts val="1745"/>
              </a:lnSpc>
              <a:spcBef>
                <a:spcPts val="41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aldehida,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suatu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aldosa,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jika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gugus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karbonil</a:t>
            </a:r>
          </a:p>
          <a:p>
            <a:pPr marL="0" marR="0">
              <a:lnSpc>
                <a:spcPts val="1745"/>
              </a:lnSpc>
              <a:spcBef>
                <a:spcPts val="46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keton,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suatu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ketose.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Monosakarida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dengan</a:t>
            </a:r>
          </a:p>
          <a:p>
            <a:pPr marL="0" marR="0">
              <a:lnSpc>
                <a:spcPts val="1745"/>
              </a:lnSpc>
              <a:spcBef>
                <a:spcPts val="41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tiga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atom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disebut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triosa,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mereka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dengan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empat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disebut</a:t>
            </a:r>
          </a:p>
          <a:p>
            <a:pPr marL="0" marR="0">
              <a:lnSpc>
                <a:spcPts val="1745"/>
              </a:lnSpc>
              <a:spcBef>
                <a:spcPts val="463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tetroses,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lima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disebut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pentosa,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heksosa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enam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sebagainya.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03000" y="3558554"/>
            <a:ext cx="7924800" cy="108280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5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Kedua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sistem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klasifikasi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tersebut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sering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digabungkan.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Sebagai</a:t>
            </a:r>
          </a:p>
          <a:p>
            <a:pPr marL="0" marR="0">
              <a:lnSpc>
                <a:spcPts val="1745"/>
              </a:lnSpc>
              <a:spcBef>
                <a:spcPts val="463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contoh,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glukosa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aldohexose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(suatu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aldehida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enam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karbon),</a:t>
            </a:r>
          </a:p>
          <a:p>
            <a:pPr marL="0" marR="0">
              <a:lnSpc>
                <a:spcPts val="1745"/>
              </a:lnSpc>
              <a:spcBef>
                <a:spcPts val="463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ribosa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aldopentose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(suatu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aldehida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lima-karbon),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dan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fruktosa</a:t>
            </a:r>
          </a:p>
          <a:p>
            <a:pPr marL="0" marR="0">
              <a:lnSpc>
                <a:spcPts val="1745"/>
              </a:lnSpc>
              <a:spcBef>
                <a:spcPts val="414"/>
              </a:spcBef>
              <a:spcAft>
                <a:spcPts val="0"/>
              </a:spcAft>
            </a:pP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adalah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ketohexose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(keton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enam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 </a:t>
            </a:r>
            <a:r>
              <a:rPr dirty="0" sz="1800">
                <a:solidFill>
                  <a:srgbClr val="ffffff"/>
                </a:solidFill>
                <a:latin typeface="TSKEQT+Inconsolata-Regular"/>
                <a:cs typeface="TSKEQT+Inconsolata-Regular"/>
              </a:rPr>
              <a:t>karbon).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19024" y="304905"/>
            <a:ext cx="7889904" cy="22158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Setiap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atom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karbon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bantalan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gugus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hidroksil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(-OH),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dengan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pengecualian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pada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karbon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pertama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terakhir,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asimetris,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membuat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mereka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stereocenters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dengan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dua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konfigurasi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mungkin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masing-masing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(R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atau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S).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Karena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asimetri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ini,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sejumlah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isomer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mungkin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ada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untuk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semua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formula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monosakarida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diberikan.</a:t>
            </a:r>
          </a:p>
          <a:p>
            <a:pPr marL="0" marR="0">
              <a:lnSpc>
                <a:spcPts val="1787"/>
              </a:lnSpc>
              <a:spcBef>
                <a:spcPts val="18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Para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aldohexose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Dglukosa,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misalnya,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memiliki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rumus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(C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·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H2O)6,yang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semua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kecuali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dua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atom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karbon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enam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stereogenic,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membuat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D-glukosa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salah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satu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dari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24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=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16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stereoisomer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mungkin.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Dalam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kasus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gliseraldehida,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aldotriose,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ada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satu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sepasang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stereoisomer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mungkin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enantiomer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epimers.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1,3-dihidroksiaseton,yang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ketose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sesuai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dengan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gliseraldehida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aldosa.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9024" y="2743305"/>
            <a:ext cx="7947970" cy="17281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87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gliseraldehida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aldosa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adalah</a:t>
            </a:r>
            <a:r>
              <a:rPr dirty="0" sz="1600" spc="-43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molekul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simetris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tanpa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stereocenters).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Penugasan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atau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L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adalah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dibuat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sesuai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dengan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orientasi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dari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karbon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asimetrik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terjauh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dari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gugus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karbonil: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dalam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proyeksi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Fischer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standar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jika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gugus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hidroksil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sebelah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kanan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adalah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molekul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gula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selain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itu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adalah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gula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L.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"D-"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"L-"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prefiks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tidak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harus</a:t>
            </a:r>
          </a:p>
          <a:p>
            <a:pPr marL="0" marR="0">
              <a:lnSpc>
                <a:spcPts val="1787"/>
              </a:lnSpc>
              <a:spcBef>
                <a:spcPts val="18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bingung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dengan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"d-"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atau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"l-",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yang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menunjukkan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arah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bahwa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gula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berputar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cahaya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terpolarisasi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bidang.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Ini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penggunaan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"d-"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dan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"l-"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tidak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lagi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diikuti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dalam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 </a:t>
            </a: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kimia</a:t>
            </a:r>
          </a:p>
          <a:p>
            <a:pPr marL="0" marR="0">
              <a:lnSpc>
                <a:spcPts val="1787"/>
              </a:lnSpc>
              <a:spcBef>
                <a:spcPts val="132"/>
              </a:spcBef>
              <a:spcAft>
                <a:spcPts val="0"/>
              </a:spcAft>
            </a:pPr>
            <a:r>
              <a:rPr dirty="0" sz="1600">
                <a:solidFill>
                  <a:srgbClr val="ffffff"/>
                </a:solidFill>
                <a:latin typeface="NGDCVT+ArialMT"/>
                <a:cs typeface="NGDCVT+ArialMT"/>
              </a:rPr>
              <a:t>karbohidrat.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2022-03-02T01:53:52-06:00</dcterms:modified>
</cp:coreProperties>
</file>