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64" r:id="rId3"/>
    <p:sldId id="257" r:id="rId4"/>
    <p:sldId id="261" r:id="rId5"/>
    <p:sldId id="263" r:id="rId6"/>
  </p:sldIdLst>
  <p:sldSz cx="9144000" cy="5143500" type="screen16x9"/>
  <p:notesSz cx="6858000" cy="9144000"/>
  <p:embeddedFontLst>
    <p:embeddedFont>
      <p:font typeface="Nixie One" panose="020B0604020202020204" charset="0"/>
      <p:regular r:id="rId8"/>
    </p:embeddedFont>
    <p:embeddedFont>
      <p:font typeface="Roboto Slab" panose="020B0604020202020204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 snapToGrid="0">
      <p:cViewPr varScale="1">
        <p:scale>
          <a:sx n="90" d="100"/>
          <a:sy n="90" d="100"/>
        </p:scale>
        <p:origin x="7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4288500"/>
            <a:ext cx="91440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34" name="Google Shape;34;p5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5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>
              <a:spcBef>
                <a:spcPts val="600"/>
              </a:spcBef>
              <a:spcAft>
                <a:spcPts val="0"/>
              </a:spcAft>
              <a:buSzPts val="2800"/>
              <a:buChar char="▪"/>
              <a:defRPr sz="2800"/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marL="1828800" lvl="3" indent="-406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marL="2286000" lvl="4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marL="2743200" lvl="5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marL="3200400" lvl="6" indent="-406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marL="3657600" lvl="7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marL="4114800" lvl="8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44" name="Google Shape;44;p6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6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8" name="Google Shape;48;p6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9" name="Google Shape;49;p6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2"/>
          </p:nvPr>
        </p:nvSpPr>
        <p:spPr>
          <a:xfrm>
            <a:off x="5026623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55" name="Google Shape;55;p7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7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7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7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9" name="Google Shape;59;p7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1"/>
          </p:nvPr>
        </p:nvSpPr>
        <p:spPr>
          <a:xfrm>
            <a:off x="1146025" y="1773300"/>
            <a:ext cx="24099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body" idx="2"/>
          </p:nvPr>
        </p:nvSpPr>
        <p:spPr>
          <a:xfrm>
            <a:off x="3679388" y="1773300"/>
            <a:ext cx="24099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body" idx="3"/>
          </p:nvPr>
        </p:nvSpPr>
        <p:spPr>
          <a:xfrm>
            <a:off x="6212750" y="1773300"/>
            <a:ext cx="24099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ellosehat.com/nutrisi/fakta-gizi/tanda-kekurangan-karbohidra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 txBox="1">
            <a:spLocks noGrp="1"/>
          </p:cNvSpPr>
          <p:nvPr>
            <p:ph type="ctrTitle"/>
          </p:nvPr>
        </p:nvSpPr>
        <p:spPr>
          <a:xfrm>
            <a:off x="1741049" y="1029784"/>
            <a:ext cx="6358561" cy="411371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Nama	: Emerson </a:t>
            </a:r>
            <a:r>
              <a:rPr lang="en-US" sz="3200" dirty="0" err="1"/>
              <a:t>Suta</a:t>
            </a:r>
            <a:r>
              <a:rPr lang="en-US" sz="3200" dirty="0"/>
              <a:t> Wijaya</a:t>
            </a:r>
            <a:br>
              <a:rPr lang="en-US" sz="3200" dirty="0"/>
            </a:br>
            <a:r>
              <a:rPr lang="en-US" sz="3200" dirty="0"/>
              <a:t>NPM	: 2114231011</a:t>
            </a:r>
            <a:br>
              <a:rPr lang="en-US" sz="3200" dirty="0"/>
            </a:br>
            <a:r>
              <a:rPr lang="en-US" sz="3200" dirty="0"/>
              <a:t>Kelas	: TIP A</a:t>
            </a:r>
            <a:br>
              <a:rPr lang="en-US" sz="3200" dirty="0"/>
            </a:br>
            <a:r>
              <a:rPr lang="en-US" dirty="0" err="1"/>
              <a:t>Karbohidrat</a:t>
            </a:r>
            <a:r>
              <a:rPr lang="en-US" dirty="0"/>
              <a:t> </a:t>
            </a:r>
            <a:r>
              <a:rPr lang="en-US" dirty="0" err="1"/>
              <a:t>Monosakarida</a:t>
            </a:r>
            <a:br>
              <a:rPr lang="en-US" dirty="0"/>
            </a:br>
            <a:br>
              <a:rPr lang="en-US" dirty="0"/>
            </a:br>
            <a:endParaRPr dirty="0"/>
          </a:p>
        </p:txBody>
      </p:sp>
      <p:grpSp>
        <p:nvGrpSpPr>
          <p:cNvPr id="106" name="Google Shape;106;p13"/>
          <p:cNvGrpSpPr/>
          <p:nvPr/>
        </p:nvGrpSpPr>
        <p:grpSpPr>
          <a:xfrm>
            <a:off x="753267" y="1029785"/>
            <a:ext cx="964541" cy="1011307"/>
            <a:chOff x="5961125" y="1623900"/>
            <a:chExt cx="427450" cy="448175"/>
          </a:xfrm>
        </p:grpSpPr>
        <p:sp>
          <p:nvSpPr>
            <p:cNvPr id="107" name="Google Shape;107;p13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Karbohidrat</a:t>
            </a:r>
            <a:endParaRPr dirty="0"/>
          </a:p>
        </p:txBody>
      </p:sp>
      <p:sp>
        <p:nvSpPr>
          <p:cNvPr id="204" name="Google Shape;204;p21"/>
          <p:cNvSpPr txBox="1">
            <a:spLocks noGrp="1"/>
          </p:cNvSpPr>
          <p:nvPr>
            <p:ph type="body" idx="1"/>
          </p:nvPr>
        </p:nvSpPr>
        <p:spPr>
          <a:xfrm>
            <a:off x="573649" y="1773300"/>
            <a:ext cx="8134416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ID" sz="2400" dirty="0" err="1"/>
              <a:t>Karbohidrat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zat</a:t>
            </a:r>
            <a:r>
              <a:rPr lang="en-ID" sz="2400" dirty="0"/>
              <a:t> </a:t>
            </a:r>
            <a:r>
              <a:rPr lang="en-ID" sz="2400" dirty="0" err="1"/>
              <a:t>gizi</a:t>
            </a:r>
            <a:r>
              <a:rPr lang="en-ID" sz="2400" dirty="0"/>
              <a:t> yang </a:t>
            </a:r>
            <a:r>
              <a:rPr lang="en-ID" sz="2400" dirty="0" err="1"/>
              <a:t>berfungsi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sumber</a:t>
            </a:r>
            <a:r>
              <a:rPr lang="en-ID" sz="2400" dirty="0"/>
              <a:t> </a:t>
            </a:r>
            <a:r>
              <a:rPr lang="en-ID" sz="2400" dirty="0" err="1"/>
              <a:t>energi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tubuh</a:t>
            </a:r>
            <a:r>
              <a:rPr lang="en-ID" sz="2400" dirty="0"/>
              <a:t>. </a:t>
            </a:r>
            <a:r>
              <a:rPr lang="en-ID" sz="2400" dirty="0" err="1"/>
              <a:t>Sumber</a:t>
            </a:r>
            <a:r>
              <a:rPr lang="en-ID" sz="2400" dirty="0"/>
              <a:t> </a:t>
            </a:r>
            <a:r>
              <a:rPr lang="en-ID" sz="2400" dirty="0" err="1"/>
              <a:t>energi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makanan</a:t>
            </a:r>
            <a:r>
              <a:rPr lang="en-ID" sz="2400" dirty="0"/>
              <a:t> </a:t>
            </a:r>
            <a:r>
              <a:rPr lang="en-ID" sz="2400" dirty="0" err="1"/>
              <a:t>utama</a:t>
            </a:r>
            <a:r>
              <a:rPr lang="en-ID" sz="2400" dirty="0"/>
              <a:t> </a:t>
            </a:r>
            <a:r>
              <a:rPr lang="en-ID" sz="2400" dirty="0" err="1"/>
              <a:t>bagi</a:t>
            </a:r>
            <a:r>
              <a:rPr lang="en-ID" sz="2400" dirty="0"/>
              <a:t> </a:t>
            </a:r>
            <a:r>
              <a:rPr lang="en-ID" sz="2400" dirty="0" err="1"/>
              <a:t>otak</a:t>
            </a:r>
            <a:r>
              <a:rPr lang="en-ID" sz="2400" dirty="0"/>
              <a:t>. Oleh </a:t>
            </a:r>
            <a:r>
              <a:rPr lang="en-ID" sz="2400" dirty="0" err="1"/>
              <a:t>sebab</a:t>
            </a:r>
            <a:r>
              <a:rPr lang="en-ID" sz="2400" dirty="0"/>
              <a:t> </a:t>
            </a:r>
            <a:r>
              <a:rPr lang="en-ID" sz="2400" dirty="0" err="1"/>
              <a:t>itu</a:t>
            </a:r>
            <a:r>
              <a:rPr lang="en-ID" sz="2400" dirty="0"/>
              <a:t>, </a:t>
            </a:r>
            <a:r>
              <a:rPr lang="en-ID" sz="2400" dirty="0" err="1">
                <a:hlinkClick r:id="rId3"/>
              </a:rPr>
              <a:t>kekurangan</a:t>
            </a:r>
            <a:r>
              <a:rPr lang="en-ID" sz="2400" dirty="0">
                <a:hlinkClick r:id="rId3"/>
              </a:rPr>
              <a:t> </a:t>
            </a:r>
            <a:r>
              <a:rPr lang="en-ID" sz="2400" dirty="0" err="1">
                <a:hlinkClick r:id="rId3"/>
              </a:rPr>
              <a:t>karbohidrat</a:t>
            </a:r>
            <a:r>
              <a:rPr lang="en-ID" sz="2400" dirty="0"/>
              <a:t> </a:t>
            </a:r>
            <a:r>
              <a:rPr lang="en-ID" sz="2400" dirty="0" err="1"/>
              <a:t>justru</a:t>
            </a:r>
            <a:r>
              <a:rPr lang="en-ID" sz="2400" dirty="0"/>
              <a:t> </a:t>
            </a:r>
            <a:r>
              <a:rPr lang="en-ID" sz="2400" dirty="0" err="1"/>
              <a:t>bisa</a:t>
            </a:r>
            <a:r>
              <a:rPr lang="en-ID" sz="2400" dirty="0"/>
              <a:t> </a:t>
            </a:r>
            <a:r>
              <a:rPr lang="en-ID" sz="2400" dirty="0" err="1"/>
              <a:t>memicu</a:t>
            </a:r>
            <a:r>
              <a:rPr lang="en-ID" sz="2400" dirty="0"/>
              <a:t> </a:t>
            </a:r>
            <a:r>
              <a:rPr lang="en-ID" sz="2400" dirty="0" err="1"/>
              <a:t>masalah</a:t>
            </a:r>
            <a:r>
              <a:rPr lang="en-ID" sz="2400" dirty="0"/>
              <a:t> </a:t>
            </a:r>
            <a:r>
              <a:rPr lang="en-ID" sz="2400" dirty="0" err="1"/>
              <a:t>kesehatan</a:t>
            </a:r>
            <a:r>
              <a:rPr lang="en-ID" sz="2400" dirty="0"/>
              <a:t>, </a:t>
            </a:r>
            <a:r>
              <a:rPr lang="en-ID" sz="2400" dirty="0" err="1"/>
              <a:t>sehingga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bisa</a:t>
            </a:r>
            <a:r>
              <a:rPr lang="en-ID" sz="2400" dirty="0"/>
              <a:t> </a:t>
            </a:r>
            <a:r>
              <a:rPr lang="en-ID" sz="2400" dirty="0" err="1"/>
              <a:t>menghindarinya</a:t>
            </a:r>
            <a:r>
              <a:rPr lang="en-ID" sz="2400" dirty="0"/>
              <a:t>.</a:t>
            </a:r>
            <a:endParaRPr sz="2400" dirty="0"/>
          </a:p>
        </p:txBody>
      </p:sp>
      <p:grpSp>
        <p:nvGrpSpPr>
          <p:cNvPr id="207" name="Google Shape;207;p21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208" name="Google Shape;208;p21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1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1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1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1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1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4" name="Google Shape;214;p2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4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Monosakarida</a:t>
            </a:r>
            <a:endParaRPr dirty="0"/>
          </a:p>
        </p:txBody>
      </p:sp>
      <p:sp>
        <p:nvSpPr>
          <p:cNvPr id="126" name="Google Shape;126;p14"/>
          <p:cNvSpPr txBox="1"/>
          <p:nvPr/>
        </p:nvSpPr>
        <p:spPr>
          <a:xfrm>
            <a:off x="476722" y="1738470"/>
            <a:ext cx="8412097" cy="3242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Monosakarida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merupakan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unit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karbohidrat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terkecil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,mono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artinya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satu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.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Sedangkan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sakarida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artinya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gula,jadi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dapat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diartikan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satu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gula.Berdasarkan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struktur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molekul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kimianya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monosakarida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terdiri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dari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1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gugus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aldehida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dan 1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gugus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keton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yang pada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rantainya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terikat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dua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atau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lebih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gugus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hidroksil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.Pada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glukosa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terdapat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gugus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aldehida,sedangkan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pada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fruktosa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terdapat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gugus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keton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dan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kedua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molekul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tersebut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memiliki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6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karbon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dan 5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gugus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 </a:t>
            </a:r>
            <a:r>
              <a:rPr lang="en-US" sz="1800" dirty="0" err="1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hidroksil</a:t>
            </a:r>
            <a:r>
              <a:rPr lang="en-US" sz="1800" dirty="0">
                <a:solidFill>
                  <a:srgbClr val="114454"/>
                </a:solidFill>
                <a:latin typeface="Times New Roman" panose="02020603050405020304" pitchFamily="18" charset="0"/>
                <a:ea typeface="Nixie One"/>
                <a:cs typeface="Times New Roman" panose="02020603050405020304" pitchFamily="18" charset="0"/>
                <a:sym typeface="Nixie One"/>
              </a:rPr>
              <a:t>.</a:t>
            </a:r>
          </a:p>
          <a:p>
            <a:pPr marL="0" lvl="0" indent="0" algn="l" rtl="0">
              <a:lnSpc>
                <a:spcPct val="150000"/>
              </a:lnSpc>
              <a:spcAft>
                <a:spcPts val="0"/>
              </a:spcAft>
              <a:buNone/>
            </a:pPr>
            <a:endParaRPr lang="en-US" dirty="0">
              <a:solidFill>
                <a:srgbClr val="114454"/>
              </a:solidFill>
              <a:latin typeface="Times New Roman" panose="02020603050405020304" pitchFamily="18" charset="0"/>
              <a:ea typeface="Nixie One"/>
              <a:cs typeface="Times New Roman" panose="02020603050405020304" pitchFamily="18" charset="0"/>
              <a:sym typeface="Nixie One"/>
            </a:endParaRPr>
          </a:p>
          <a:p>
            <a:pPr marL="0" lvl="0" indent="0" algn="l" rtl="0">
              <a:lnSpc>
                <a:spcPct val="150000"/>
              </a:lnSpc>
              <a:spcAft>
                <a:spcPts val="0"/>
              </a:spcAft>
              <a:buNone/>
            </a:pPr>
            <a:endParaRPr lang="en-US" dirty="0">
              <a:solidFill>
                <a:srgbClr val="114454"/>
              </a:solidFill>
              <a:latin typeface="Times New Roman" panose="02020603050405020304" pitchFamily="18" charset="0"/>
              <a:ea typeface="Nixie One"/>
              <a:cs typeface="Times New Roman" panose="02020603050405020304" pitchFamily="18" charset="0"/>
              <a:sym typeface="Nixie One"/>
            </a:endParaRPr>
          </a:p>
          <a:p>
            <a:pPr marL="0" lvl="0" indent="0" algn="l" rtl="0">
              <a:lnSpc>
                <a:spcPct val="150000"/>
              </a:lnSpc>
              <a:spcAft>
                <a:spcPts val="0"/>
              </a:spcAft>
              <a:buNone/>
            </a:pPr>
            <a:endParaRPr lang="en-US" dirty="0">
              <a:solidFill>
                <a:srgbClr val="114454"/>
              </a:solidFill>
              <a:latin typeface="Times New Roman" panose="02020603050405020304" pitchFamily="18" charset="0"/>
              <a:ea typeface="Nixie One"/>
              <a:cs typeface="Times New Roman" panose="02020603050405020304" pitchFamily="18" charset="0"/>
              <a:sym typeface="Nixie One"/>
            </a:endParaRPr>
          </a:p>
        </p:txBody>
      </p:sp>
      <p:sp>
        <p:nvSpPr>
          <p:cNvPr id="129" name="Google Shape;129;p14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14" name="Google Shape;887;p48">
            <a:extLst>
              <a:ext uri="{FF2B5EF4-FFF2-40B4-BE49-F238E27FC236}">
                <a16:creationId xmlns:a16="http://schemas.microsoft.com/office/drawing/2014/main" id="{AF74A8FC-8839-41B6-BE00-FA1C18A11C29}"/>
              </a:ext>
            </a:extLst>
          </p:cNvPr>
          <p:cNvSpPr/>
          <p:nvPr/>
        </p:nvSpPr>
        <p:spPr>
          <a:xfrm>
            <a:off x="476722" y="893778"/>
            <a:ext cx="302593" cy="302593"/>
          </a:xfrm>
          <a:custGeom>
            <a:avLst/>
            <a:gdLst/>
            <a:ahLst/>
            <a:cxnLst/>
            <a:rect l="l" t="t" r="r" b="b"/>
            <a:pathLst>
              <a:path w="16952" h="16952" fill="none" extrusionOk="0">
                <a:moveTo>
                  <a:pt x="16173" y="7015"/>
                </a:moveTo>
                <a:lnTo>
                  <a:pt x="14419" y="6820"/>
                </a:lnTo>
                <a:lnTo>
                  <a:pt x="14419" y="6820"/>
                </a:lnTo>
                <a:lnTo>
                  <a:pt x="14322" y="6479"/>
                </a:lnTo>
                <a:lnTo>
                  <a:pt x="14175" y="6114"/>
                </a:lnTo>
                <a:lnTo>
                  <a:pt x="14029" y="5773"/>
                </a:lnTo>
                <a:lnTo>
                  <a:pt x="13859" y="5432"/>
                </a:lnTo>
                <a:lnTo>
                  <a:pt x="14955" y="4068"/>
                </a:lnTo>
                <a:lnTo>
                  <a:pt x="14955" y="4068"/>
                </a:lnTo>
                <a:lnTo>
                  <a:pt x="15028" y="3922"/>
                </a:lnTo>
                <a:lnTo>
                  <a:pt x="15077" y="3776"/>
                </a:lnTo>
                <a:lnTo>
                  <a:pt x="15125" y="3630"/>
                </a:lnTo>
                <a:lnTo>
                  <a:pt x="15125" y="3484"/>
                </a:lnTo>
                <a:lnTo>
                  <a:pt x="15101" y="3313"/>
                </a:lnTo>
                <a:lnTo>
                  <a:pt x="15052" y="3167"/>
                </a:lnTo>
                <a:lnTo>
                  <a:pt x="14979" y="3021"/>
                </a:lnTo>
                <a:lnTo>
                  <a:pt x="14882" y="2899"/>
                </a:lnTo>
                <a:lnTo>
                  <a:pt x="14054" y="2071"/>
                </a:lnTo>
                <a:lnTo>
                  <a:pt x="14054" y="2071"/>
                </a:lnTo>
                <a:lnTo>
                  <a:pt x="13932" y="1974"/>
                </a:lnTo>
                <a:lnTo>
                  <a:pt x="13786" y="1901"/>
                </a:lnTo>
                <a:lnTo>
                  <a:pt x="13640" y="1852"/>
                </a:lnTo>
                <a:lnTo>
                  <a:pt x="13469" y="1827"/>
                </a:lnTo>
                <a:lnTo>
                  <a:pt x="13323" y="1827"/>
                </a:lnTo>
                <a:lnTo>
                  <a:pt x="13177" y="1876"/>
                </a:lnTo>
                <a:lnTo>
                  <a:pt x="13031" y="1925"/>
                </a:lnTo>
                <a:lnTo>
                  <a:pt x="12885" y="2022"/>
                </a:lnTo>
                <a:lnTo>
                  <a:pt x="11521" y="3094"/>
                </a:lnTo>
                <a:lnTo>
                  <a:pt x="11521" y="3094"/>
                </a:lnTo>
                <a:lnTo>
                  <a:pt x="11180" y="2923"/>
                </a:lnTo>
                <a:lnTo>
                  <a:pt x="10839" y="2777"/>
                </a:lnTo>
                <a:lnTo>
                  <a:pt x="10473" y="2631"/>
                </a:lnTo>
                <a:lnTo>
                  <a:pt x="10133" y="2534"/>
                </a:lnTo>
                <a:lnTo>
                  <a:pt x="9938" y="780"/>
                </a:lnTo>
                <a:lnTo>
                  <a:pt x="9938" y="780"/>
                </a:lnTo>
                <a:lnTo>
                  <a:pt x="9889" y="634"/>
                </a:lnTo>
                <a:lnTo>
                  <a:pt x="9840" y="488"/>
                </a:lnTo>
                <a:lnTo>
                  <a:pt x="9743" y="342"/>
                </a:lnTo>
                <a:lnTo>
                  <a:pt x="9645" y="244"/>
                </a:lnTo>
                <a:lnTo>
                  <a:pt x="9499" y="147"/>
                </a:lnTo>
                <a:lnTo>
                  <a:pt x="9378" y="74"/>
                </a:lnTo>
                <a:lnTo>
                  <a:pt x="9231" y="25"/>
                </a:lnTo>
                <a:lnTo>
                  <a:pt x="9061" y="1"/>
                </a:lnTo>
                <a:lnTo>
                  <a:pt x="7892" y="1"/>
                </a:lnTo>
                <a:lnTo>
                  <a:pt x="7892" y="1"/>
                </a:lnTo>
                <a:lnTo>
                  <a:pt x="7721" y="25"/>
                </a:lnTo>
                <a:lnTo>
                  <a:pt x="7575" y="74"/>
                </a:lnTo>
                <a:lnTo>
                  <a:pt x="7453" y="147"/>
                </a:lnTo>
                <a:lnTo>
                  <a:pt x="7307" y="244"/>
                </a:lnTo>
                <a:lnTo>
                  <a:pt x="7210" y="342"/>
                </a:lnTo>
                <a:lnTo>
                  <a:pt x="7112" y="488"/>
                </a:lnTo>
                <a:lnTo>
                  <a:pt x="7064" y="634"/>
                </a:lnTo>
                <a:lnTo>
                  <a:pt x="7015" y="780"/>
                </a:lnTo>
                <a:lnTo>
                  <a:pt x="6820" y="2534"/>
                </a:lnTo>
                <a:lnTo>
                  <a:pt x="6820" y="2534"/>
                </a:lnTo>
                <a:lnTo>
                  <a:pt x="6479" y="2631"/>
                </a:lnTo>
                <a:lnTo>
                  <a:pt x="6114" y="2777"/>
                </a:lnTo>
                <a:lnTo>
                  <a:pt x="5773" y="2923"/>
                </a:lnTo>
                <a:lnTo>
                  <a:pt x="5432" y="3094"/>
                </a:lnTo>
                <a:lnTo>
                  <a:pt x="4068" y="2022"/>
                </a:lnTo>
                <a:lnTo>
                  <a:pt x="4068" y="2022"/>
                </a:lnTo>
                <a:lnTo>
                  <a:pt x="3922" y="1925"/>
                </a:lnTo>
                <a:lnTo>
                  <a:pt x="3776" y="1876"/>
                </a:lnTo>
                <a:lnTo>
                  <a:pt x="3630" y="1827"/>
                </a:lnTo>
                <a:lnTo>
                  <a:pt x="3484" y="1827"/>
                </a:lnTo>
                <a:lnTo>
                  <a:pt x="3313" y="1852"/>
                </a:lnTo>
                <a:lnTo>
                  <a:pt x="3167" y="1901"/>
                </a:lnTo>
                <a:lnTo>
                  <a:pt x="3021" y="1974"/>
                </a:lnTo>
                <a:lnTo>
                  <a:pt x="2899" y="2071"/>
                </a:lnTo>
                <a:lnTo>
                  <a:pt x="2071" y="2899"/>
                </a:lnTo>
                <a:lnTo>
                  <a:pt x="2071" y="2899"/>
                </a:lnTo>
                <a:lnTo>
                  <a:pt x="1974" y="3021"/>
                </a:lnTo>
                <a:lnTo>
                  <a:pt x="1901" y="3167"/>
                </a:lnTo>
                <a:lnTo>
                  <a:pt x="1852" y="3313"/>
                </a:lnTo>
                <a:lnTo>
                  <a:pt x="1827" y="3484"/>
                </a:lnTo>
                <a:lnTo>
                  <a:pt x="1827" y="3630"/>
                </a:lnTo>
                <a:lnTo>
                  <a:pt x="1876" y="3776"/>
                </a:lnTo>
                <a:lnTo>
                  <a:pt x="1925" y="3922"/>
                </a:lnTo>
                <a:lnTo>
                  <a:pt x="2022" y="4068"/>
                </a:lnTo>
                <a:lnTo>
                  <a:pt x="3094" y="5432"/>
                </a:lnTo>
                <a:lnTo>
                  <a:pt x="3094" y="5432"/>
                </a:lnTo>
                <a:lnTo>
                  <a:pt x="2923" y="5773"/>
                </a:lnTo>
                <a:lnTo>
                  <a:pt x="2777" y="6114"/>
                </a:lnTo>
                <a:lnTo>
                  <a:pt x="2631" y="6479"/>
                </a:lnTo>
                <a:lnTo>
                  <a:pt x="2534" y="6820"/>
                </a:lnTo>
                <a:lnTo>
                  <a:pt x="780" y="7015"/>
                </a:lnTo>
                <a:lnTo>
                  <a:pt x="780" y="7015"/>
                </a:lnTo>
                <a:lnTo>
                  <a:pt x="634" y="7064"/>
                </a:lnTo>
                <a:lnTo>
                  <a:pt x="488" y="7112"/>
                </a:lnTo>
                <a:lnTo>
                  <a:pt x="342" y="7210"/>
                </a:lnTo>
                <a:lnTo>
                  <a:pt x="244" y="7307"/>
                </a:lnTo>
                <a:lnTo>
                  <a:pt x="147" y="7453"/>
                </a:lnTo>
                <a:lnTo>
                  <a:pt x="74" y="7575"/>
                </a:lnTo>
                <a:lnTo>
                  <a:pt x="25" y="7721"/>
                </a:lnTo>
                <a:lnTo>
                  <a:pt x="1" y="7892"/>
                </a:lnTo>
                <a:lnTo>
                  <a:pt x="1" y="9061"/>
                </a:lnTo>
                <a:lnTo>
                  <a:pt x="1" y="9061"/>
                </a:lnTo>
                <a:lnTo>
                  <a:pt x="25" y="9231"/>
                </a:lnTo>
                <a:lnTo>
                  <a:pt x="74" y="9377"/>
                </a:lnTo>
                <a:lnTo>
                  <a:pt x="147" y="9499"/>
                </a:lnTo>
                <a:lnTo>
                  <a:pt x="244" y="9645"/>
                </a:lnTo>
                <a:lnTo>
                  <a:pt x="342" y="9743"/>
                </a:lnTo>
                <a:lnTo>
                  <a:pt x="488" y="9840"/>
                </a:lnTo>
                <a:lnTo>
                  <a:pt x="634" y="9889"/>
                </a:lnTo>
                <a:lnTo>
                  <a:pt x="780" y="9938"/>
                </a:lnTo>
                <a:lnTo>
                  <a:pt x="2534" y="10132"/>
                </a:lnTo>
                <a:lnTo>
                  <a:pt x="2534" y="10132"/>
                </a:lnTo>
                <a:lnTo>
                  <a:pt x="2631" y="10473"/>
                </a:lnTo>
                <a:lnTo>
                  <a:pt x="2777" y="10839"/>
                </a:lnTo>
                <a:lnTo>
                  <a:pt x="2923" y="11180"/>
                </a:lnTo>
                <a:lnTo>
                  <a:pt x="3094" y="11521"/>
                </a:lnTo>
                <a:lnTo>
                  <a:pt x="2022" y="12885"/>
                </a:lnTo>
                <a:lnTo>
                  <a:pt x="2022" y="12885"/>
                </a:lnTo>
                <a:lnTo>
                  <a:pt x="1925" y="13031"/>
                </a:lnTo>
                <a:lnTo>
                  <a:pt x="1876" y="13177"/>
                </a:lnTo>
                <a:lnTo>
                  <a:pt x="1827" y="13323"/>
                </a:lnTo>
                <a:lnTo>
                  <a:pt x="1827" y="13469"/>
                </a:lnTo>
                <a:lnTo>
                  <a:pt x="1852" y="13640"/>
                </a:lnTo>
                <a:lnTo>
                  <a:pt x="1901" y="13786"/>
                </a:lnTo>
                <a:lnTo>
                  <a:pt x="1974" y="13932"/>
                </a:lnTo>
                <a:lnTo>
                  <a:pt x="2071" y="14054"/>
                </a:lnTo>
                <a:lnTo>
                  <a:pt x="2899" y="14882"/>
                </a:lnTo>
                <a:lnTo>
                  <a:pt x="2899" y="14882"/>
                </a:lnTo>
                <a:lnTo>
                  <a:pt x="3021" y="14979"/>
                </a:lnTo>
                <a:lnTo>
                  <a:pt x="3167" y="15052"/>
                </a:lnTo>
                <a:lnTo>
                  <a:pt x="3313" y="15101"/>
                </a:lnTo>
                <a:lnTo>
                  <a:pt x="3484" y="15125"/>
                </a:lnTo>
                <a:lnTo>
                  <a:pt x="3630" y="15125"/>
                </a:lnTo>
                <a:lnTo>
                  <a:pt x="3776" y="15077"/>
                </a:lnTo>
                <a:lnTo>
                  <a:pt x="3922" y="15028"/>
                </a:lnTo>
                <a:lnTo>
                  <a:pt x="4068" y="14955"/>
                </a:lnTo>
                <a:lnTo>
                  <a:pt x="5432" y="13859"/>
                </a:lnTo>
                <a:lnTo>
                  <a:pt x="5432" y="13859"/>
                </a:lnTo>
                <a:lnTo>
                  <a:pt x="5773" y="14029"/>
                </a:lnTo>
                <a:lnTo>
                  <a:pt x="6114" y="14175"/>
                </a:lnTo>
                <a:lnTo>
                  <a:pt x="6479" y="14322"/>
                </a:lnTo>
                <a:lnTo>
                  <a:pt x="6820" y="14419"/>
                </a:lnTo>
                <a:lnTo>
                  <a:pt x="7015" y="16173"/>
                </a:lnTo>
                <a:lnTo>
                  <a:pt x="7015" y="16173"/>
                </a:lnTo>
                <a:lnTo>
                  <a:pt x="7064" y="16319"/>
                </a:lnTo>
                <a:lnTo>
                  <a:pt x="7112" y="16465"/>
                </a:lnTo>
                <a:lnTo>
                  <a:pt x="7210" y="16611"/>
                </a:lnTo>
                <a:lnTo>
                  <a:pt x="7307" y="16708"/>
                </a:lnTo>
                <a:lnTo>
                  <a:pt x="7453" y="16806"/>
                </a:lnTo>
                <a:lnTo>
                  <a:pt x="7575" y="16879"/>
                </a:lnTo>
                <a:lnTo>
                  <a:pt x="7721" y="16928"/>
                </a:lnTo>
                <a:lnTo>
                  <a:pt x="7892" y="16952"/>
                </a:lnTo>
                <a:lnTo>
                  <a:pt x="9061" y="16952"/>
                </a:lnTo>
                <a:lnTo>
                  <a:pt x="9061" y="16952"/>
                </a:lnTo>
                <a:lnTo>
                  <a:pt x="9231" y="16928"/>
                </a:lnTo>
                <a:lnTo>
                  <a:pt x="9378" y="16879"/>
                </a:lnTo>
                <a:lnTo>
                  <a:pt x="9499" y="16806"/>
                </a:lnTo>
                <a:lnTo>
                  <a:pt x="9645" y="16708"/>
                </a:lnTo>
                <a:lnTo>
                  <a:pt x="9743" y="16611"/>
                </a:lnTo>
                <a:lnTo>
                  <a:pt x="9840" y="16465"/>
                </a:lnTo>
                <a:lnTo>
                  <a:pt x="9889" y="16319"/>
                </a:lnTo>
                <a:lnTo>
                  <a:pt x="9938" y="16173"/>
                </a:lnTo>
                <a:lnTo>
                  <a:pt x="10133" y="14419"/>
                </a:lnTo>
                <a:lnTo>
                  <a:pt x="10133" y="14419"/>
                </a:lnTo>
                <a:lnTo>
                  <a:pt x="10473" y="14322"/>
                </a:lnTo>
                <a:lnTo>
                  <a:pt x="10839" y="14175"/>
                </a:lnTo>
                <a:lnTo>
                  <a:pt x="11180" y="14029"/>
                </a:lnTo>
                <a:lnTo>
                  <a:pt x="11521" y="13859"/>
                </a:lnTo>
                <a:lnTo>
                  <a:pt x="12885" y="14955"/>
                </a:lnTo>
                <a:lnTo>
                  <a:pt x="12885" y="14955"/>
                </a:lnTo>
                <a:lnTo>
                  <a:pt x="13031" y="15028"/>
                </a:lnTo>
                <a:lnTo>
                  <a:pt x="13177" y="15077"/>
                </a:lnTo>
                <a:lnTo>
                  <a:pt x="13323" y="15125"/>
                </a:lnTo>
                <a:lnTo>
                  <a:pt x="13469" y="15125"/>
                </a:lnTo>
                <a:lnTo>
                  <a:pt x="13640" y="15101"/>
                </a:lnTo>
                <a:lnTo>
                  <a:pt x="13786" y="15052"/>
                </a:lnTo>
                <a:lnTo>
                  <a:pt x="13932" y="14979"/>
                </a:lnTo>
                <a:lnTo>
                  <a:pt x="14054" y="14882"/>
                </a:lnTo>
                <a:lnTo>
                  <a:pt x="14882" y="14054"/>
                </a:lnTo>
                <a:lnTo>
                  <a:pt x="14882" y="14054"/>
                </a:lnTo>
                <a:lnTo>
                  <a:pt x="14979" y="13932"/>
                </a:lnTo>
                <a:lnTo>
                  <a:pt x="15052" y="13786"/>
                </a:lnTo>
                <a:lnTo>
                  <a:pt x="15101" y="13640"/>
                </a:lnTo>
                <a:lnTo>
                  <a:pt x="15125" y="13469"/>
                </a:lnTo>
                <a:lnTo>
                  <a:pt x="15125" y="13323"/>
                </a:lnTo>
                <a:lnTo>
                  <a:pt x="15077" y="13177"/>
                </a:lnTo>
                <a:lnTo>
                  <a:pt x="15028" y="13031"/>
                </a:lnTo>
                <a:lnTo>
                  <a:pt x="14955" y="12885"/>
                </a:lnTo>
                <a:lnTo>
                  <a:pt x="13859" y="11521"/>
                </a:lnTo>
                <a:lnTo>
                  <a:pt x="13859" y="11521"/>
                </a:lnTo>
                <a:lnTo>
                  <a:pt x="14029" y="11180"/>
                </a:lnTo>
                <a:lnTo>
                  <a:pt x="14175" y="10839"/>
                </a:lnTo>
                <a:lnTo>
                  <a:pt x="14322" y="10473"/>
                </a:lnTo>
                <a:lnTo>
                  <a:pt x="14419" y="10132"/>
                </a:lnTo>
                <a:lnTo>
                  <a:pt x="16173" y="9938"/>
                </a:lnTo>
                <a:lnTo>
                  <a:pt x="16173" y="9938"/>
                </a:lnTo>
                <a:lnTo>
                  <a:pt x="16319" y="9889"/>
                </a:lnTo>
                <a:lnTo>
                  <a:pt x="16465" y="9840"/>
                </a:lnTo>
                <a:lnTo>
                  <a:pt x="16611" y="9743"/>
                </a:lnTo>
                <a:lnTo>
                  <a:pt x="16708" y="9645"/>
                </a:lnTo>
                <a:lnTo>
                  <a:pt x="16806" y="9499"/>
                </a:lnTo>
                <a:lnTo>
                  <a:pt x="16879" y="9377"/>
                </a:lnTo>
                <a:lnTo>
                  <a:pt x="16928" y="9231"/>
                </a:lnTo>
                <a:lnTo>
                  <a:pt x="16952" y="9061"/>
                </a:lnTo>
                <a:lnTo>
                  <a:pt x="16952" y="7892"/>
                </a:lnTo>
                <a:lnTo>
                  <a:pt x="16952" y="7892"/>
                </a:lnTo>
                <a:lnTo>
                  <a:pt x="16928" y="7721"/>
                </a:lnTo>
                <a:lnTo>
                  <a:pt x="16879" y="7575"/>
                </a:lnTo>
                <a:lnTo>
                  <a:pt x="16806" y="7453"/>
                </a:lnTo>
                <a:lnTo>
                  <a:pt x="16708" y="7307"/>
                </a:lnTo>
                <a:lnTo>
                  <a:pt x="16611" y="7210"/>
                </a:lnTo>
                <a:lnTo>
                  <a:pt x="16465" y="7112"/>
                </a:lnTo>
                <a:lnTo>
                  <a:pt x="16319" y="7064"/>
                </a:lnTo>
                <a:lnTo>
                  <a:pt x="16173" y="7015"/>
                </a:lnTo>
                <a:lnTo>
                  <a:pt x="16173" y="7015"/>
                </a:lnTo>
                <a:close/>
                <a:moveTo>
                  <a:pt x="10425" y="10425"/>
                </a:moveTo>
                <a:lnTo>
                  <a:pt x="10425" y="10425"/>
                </a:lnTo>
                <a:lnTo>
                  <a:pt x="10206" y="10620"/>
                </a:lnTo>
                <a:lnTo>
                  <a:pt x="9986" y="10766"/>
                </a:lnTo>
                <a:lnTo>
                  <a:pt x="9767" y="10912"/>
                </a:lnTo>
                <a:lnTo>
                  <a:pt x="9524" y="11034"/>
                </a:lnTo>
                <a:lnTo>
                  <a:pt x="9256" y="11107"/>
                </a:lnTo>
                <a:lnTo>
                  <a:pt x="9012" y="11180"/>
                </a:lnTo>
                <a:lnTo>
                  <a:pt x="8744" y="11228"/>
                </a:lnTo>
                <a:lnTo>
                  <a:pt x="8476" y="11228"/>
                </a:lnTo>
                <a:lnTo>
                  <a:pt x="8208" y="11228"/>
                </a:lnTo>
                <a:lnTo>
                  <a:pt x="7941" y="11180"/>
                </a:lnTo>
                <a:lnTo>
                  <a:pt x="7697" y="11107"/>
                </a:lnTo>
                <a:lnTo>
                  <a:pt x="7429" y="11034"/>
                </a:lnTo>
                <a:lnTo>
                  <a:pt x="7186" y="10912"/>
                </a:lnTo>
                <a:lnTo>
                  <a:pt x="6966" y="10766"/>
                </a:lnTo>
                <a:lnTo>
                  <a:pt x="6747" y="10620"/>
                </a:lnTo>
                <a:lnTo>
                  <a:pt x="6528" y="10425"/>
                </a:lnTo>
                <a:lnTo>
                  <a:pt x="6528" y="10425"/>
                </a:lnTo>
                <a:lnTo>
                  <a:pt x="6333" y="10206"/>
                </a:lnTo>
                <a:lnTo>
                  <a:pt x="6187" y="9986"/>
                </a:lnTo>
                <a:lnTo>
                  <a:pt x="6041" y="9767"/>
                </a:lnTo>
                <a:lnTo>
                  <a:pt x="5919" y="9524"/>
                </a:lnTo>
                <a:lnTo>
                  <a:pt x="5846" y="9256"/>
                </a:lnTo>
                <a:lnTo>
                  <a:pt x="5773" y="9012"/>
                </a:lnTo>
                <a:lnTo>
                  <a:pt x="5724" y="8744"/>
                </a:lnTo>
                <a:lnTo>
                  <a:pt x="5724" y="8476"/>
                </a:lnTo>
                <a:lnTo>
                  <a:pt x="5724" y="8208"/>
                </a:lnTo>
                <a:lnTo>
                  <a:pt x="5773" y="7941"/>
                </a:lnTo>
                <a:lnTo>
                  <a:pt x="5846" y="7697"/>
                </a:lnTo>
                <a:lnTo>
                  <a:pt x="5919" y="7429"/>
                </a:lnTo>
                <a:lnTo>
                  <a:pt x="6041" y="7186"/>
                </a:lnTo>
                <a:lnTo>
                  <a:pt x="6187" y="6966"/>
                </a:lnTo>
                <a:lnTo>
                  <a:pt x="6333" y="6747"/>
                </a:lnTo>
                <a:lnTo>
                  <a:pt x="6528" y="6528"/>
                </a:lnTo>
                <a:lnTo>
                  <a:pt x="6528" y="6528"/>
                </a:lnTo>
                <a:lnTo>
                  <a:pt x="6747" y="6333"/>
                </a:lnTo>
                <a:lnTo>
                  <a:pt x="6966" y="6187"/>
                </a:lnTo>
                <a:lnTo>
                  <a:pt x="7186" y="6041"/>
                </a:lnTo>
                <a:lnTo>
                  <a:pt x="7429" y="5919"/>
                </a:lnTo>
                <a:lnTo>
                  <a:pt x="7697" y="5846"/>
                </a:lnTo>
                <a:lnTo>
                  <a:pt x="7941" y="5773"/>
                </a:lnTo>
                <a:lnTo>
                  <a:pt x="8208" y="5724"/>
                </a:lnTo>
                <a:lnTo>
                  <a:pt x="8476" y="5724"/>
                </a:lnTo>
                <a:lnTo>
                  <a:pt x="8744" y="5724"/>
                </a:lnTo>
                <a:lnTo>
                  <a:pt x="9012" y="5773"/>
                </a:lnTo>
                <a:lnTo>
                  <a:pt x="9256" y="5846"/>
                </a:lnTo>
                <a:lnTo>
                  <a:pt x="9524" y="5919"/>
                </a:lnTo>
                <a:lnTo>
                  <a:pt x="9767" y="6041"/>
                </a:lnTo>
                <a:lnTo>
                  <a:pt x="9986" y="6187"/>
                </a:lnTo>
                <a:lnTo>
                  <a:pt x="10206" y="6333"/>
                </a:lnTo>
                <a:lnTo>
                  <a:pt x="10425" y="6528"/>
                </a:lnTo>
                <a:lnTo>
                  <a:pt x="10425" y="6528"/>
                </a:lnTo>
                <a:lnTo>
                  <a:pt x="10620" y="6747"/>
                </a:lnTo>
                <a:lnTo>
                  <a:pt x="10766" y="6966"/>
                </a:lnTo>
                <a:lnTo>
                  <a:pt x="10912" y="7186"/>
                </a:lnTo>
                <a:lnTo>
                  <a:pt x="11034" y="7429"/>
                </a:lnTo>
                <a:lnTo>
                  <a:pt x="11107" y="7697"/>
                </a:lnTo>
                <a:lnTo>
                  <a:pt x="11180" y="7941"/>
                </a:lnTo>
                <a:lnTo>
                  <a:pt x="11228" y="8208"/>
                </a:lnTo>
                <a:lnTo>
                  <a:pt x="11228" y="8476"/>
                </a:lnTo>
                <a:lnTo>
                  <a:pt x="11228" y="8744"/>
                </a:lnTo>
                <a:lnTo>
                  <a:pt x="11180" y="9012"/>
                </a:lnTo>
                <a:lnTo>
                  <a:pt x="11107" y="9256"/>
                </a:lnTo>
                <a:lnTo>
                  <a:pt x="11034" y="9524"/>
                </a:lnTo>
                <a:lnTo>
                  <a:pt x="10912" y="9767"/>
                </a:lnTo>
                <a:lnTo>
                  <a:pt x="10766" y="9986"/>
                </a:lnTo>
                <a:lnTo>
                  <a:pt x="10620" y="10206"/>
                </a:lnTo>
                <a:lnTo>
                  <a:pt x="10425" y="10425"/>
                </a:lnTo>
                <a:lnTo>
                  <a:pt x="10425" y="10425"/>
                </a:lnTo>
                <a:close/>
              </a:path>
            </a:pathLst>
          </a:custGeom>
          <a:noFill/>
          <a:ln w="9525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Monosakarida</a:t>
            </a:r>
            <a:endParaRPr dirty="0"/>
          </a:p>
        </p:txBody>
      </p:sp>
      <p:sp>
        <p:nvSpPr>
          <p:cNvPr id="157" name="Google Shape;157;p18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berwarna</a:t>
            </a:r>
            <a:endParaRPr lang="en-ID" dirty="0"/>
          </a:p>
          <a:p>
            <a:r>
              <a:rPr lang="en-ID" dirty="0" err="1"/>
              <a:t>Berbentuk</a:t>
            </a:r>
            <a:r>
              <a:rPr lang="en-ID" dirty="0"/>
              <a:t> </a:t>
            </a:r>
            <a:r>
              <a:rPr lang="en-ID" dirty="0" err="1"/>
              <a:t>padatan</a:t>
            </a:r>
            <a:r>
              <a:rPr lang="en-ID" dirty="0"/>
              <a:t> </a:t>
            </a:r>
            <a:r>
              <a:rPr lang="en-ID" dirty="0" err="1"/>
              <a:t>kristal</a:t>
            </a:r>
            <a:endParaRPr lang="en-ID" dirty="0"/>
          </a:p>
          <a:p>
            <a:r>
              <a:rPr lang="en-ID" dirty="0" err="1"/>
              <a:t>Larut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air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sulit</a:t>
            </a:r>
            <a:r>
              <a:rPr lang="en-ID" dirty="0"/>
              <a:t> </a:t>
            </a:r>
            <a:r>
              <a:rPr lang="en-ID" dirty="0" err="1"/>
              <a:t>larut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larutan</a:t>
            </a:r>
            <a:r>
              <a:rPr lang="en-ID" dirty="0"/>
              <a:t> nonpolar</a:t>
            </a:r>
          </a:p>
          <a:p>
            <a:pPr marL="2336800" lvl="5" indent="0">
              <a:spcBef>
                <a:spcPts val="600"/>
              </a:spcBef>
              <a:buNone/>
            </a:pPr>
            <a:endParaRPr dirty="0"/>
          </a:p>
        </p:txBody>
      </p:sp>
      <p:grpSp>
        <p:nvGrpSpPr>
          <p:cNvPr id="158" name="Google Shape;158;p18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159" name="Google Shape;159;p18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8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8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8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8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8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" name="Google Shape;165;p18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0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Aldehida</a:t>
            </a:r>
          </a:p>
          <a:p>
            <a:pPr marL="0" lvl="0" indent="0">
              <a:buNone/>
            </a:pPr>
            <a:r>
              <a:rPr lang="en-ID" dirty="0" err="1"/>
              <a:t>Aldehida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bereaksi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alkohol</a:t>
            </a:r>
            <a:r>
              <a:rPr lang="en-ID" dirty="0"/>
              <a:t> </a:t>
            </a:r>
            <a:r>
              <a:rPr lang="en-ID" dirty="0" err="1"/>
              <a:t>membentuk</a:t>
            </a:r>
            <a:r>
              <a:rPr lang="en-ID" dirty="0"/>
              <a:t> </a:t>
            </a:r>
            <a:r>
              <a:rPr lang="en-ID" dirty="0" err="1"/>
              <a:t>hemiasetal</a:t>
            </a:r>
            <a:r>
              <a:rPr lang="en-ID" dirty="0"/>
              <a:t>.</a:t>
            </a:r>
            <a:endParaRPr b="1" dirty="0"/>
          </a:p>
        </p:txBody>
      </p:sp>
      <p:sp>
        <p:nvSpPr>
          <p:cNvPr id="189" name="Google Shape;189;p20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Aldehida</a:t>
            </a:r>
            <a:r>
              <a:rPr lang="en-US" dirty="0"/>
              <a:t> Dan </a:t>
            </a:r>
            <a:r>
              <a:rPr lang="en-US" dirty="0" err="1"/>
              <a:t>Keton</a:t>
            </a:r>
            <a:endParaRPr dirty="0"/>
          </a:p>
        </p:txBody>
      </p:sp>
      <p:sp>
        <p:nvSpPr>
          <p:cNvPr id="190" name="Google Shape;190;p20"/>
          <p:cNvSpPr txBox="1">
            <a:spLocks noGrp="1"/>
          </p:cNvSpPr>
          <p:nvPr>
            <p:ph type="body" idx="2"/>
          </p:nvPr>
        </p:nvSpPr>
        <p:spPr>
          <a:xfrm>
            <a:off x="5026623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Keton</a:t>
            </a:r>
          </a:p>
          <a:p>
            <a:pPr marL="0" lvl="0" indent="0">
              <a:buNone/>
            </a:pPr>
            <a:r>
              <a:rPr lang="en-ID" dirty="0" err="1"/>
              <a:t>Keton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bereaksi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alkohol</a:t>
            </a:r>
            <a:r>
              <a:rPr lang="en-ID" dirty="0"/>
              <a:t> </a:t>
            </a:r>
            <a:r>
              <a:rPr lang="en-ID" dirty="0" err="1"/>
              <a:t>membentuk</a:t>
            </a:r>
            <a:r>
              <a:rPr lang="en-ID" dirty="0"/>
              <a:t> hemiketal.</a:t>
            </a:r>
            <a:endParaRPr b="1" dirty="0"/>
          </a:p>
        </p:txBody>
      </p:sp>
      <p:grpSp>
        <p:nvGrpSpPr>
          <p:cNvPr id="191" name="Google Shape;191;p20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192" name="Google Shape;192;p20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0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0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0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0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0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8" name="Google Shape;198;p20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On-screen Show (16:9)</PresentationFormat>
  <Paragraphs>19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Times New Roman</vt:lpstr>
      <vt:lpstr>Arial</vt:lpstr>
      <vt:lpstr>Roboto Slab</vt:lpstr>
      <vt:lpstr>Nixie One</vt:lpstr>
      <vt:lpstr>Warwick template</vt:lpstr>
      <vt:lpstr>Nama : Emerson Suta Wijaya NPM : 2114231011 Kelas : TIP A Karbohidrat Monosakarida  </vt:lpstr>
      <vt:lpstr>Karbohidrat</vt:lpstr>
      <vt:lpstr>Monosakarida</vt:lpstr>
      <vt:lpstr>Ciri-Ciri Monosakarida</vt:lpstr>
      <vt:lpstr>Aldehida Dan Keton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Nama : Emerson Suta Wijaya NPM : 2114231011 Kelas : TIP A Karbohidrat Monosakarida  </dc:title>
  <dc:creator>DELL Latitude E5270</dc:creator>
  <cp:lastModifiedBy>DELL Latitude E5270</cp:lastModifiedBy>
  <cp:revision>1</cp:revision>
  <dcterms:modified xsi:type="dcterms:W3CDTF">2022-03-02T07:45:33Z</dcterms:modified>
</cp:coreProperties>
</file>