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8"/>
  </p:notesMasterIdLst>
  <p:sldIdLst>
    <p:sldId id="256" r:id="rId2"/>
    <p:sldId id="257" r:id="rId3"/>
    <p:sldId id="259" r:id="rId4"/>
    <p:sldId id="258" r:id="rId5"/>
    <p:sldId id="260" r:id="rId6"/>
    <p:sldId id="261" r:id="rId7"/>
  </p:sldIdLst>
  <p:sldSz cx="9144000" cy="5143500" type="screen16x9"/>
  <p:notesSz cx="6858000" cy="9144000"/>
  <p:embeddedFontLst>
    <p:embeddedFont>
      <p:font typeface="ADELIA" panose="02000500000000000000" pitchFamily="50" charset="0"/>
      <p:regular r:id="rId9"/>
    </p:embeddedFont>
    <p:embeddedFont>
      <p:font typeface="Bauhaus 93" panose="04030905020B02020C02" pitchFamily="82" charset="0"/>
      <p:regular r:id="rId10"/>
    </p:embeddedFont>
    <p:embeddedFont>
      <p:font typeface="Calibri" panose="020F0502020204030204" pitchFamily="34" charset="0"/>
      <p:regular r:id="rId11"/>
      <p:bold r:id="rId12"/>
      <p:italic r:id="rId13"/>
      <p:boldItalic r:id="rId14"/>
    </p:embeddedFont>
    <p:embeddedFont>
      <p:font typeface="Comic Sans MS" panose="030F0702030302020204" pitchFamily="66" charset="0"/>
      <p:regular r:id="rId15"/>
      <p:bold r:id="rId16"/>
      <p:italic r:id="rId17"/>
      <p:boldItalic r:id="rId18"/>
    </p:embeddedFont>
    <p:embeddedFont>
      <p:font typeface="OCR A Std" panose="020F0609000104060307" pitchFamily="49" charset="0"/>
      <p:regular r:id="rId19"/>
    </p:embeddedFont>
    <p:embeddedFont>
      <p:font typeface="Raleway" pitchFamily="2" charset="0"/>
      <p:regular r:id="rId20"/>
      <p:bold r:id="rId21"/>
      <p:italic r:id="rId22"/>
      <p:boldItalic r:id="rId23"/>
    </p:embeddedFont>
    <p:embeddedFont>
      <p:font typeface="Raleway Thin" pitchFamily="2" charset="0"/>
      <p:regular r:id="rId24"/>
      <p:bold r:id="rId25"/>
      <p:italic r:id="rId26"/>
      <p:boldItalic r:id="rId27"/>
    </p:embeddedFont>
    <p:embeddedFont>
      <p:font typeface="Work Sans Regular"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8AEA8F-2872-4573-83B6-786F2DF8B1FA}">
  <a:tblStyle styleId="{B28AEA8F-2872-4573-83B6-786F2DF8B1F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68701B-E7FF-40CD-BBB2-7382C90321C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3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tableStyles" Target="tableStyles.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353775" y="379549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6654971" y="-410153"/>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017770" y="693100"/>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986735">
            <a:off x="654370" y="3671524"/>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7283088">
            <a:off x="8001790" y="3285780"/>
            <a:ext cx="1578088" cy="138126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rot="-10155561">
            <a:off x="-945733" y="1047694"/>
            <a:ext cx="3985308" cy="1963944"/>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71725" y="550602"/>
            <a:ext cx="1123676" cy="1157073"/>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txBox="1">
            <a:spLocks noGrp="1"/>
          </p:cNvSpPr>
          <p:nvPr>
            <p:ph type="ctrTitle"/>
          </p:nvPr>
        </p:nvSpPr>
        <p:spPr>
          <a:xfrm>
            <a:off x="1216025" y="1991825"/>
            <a:ext cx="67119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a:off x="-363974" y="-139386"/>
            <a:ext cx="2380859" cy="2120450"/>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3"/>
          <p:cNvSpPr/>
          <p:nvPr/>
        </p:nvSpPr>
        <p:spPr>
          <a:xfrm>
            <a:off x="538350" y="11803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3"/>
          <p:cNvSpPr/>
          <p:nvPr/>
        </p:nvSpPr>
        <p:spPr>
          <a:xfrm rot="3886626">
            <a:off x="5504907" y="3800569"/>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rot="-10114520">
            <a:off x="6110162" y="-457878"/>
            <a:ext cx="3531172" cy="1733961"/>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6891075" y="304795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216025" y="1888150"/>
            <a:ext cx="6711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5" name="Google Shape;25;p3"/>
          <p:cNvSpPr txBox="1">
            <a:spLocks noGrp="1"/>
          </p:cNvSpPr>
          <p:nvPr>
            <p:ph type="subTitle" idx="1"/>
          </p:nvPr>
        </p:nvSpPr>
        <p:spPr>
          <a:xfrm>
            <a:off x="1216025" y="3144854"/>
            <a:ext cx="6711900" cy="7848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1"/>
                </a:solidFill>
              </a:defRPr>
            </a:lvl1pPr>
            <a:lvl2pPr lvl="1" rtl="0">
              <a:spcBef>
                <a:spcPts val="0"/>
              </a:spcBef>
              <a:spcAft>
                <a:spcPts val="0"/>
              </a:spcAft>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26" name="Google Shape;26;p3"/>
          <p:cNvSpPr/>
          <p:nvPr/>
        </p:nvSpPr>
        <p:spPr>
          <a:xfrm rot="-1859257">
            <a:off x="7432020" y="368594"/>
            <a:ext cx="1201023" cy="1494418"/>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p:nvPr/>
        </p:nvSpPr>
        <p:spPr>
          <a:xfrm>
            <a:off x="841169" y="534700"/>
            <a:ext cx="1445085" cy="1017492"/>
          </a:xfrm>
          <a:custGeom>
            <a:avLst/>
            <a:gdLst/>
            <a:ahLst/>
            <a:cxnLst/>
            <a:rect l="l" t="t" r="r" b="b"/>
            <a:pathLst>
              <a:path w="3176012" h="1017492" extrusionOk="0">
                <a:moveTo>
                  <a:pt x="3132430" y="666969"/>
                </a:moveTo>
                <a:cubicBezTo>
                  <a:pt x="3048872" y="666537"/>
                  <a:pt x="2965324" y="665692"/>
                  <a:pt x="2881784" y="664435"/>
                </a:cubicBezTo>
                <a:cubicBezTo>
                  <a:pt x="2911457" y="560567"/>
                  <a:pt x="2629330" y="585051"/>
                  <a:pt x="2573160" y="581778"/>
                </a:cubicBezTo>
                <a:cubicBezTo>
                  <a:pt x="2431445" y="573528"/>
                  <a:pt x="2289782" y="566179"/>
                  <a:pt x="2148177" y="556069"/>
                </a:cubicBezTo>
                <a:cubicBezTo>
                  <a:pt x="2240727" y="555874"/>
                  <a:pt x="2333276" y="556663"/>
                  <a:pt x="2425825" y="558434"/>
                </a:cubicBezTo>
                <a:cubicBezTo>
                  <a:pt x="2478456" y="559458"/>
                  <a:pt x="2566166" y="581688"/>
                  <a:pt x="2608316" y="544824"/>
                </a:cubicBezTo>
                <a:cubicBezTo>
                  <a:pt x="2634593" y="521856"/>
                  <a:pt x="2642475" y="479653"/>
                  <a:pt x="2616256" y="454663"/>
                </a:cubicBezTo>
                <a:cubicBezTo>
                  <a:pt x="2579265" y="419407"/>
                  <a:pt x="2438011" y="441313"/>
                  <a:pt x="2389146" y="440574"/>
                </a:cubicBezTo>
                <a:lnTo>
                  <a:pt x="2590602" y="434326"/>
                </a:lnTo>
                <a:cubicBezTo>
                  <a:pt x="2632162" y="433030"/>
                  <a:pt x="2693051" y="443302"/>
                  <a:pt x="2728454" y="417158"/>
                </a:cubicBezTo>
                <a:cubicBezTo>
                  <a:pt x="2747899" y="402816"/>
                  <a:pt x="2767078" y="370360"/>
                  <a:pt x="2757894" y="345130"/>
                </a:cubicBezTo>
                <a:cubicBezTo>
                  <a:pt x="2742714" y="303452"/>
                  <a:pt x="2686115" y="313698"/>
                  <a:pt x="2651477" y="312804"/>
                </a:cubicBezTo>
                <a:cubicBezTo>
                  <a:pt x="2660837" y="294068"/>
                  <a:pt x="2663839" y="264911"/>
                  <a:pt x="2646986" y="248728"/>
                </a:cubicBezTo>
                <a:cubicBezTo>
                  <a:pt x="2680120" y="248423"/>
                  <a:pt x="3024562" y="270607"/>
                  <a:pt x="2933268" y="147860"/>
                </a:cubicBezTo>
                <a:cubicBezTo>
                  <a:pt x="2897146" y="99292"/>
                  <a:pt x="2784741" y="141185"/>
                  <a:pt x="2733730" y="129746"/>
                </a:cubicBezTo>
                <a:cubicBezTo>
                  <a:pt x="2687191" y="119318"/>
                  <a:pt x="2712340" y="113978"/>
                  <a:pt x="2674228" y="92714"/>
                </a:cubicBezTo>
                <a:cubicBezTo>
                  <a:pt x="2645243" y="76512"/>
                  <a:pt x="2577937" y="90329"/>
                  <a:pt x="2545541" y="90608"/>
                </a:cubicBezTo>
                <a:cubicBezTo>
                  <a:pt x="2178679" y="93790"/>
                  <a:pt x="1798168" y="126162"/>
                  <a:pt x="1433755" y="84322"/>
                </a:cubicBezTo>
                <a:cubicBezTo>
                  <a:pt x="1250435" y="63272"/>
                  <a:pt x="1068009" y="35204"/>
                  <a:pt x="884694" y="14329"/>
                </a:cubicBezTo>
                <a:cubicBezTo>
                  <a:pt x="735538" y="-2670"/>
                  <a:pt x="577346" y="-17628"/>
                  <a:pt x="437822" y="50816"/>
                </a:cubicBezTo>
                <a:cubicBezTo>
                  <a:pt x="408273" y="65313"/>
                  <a:pt x="379241" y="98372"/>
                  <a:pt x="350878" y="109668"/>
                </a:cubicBezTo>
                <a:cubicBezTo>
                  <a:pt x="319765" y="122060"/>
                  <a:pt x="256894" y="110485"/>
                  <a:pt x="223021" y="110776"/>
                </a:cubicBezTo>
                <a:cubicBezTo>
                  <a:pt x="169871" y="111243"/>
                  <a:pt x="91482" y="94445"/>
                  <a:pt x="65516" y="156032"/>
                </a:cubicBezTo>
                <a:cubicBezTo>
                  <a:pt x="14771" y="276459"/>
                  <a:pt x="346820" y="226382"/>
                  <a:pt x="407333" y="225857"/>
                </a:cubicBezTo>
                <a:cubicBezTo>
                  <a:pt x="382988" y="261223"/>
                  <a:pt x="391356" y="241942"/>
                  <a:pt x="371547" y="263673"/>
                </a:cubicBezTo>
                <a:cubicBezTo>
                  <a:pt x="362285" y="273835"/>
                  <a:pt x="349860" y="279920"/>
                  <a:pt x="342859" y="293031"/>
                </a:cubicBezTo>
                <a:cubicBezTo>
                  <a:pt x="330422" y="316362"/>
                  <a:pt x="329650" y="341741"/>
                  <a:pt x="348609" y="360995"/>
                </a:cubicBezTo>
                <a:cubicBezTo>
                  <a:pt x="372423" y="385175"/>
                  <a:pt x="435347" y="372596"/>
                  <a:pt x="466199" y="373400"/>
                </a:cubicBezTo>
                <a:lnTo>
                  <a:pt x="651867" y="378221"/>
                </a:lnTo>
                <a:cubicBezTo>
                  <a:pt x="573879" y="380645"/>
                  <a:pt x="441213" y="359583"/>
                  <a:pt x="368747" y="390892"/>
                </a:cubicBezTo>
                <a:cubicBezTo>
                  <a:pt x="343385" y="401851"/>
                  <a:pt x="318806" y="428856"/>
                  <a:pt x="321827" y="458480"/>
                </a:cubicBezTo>
                <a:cubicBezTo>
                  <a:pt x="326746" y="506685"/>
                  <a:pt x="371898" y="503503"/>
                  <a:pt x="409582" y="508026"/>
                </a:cubicBezTo>
                <a:cubicBezTo>
                  <a:pt x="386553" y="531241"/>
                  <a:pt x="371943" y="584630"/>
                  <a:pt x="411339" y="600884"/>
                </a:cubicBezTo>
                <a:cubicBezTo>
                  <a:pt x="343405" y="598350"/>
                  <a:pt x="166928" y="556814"/>
                  <a:pt x="131772" y="635880"/>
                </a:cubicBezTo>
                <a:cubicBezTo>
                  <a:pt x="90289" y="729204"/>
                  <a:pt x="255649" y="721246"/>
                  <a:pt x="307801" y="727908"/>
                </a:cubicBezTo>
                <a:cubicBezTo>
                  <a:pt x="246264" y="741738"/>
                  <a:pt x="233864" y="812043"/>
                  <a:pt x="286249" y="840461"/>
                </a:cubicBezTo>
                <a:cubicBezTo>
                  <a:pt x="316266" y="856741"/>
                  <a:pt x="382177" y="852127"/>
                  <a:pt x="416433" y="856054"/>
                </a:cubicBezTo>
                <a:cubicBezTo>
                  <a:pt x="459851" y="861049"/>
                  <a:pt x="503294" y="865849"/>
                  <a:pt x="546760" y="870455"/>
                </a:cubicBezTo>
                <a:lnTo>
                  <a:pt x="307074" y="867571"/>
                </a:lnTo>
                <a:cubicBezTo>
                  <a:pt x="234078" y="866696"/>
                  <a:pt x="137690" y="848886"/>
                  <a:pt x="67396" y="864693"/>
                </a:cubicBezTo>
                <a:cubicBezTo>
                  <a:pt x="34339" y="872127"/>
                  <a:pt x="1522" y="890137"/>
                  <a:pt x="64" y="929676"/>
                </a:cubicBezTo>
                <a:cubicBezTo>
                  <a:pt x="-1912" y="983266"/>
                  <a:pt x="42072" y="980823"/>
                  <a:pt x="83198" y="981970"/>
                </a:cubicBezTo>
                <a:cubicBezTo>
                  <a:pt x="403995" y="990907"/>
                  <a:pt x="725407" y="989695"/>
                  <a:pt x="1046308" y="993552"/>
                </a:cubicBezTo>
                <a:lnTo>
                  <a:pt x="2007104" y="1005107"/>
                </a:lnTo>
                <a:lnTo>
                  <a:pt x="2216500" y="1007628"/>
                </a:lnTo>
                <a:cubicBezTo>
                  <a:pt x="2281116" y="1008406"/>
                  <a:pt x="2380661" y="1029870"/>
                  <a:pt x="2442301" y="1008062"/>
                </a:cubicBezTo>
                <a:cubicBezTo>
                  <a:pt x="2472610" y="997343"/>
                  <a:pt x="2504525" y="959819"/>
                  <a:pt x="2492366" y="924777"/>
                </a:cubicBezTo>
                <a:cubicBezTo>
                  <a:pt x="2474159" y="872366"/>
                  <a:pt x="2381750" y="891530"/>
                  <a:pt x="2340339" y="890376"/>
                </a:cubicBezTo>
                <a:cubicBezTo>
                  <a:pt x="2462000" y="767804"/>
                  <a:pt x="2123203" y="781913"/>
                  <a:pt x="2079834" y="779146"/>
                </a:cubicBezTo>
                <a:cubicBezTo>
                  <a:pt x="2324102" y="782416"/>
                  <a:pt x="2568385" y="784145"/>
                  <a:pt x="2812683" y="784331"/>
                </a:cubicBezTo>
                <a:cubicBezTo>
                  <a:pt x="2871480" y="784361"/>
                  <a:pt x="2930277" y="784307"/>
                  <a:pt x="2989075" y="784168"/>
                </a:cubicBezTo>
                <a:cubicBezTo>
                  <a:pt x="3032100" y="784065"/>
                  <a:pt x="3097105" y="797474"/>
                  <a:pt x="3136247" y="778206"/>
                </a:cubicBezTo>
                <a:cubicBezTo>
                  <a:pt x="3182345" y="755575"/>
                  <a:pt x="3205465" y="667332"/>
                  <a:pt x="3132430" y="666969"/>
                </a:cubicBezTo>
                <a:close/>
                <a:moveTo>
                  <a:pt x="587432" y="607728"/>
                </a:moveTo>
                <a:cubicBezTo>
                  <a:pt x="565083" y="606864"/>
                  <a:pt x="542732" y="605999"/>
                  <a:pt x="520380" y="605135"/>
                </a:cubicBezTo>
                <a:lnTo>
                  <a:pt x="750245" y="605135"/>
                </a:lnTo>
                <a:cubicBezTo>
                  <a:pt x="745967" y="625232"/>
                  <a:pt x="610922" y="608687"/>
                  <a:pt x="587432" y="60772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4"/>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SzPts val="3000"/>
              <a:buChar char="✘"/>
              <a:defRPr sz="3000"/>
            </a:lvl1pPr>
            <a:lvl2pPr marL="914400" lvl="1" indent="-419100" rtl="0">
              <a:lnSpc>
                <a:spcPct val="115000"/>
              </a:lnSpc>
              <a:spcBef>
                <a:spcPts val="0"/>
              </a:spcBef>
              <a:spcAft>
                <a:spcPts val="0"/>
              </a:spcAft>
              <a:buSzPts val="3000"/>
              <a:buChar char="✗"/>
              <a:defRPr sz="3000"/>
            </a:lvl2pPr>
            <a:lvl3pPr marL="1371600" lvl="2" indent="-419100" rtl="0">
              <a:lnSpc>
                <a:spcPct val="115000"/>
              </a:lnSpc>
              <a:spcBef>
                <a:spcPts val="0"/>
              </a:spcBef>
              <a:spcAft>
                <a:spcPts val="0"/>
              </a:spcAft>
              <a:buSzPts val="3000"/>
              <a:buChar char="■"/>
              <a:defRPr sz="3000"/>
            </a:lvl3pPr>
            <a:lvl4pPr marL="1828800" lvl="3" indent="-419100" rtl="0">
              <a:lnSpc>
                <a:spcPct val="115000"/>
              </a:lnSpc>
              <a:spcBef>
                <a:spcPts val="0"/>
              </a:spcBef>
              <a:spcAft>
                <a:spcPts val="0"/>
              </a:spcAft>
              <a:buSzPts val="3000"/>
              <a:buChar char="●"/>
              <a:defRPr sz="3000"/>
            </a:lvl4pPr>
            <a:lvl5pPr marL="2286000" lvl="4" indent="-419100" rtl="0">
              <a:lnSpc>
                <a:spcPct val="115000"/>
              </a:lnSpc>
              <a:spcBef>
                <a:spcPts val="0"/>
              </a:spcBef>
              <a:spcAft>
                <a:spcPts val="0"/>
              </a:spcAft>
              <a:buSzPts val="3000"/>
              <a:buChar char="○"/>
              <a:defRPr sz="3000"/>
            </a:lvl5pPr>
            <a:lvl6pPr marL="2743200" lvl="5" indent="-419100" rtl="0">
              <a:lnSpc>
                <a:spcPct val="115000"/>
              </a:lnSpc>
              <a:spcBef>
                <a:spcPts val="0"/>
              </a:spcBef>
              <a:spcAft>
                <a:spcPts val="0"/>
              </a:spcAft>
              <a:buSzPts val="3000"/>
              <a:buChar char="■"/>
              <a:defRPr sz="3000"/>
            </a:lvl6pPr>
            <a:lvl7pPr marL="3200400" lvl="6" indent="-419100" rtl="0">
              <a:lnSpc>
                <a:spcPct val="115000"/>
              </a:lnSpc>
              <a:spcBef>
                <a:spcPts val="0"/>
              </a:spcBef>
              <a:spcAft>
                <a:spcPts val="0"/>
              </a:spcAft>
              <a:buSzPts val="3000"/>
              <a:buChar char="●"/>
              <a:defRPr sz="3000"/>
            </a:lvl7pPr>
            <a:lvl8pPr marL="3657600" lvl="7" indent="-419100" rtl="0">
              <a:lnSpc>
                <a:spcPct val="115000"/>
              </a:lnSpc>
              <a:spcBef>
                <a:spcPts val="0"/>
              </a:spcBef>
              <a:spcAft>
                <a:spcPts val="0"/>
              </a:spcAft>
              <a:buSzPts val="3000"/>
              <a:buChar char="○"/>
              <a:defRPr sz="3000"/>
            </a:lvl8pPr>
            <a:lvl9pPr marL="4114800" lvl="8" indent="-419100">
              <a:lnSpc>
                <a:spcPct val="115000"/>
              </a:lnSpc>
              <a:spcBef>
                <a:spcPts val="0"/>
              </a:spcBef>
              <a:spcAft>
                <a:spcPts val="0"/>
              </a:spcAft>
              <a:buSzPts val="3000"/>
              <a:buChar char="■"/>
              <a:defRPr sz="3000"/>
            </a:lvl9pPr>
          </a:lstStyle>
          <a:p>
            <a:endParaRPr/>
          </a:p>
        </p:txBody>
      </p:sp>
      <p:sp>
        <p:nvSpPr>
          <p:cNvPr id="30" name="Google Shape;30;p4"/>
          <p:cNvSpPr txBox="1"/>
          <p:nvPr/>
        </p:nvSpPr>
        <p:spPr>
          <a:xfrm>
            <a:off x="1216025" y="6289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dk1"/>
                </a:solidFill>
                <a:latin typeface="Raleway"/>
                <a:ea typeface="Raleway"/>
                <a:cs typeface="Raleway"/>
                <a:sym typeface="Raleway"/>
              </a:rPr>
              <a:t>“</a:t>
            </a:r>
            <a:endParaRPr sz="9600" b="1">
              <a:solidFill>
                <a:schemeClr val="dk1"/>
              </a:solidFill>
              <a:latin typeface="Raleway"/>
              <a:ea typeface="Raleway"/>
              <a:cs typeface="Raleway"/>
              <a:sym typeface="Raleway"/>
            </a:endParaRPr>
          </a:p>
        </p:txBody>
      </p:sp>
      <p:sp>
        <p:nvSpPr>
          <p:cNvPr id="31" name="Google Shape;3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1482850" y="-478441"/>
            <a:ext cx="1691129" cy="1577178"/>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4"/>
          <p:cNvSpPr/>
          <p:nvPr/>
        </p:nvSpPr>
        <p:spPr>
          <a:xfrm>
            <a:off x="7524748" y="2004302"/>
            <a:ext cx="2169605" cy="2139034"/>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rot="5828734">
            <a:off x="6579602" y="3865726"/>
            <a:ext cx="2358243" cy="11593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rot="2087446">
            <a:off x="-347111" y="4074972"/>
            <a:ext cx="1577102" cy="138040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000753" y="-218972"/>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a:off x="-258525" y="-549627"/>
            <a:ext cx="2337836" cy="230489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5"/>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5"/>
          <p:cNvSpPr/>
          <p:nvPr/>
        </p:nvSpPr>
        <p:spPr>
          <a:xfrm>
            <a:off x="-608751" y="100317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44" name="Google Shape;44;p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5" name="Google Shape;4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6"/>
          <p:cNvSpPr/>
          <p:nvPr/>
        </p:nvSpPr>
        <p:spPr>
          <a:xfrm>
            <a:off x="-544275" y="322850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6"/>
          <p:cNvSpPr/>
          <p:nvPr/>
        </p:nvSpPr>
        <p:spPr>
          <a:xfrm rot="5400000">
            <a:off x="7272240"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685804" y="-380379"/>
            <a:ext cx="2346749" cy="209007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6"/>
          <p:cNvSpPr/>
          <p:nvPr/>
        </p:nvSpPr>
        <p:spPr>
          <a:xfrm>
            <a:off x="8237775" y="436811"/>
            <a:ext cx="1780932" cy="1755838"/>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6"/>
          <p:cNvSpPr/>
          <p:nvPr/>
        </p:nvSpPr>
        <p:spPr>
          <a:xfrm>
            <a:off x="602736" y="4310518"/>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53" name="Google Shape;53;p6"/>
          <p:cNvSpPr txBox="1">
            <a:spLocks noGrp="1"/>
          </p:cNvSpPr>
          <p:nvPr>
            <p:ph type="body" idx="1"/>
          </p:nvPr>
        </p:nvSpPr>
        <p:spPr>
          <a:xfrm>
            <a:off x="1216025"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body" idx="2"/>
          </p:nvPr>
        </p:nvSpPr>
        <p:spPr>
          <a:xfrm>
            <a:off x="4939920"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5" name="Google Shape;55;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scribbles 2">
  <p:cSld name="BLANK_1_1">
    <p:spTree>
      <p:nvGrpSpPr>
        <p:cNvPr id="1" name="Shape 93"/>
        <p:cNvGrpSpPr/>
        <p:nvPr/>
      </p:nvGrpSpPr>
      <p:grpSpPr>
        <a:xfrm>
          <a:off x="0" y="0"/>
          <a:ext cx="0" cy="0"/>
          <a:chOff x="0" y="0"/>
          <a:chExt cx="0" cy="0"/>
        </a:xfrm>
      </p:grpSpPr>
      <p:sp>
        <p:nvSpPr>
          <p:cNvPr id="94" name="Google Shape;94;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2"/>
          <p:cNvSpPr/>
          <p:nvPr/>
        </p:nvSpPr>
        <p:spPr>
          <a:xfrm>
            <a:off x="-363975" y="-139378"/>
            <a:ext cx="1725952" cy="1537174"/>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833250" y="9898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rot="3883627">
            <a:off x="5783707" y="3854784"/>
            <a:ext cx="1547313"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rot="-10111965">
            <a:off x="7102246" y="-359891"/>
            <a:ext cx="2575201" cy="126462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4738425" y="413380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rot="-1859643">
            <a:off x="7847841" y="325734"/>
            <a:ext cx="945912" cy="1176986"/>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6025" y="1003175"/>
            <a:ext cx="6711900" cy="6231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1216025" y="1863126"/>
            <a:ext cx="6711900" cy="2494200"/>
          </a:xfrm>
          <a:prstGeom prst="rect">
            <a:avLst/>
          </a:prstGeom>
          <a:noFill/>
          <a:ln>
            <a:noFill/>
          </a:ln>
        </p:spPr>
        <p:txBody>
          <a:bodyPr spcFirstLastPara="1" wrap="square" lIns="0" tIns="0" rIns="0" bIns="0" anchor="t" anchorCtr="0">
            <a:noAutofit/>
          </a:bodyPr>
          <a:lstStyle>
            <a:lvl1pPr marL="457200" lvl="0" indent="-342900">
              <a:spcBef>
                <a:spcPts val="60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1pPr>
            <a:lvl2pPr marL="914400" lvl="1" indent="-342900">
              <a:spcBef>
                <a:spcPts val="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1"/>
                </a:solidFill>
                <a:latin typeface="Work Sans Regular"/>
                <a:ea typeface="Work Sans Regular"/>
                <a:cs typeface="Work Sans Regular"/>
                <a:sym typeface="Work Sans Regular"/>
              </a:defRPr>
            </a:lvl1pPr>
            <a:lvl2pPr lvl="1" algn="r">
              <a:buNone/>
              <a:defRPr sz="1300">
                <a:solidFill>
                  <a:schemeClr val="dk1"/>
                </a:solidFill>
                <a:latin typeface="Work Sans Regular"/>
                <a:ea typeface="Work Sans Regular"/>
                <a:cs typeface="Work Sans Regular"/>
                <a:sym typeface="Work Sans Regular"/>
              </a:defRPr>
            </a:lvl2pPr>
            <a:lvl3pPr lvl="2" algn="r">
              <a:buNone/>
              <a:defRPr sz="1300">
                <a:solidFill>
                  <a:schemeClr val="dk1"/>
                </a:solidFill>
                <a:latin typeface="Work Sans Regular"/>
                <a:ea typeface="Work Sans Regular"/>
                <a:cs typeface="Work Sans Regular"/>
                <a:sym typeface="Work Sans Regular"/>
              </a:defRPr>
            </a:lvl3pPr>
            <a:lvl4pPr lvl="3" algn="r">
              <a:buNone/>
              <a:defRPr sz="1300">
                <a:solidFill>
                  <a:schemeClr val="dk1"/>
                </a:solidFill>
                <a:latin typeface="Work Sans Regular"/>
                <a:ea typeface="Work Sans Regular"/>
                <a:cs typeface="Work Sans Regular"/>
                <a:sym typeface="Work Sans Regular"/>
              </a:defRPr>
            </a:lvl4pPr>
            <a:lvl5pPr lvl="4" algn="r">
              <a:buNone/>
              <a:defRPr sz="1300">
                <a:solidFill>
                  <a:schemeClr val="dk1"/>
                </a:solidFill>
                <a:latin typeface="Work Sans Regular"/>
                <a:ea typeface="Work Sans Regular"/>
                <a:cs typeface="Work Sans Regular"/>
                <a:sym typeface="Work Sans Regular"/>
              </a:defRPr>
            </a:lvl5pPr>
            <a:lvl6pPr lvl="5" algn="r">
              <a:buNone/>
              <a:defRPr sz="1300">
                <a:solidFill>
                  <a:schemeClr val="dk1"/>
                </a:solidFill>
                <a:latin typeface="Work Sans Regular"/>
                <a:ea typeface="Work Sans Regular"/>
                <a:cs typeface="Work Sans Regular"/>
                <a:sym typeface="Work Sans Regular"/>
              </a:defRPr>
            </a:lvl6pPr>
            <a:lvl7pPr lvl="6" algn="r">
              <a:buNone/>
              <a:defRPr sz="1300">
                <a:solidFill>
                  <a:schemeClr val="dk1"/>
                </a:solidFill>
                <a:latin typeface="Work Sans Regular"/>
                <a:ea typeface="Work Sans Regular"/>
                <a:cs typeface="Work Sans Regular"/>
                <a:sym typeface="Work Sans Regular"/>
              </a:defRPr>
            </a:lvl7pPr>
            <a:lvl8pPr lvl="7" algn="r">
              <a:buNone/>
              <a:defRPr sz="1300">
                <a:solidFill>
                  <a:schemeClr val="dk1"/>
                </a:solidFill>
                <a:latin typeface="Work Sans Regular"/>
                <a:ea typeface="Work Sans Regular"/>
                <a:cs typeface="Work Sans Regular"/>
                <a:sym typeface="Work Sans Regular"/>
              </a:defRPr>
            </a:lvl8pPr>
            <a:lvl9pPr lvl="8" algn="r">
              <a:buNone/>
              <a:defRPr sz="1300">
                <a:solidFill>
                  <a:schemeClr val="dk1"/>
                </a:solidFill>
                <a:latin typeface="Work Sans Regular"/>
                <a:ea typeface="Work Sans Regular"/>
                <a:cs typeface="Work Sans Regular"/>
                <a:sym typeface="Work Sans 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fif"/><Relationship Id="rId4" Type="http://schemas.openxmlformats.org/officeDocument/2006/relationships/image" Target="../media/image5.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p:nvPr>
        </p:nvSpPr>
        <p:spPr>
          <a:xfrm>
            <a:off x="1299845" y="2106125"/>
            <a:ext cx="67119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sz="4000" b="1" dirty="0">
                <a:latin typeface="ADELIA" panose="02000500000000000000" pitchFamily="50" charset="0"/>
              </a:rPr>
              <a:t>MONOSAKARIDA</a:t>
            </a:r>
            <a:endParaRPr sz="4000" b="1" dirty="0">
              <a:latin typeface="ADELIA" panose="02000500000000000000" pitchFamily="50" charset="0"/>
            </a:endParaRPr>
          </a:p>
        </p:txBody>
      </p:sp>
      <p:sp>
        <p:nvSpPr>
          <p:cNvPr id="2" name="TextBox 1">
            <a:extLst>
              <a:ext uri="{FF2B5EF4-FFF2-40B4-BE49-F238E27FC236}">
                <a16:creationId xmlns:a16="http://schemas.microsoft.com/office/drawing/2014/main" id="{6EFD7C2C-7057-4EA1-B06D-A020318C3122}"/>
              </a:ext>
            </a:extLst>
          </p:cNvPr>
          <p:cNvSpPr txBox="1"/>
          <p:nvPr/>
        </p:nvSpPr>
        <p:spPr>
          <a:xfrm>
            <a:off x="3673503" y="3323645"/>
            <a:ext cx="3800723" cy="523220"/>
          </a:xfrm>
          <a:prstGeom prst="rect">
            <a:avLst/>
          </a:prstGeom>
          <a:noFill/>
        </p:spPr>
        <p:txBody>
          <a:bodyPr wrap="square" rtlCol="0">
            <a:spAutoFit/>
          </a:bodyPr>
          <a:lstStyle/>
          <a:p>
            <a:r>
              <a:rPr lang="id-ID" dirty="0"/>
              <a:t>By NABILA TARA ADIENTA (2114231007</a:t>
            </a:r>
            <a:br>
              <a:rPr lang="id-ID" dirty="0"/>
            </a:br>
            <a:r>
              <a:rPr lang="id-ID" dirty="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3077973" y="241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b="1" dirty="0">
                <a:latin typeface="OCR A Std" panose="020F0609000104060307" pitchFamily="49" charset="0"/>
              </a:rPr>
              <a:t>MONOSAKARIDA</a:t>
            </a:r>
            <a:endParaRPr b="1" dirty="0">
              <a:latin typeface="OCR A Std" panose="020F0609000104060307" pitchFamily="49" charset="0"/>
            </a:endParaRPr>
          </a:p>
        </p:txBody>
      </p:sp>
      <p:sp>
        <p:nvSpPr>
          <p:cNvPr id="119" name="Google Shape;119;p15"/>
          <p:cNvSpPr txBox="1">
            <a:spLocks noGrp="1"/>
          </p:cNvSpPr>
          <p:nvPr>
            <p:ph type="body" idx="1"/>
          </p:nvPr>
        </p:nvSpPr>
        <p:spPr>
          <a:xfrm>
            <a:off x="616780" y="1506805"/>
            <a:ext cx="4726495" cy="3003074"/>
          </a:xfrm>
          <a:prstGeom prst="rect">
            <a:avLst/>
          </a:prstGeom>
          <a:solidFill>
            <a:schemeClr val="accent1">
              <a:lumMod val="20000"/>
              <a:lumOff val="80000"/>
            </a:schemeClr>
          </a:solidFill>
        </p:spPr>
        <p:txBody>
          <a:bodyPr spcFirstLastPara="1" wrap="square" lIns="0" tIns="0" rIns="0" bIns="0" anchor="t" anchorCtr="0">
            <a:noAutofit/>
          </a:bodyPr>
          <a:lstStyle/>
          <a:p>
            <a:pPr marL="171450" indent="-171450">
              <a:buClr>
                <a:schemeClr val="dk1"/>
              </a:buClr>
              <a:buSzPts val="1100"/>
              <a:buFont typeface="Wingdings" panose="05000000000000000000" pitchFamily="2" charset="2"/>
              <a:buChar char="§"/>
            </a:pPr>
            <a:r>
              <a:rPr lang="en-US" sz="1400" b="0" i="0" dirty="0" err="1">
                <a:solidFill>
                  <a:srgbClr val="000000"/>
                </a:solidFill>
                <a:effectLst/>
                <a:latin typeface="Comic Sans MS" panose="030F0702030302020204" pitchFamily="66" charset="0"/>
              </a:rPr>
              <a:t>Monosakarida</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adalah</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karbohidrat</a:t>
            </a:r>
            <a:r>
              <a:rPr lang="en-US" sz="1400" b="0" i="0" dirty="0">
                <a:solidFill>
                  <a:srgbClr val="000000"/>
                </a:solidFill>
                <a:effectLst/>
                <a:latin typeface="Comic Sans MS" panose="030F0702030302020204" pitchFamily="66" charset="0"/>
              </a:rPr>
              <a:t> yang </a:t>
            </a:r>
            <a:r>
              <a:rPr lang="en-US" sz="1400" b="0" i="0" dirty="0" err="1">
                <a:solidFill>
                  <a:srgbClr val="000000"/>
                </a:solidFill>
                <a:effectLst/>
                <a:latin typeface="Comic Sans MS" panose="030F0702030302020204" pitchFamily="66" charset="0"/>
              </a:rPr>
              <a:t>tidak</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dapat</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dihidrolisis</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menjadi</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bentuk</a:t>
            </a:r>
            <a:r>
              <a:rPr lang="en-US" sz="1400" b="0" i="0" dirty="0">
                <a:solidFill>
                  <a:srgbClr val="000000"/>
                </a:solidFill>
                <a:effectLst/>
                <a:latin typeface="Comic Sans MS" panose="030F0702030302020204" pitchFamily="66" charset="0"/>
              </a:rPr>
              <a:t> yang </a:t>
            </a:r>
            <a:r>
              <a:rPr lang="en-US" sz="1400" b="0" i="0" dirty="0" err="1">
                <a:solidFill>
                  <a:srgbClr val="000000"/>
                </a:solidFill>
                <a:effectLst/>
                <a:latin typeface="Comic Sans MS" panose="030F0702030302020204" pitchFamily="66" charset="0"/>
              </a:rPr>
              <a:t>lebihsederhana</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Monosakarida</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meliputi</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glukosa</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galaktosa</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fruktosa</a:t>
            </a:r>
            <a:r>
              <a:rPr lang="en-US" sz="1400" b="0" i="0" dirty="0">
                <a:solidFill>
                  <a:srgbClr val="000000"/>
                </a:solidFill>
                <a:effectLst/>
                <a:latin typeface="Comic Sans MS" panose="030F0702030302020204" pitchFamily="66" charset="0"/>
              </a:rPr>
              <a:t>, </a:t>
            </a:r>
            <a:r>
              <a:rPr lang="en-US" sz="1400" b="0" i="0" dirty="0" err="1">
                <a:solidFill>
                  <a:srgbClr val="000000"/>
                </a:solidFill>
                <a:effectLst/>
                <a:latin typeface="Comic Sans MS" panose="030F0702030302020204" pitchFamily="66" charset="0"/>
              </a:rPr>
              <a:t>manosa</a:t>
            </a:r>
            <a:r>
              <a:rPr lang="en-US" sz="1400" b="0" i="0" dirty="0">
                <a:solidFill>
                  <a:srgbClr val="000000"/>
                </a:solidFill>
                <a:effectLst/>
                <a:latin typeface="Comic Sans MS" panose="030F0702030302020204" pitchFamily="66" charset="0"/>
              </a:rPr>
              <a:t>, dan lain-lain</a:t>
            </a:r>
            <a:r>
              <a:rPr lang="en-US" sz="1200" b="0" i="0" dirty="0">
                <a:solidFill>
                  <a:srgbClr val="000000"/>
                </a:solidFill>
                <a:effectLst/>
                <a:latin typeface="ff0"/>
              </a:rPr>
              <a:t>.</a:t>
            </a:r>
            <a:endParaRPr sz="1400" dirty="0">
              <a:latin typeface="Comic Sans MS" panose="030F0702030302020204" pitchFamily="66" charset="0"/>
            </a:endParaRPr>
          </a:p>
          <a:p>
            <a:pPr marL="171450" indent="-171450">
              <a:buClr>
                <a:schemeClr val="dk1"/>
              </a:buClr>
              <a:buSzPts val="1100"/>
              <a:buFont typeface="Wingdings" panose="05000000000000000000" pitchFamily="2" charset="2"/>
              <a:buChar char="§"/>
            </a:pPr>
            <a:r>
              <a:rPr lang="id-ID" sz="1400" dirty="0">
                <a:latin typeface="Comic Sans MS" panose="030F0702030302020204" pitchFamily="66" charset="0"/>
              </a:rPr>
              <a:t>- Mono artinya satu.</a:t>
            </a:r>
          </a:p>
          <a:p>
            <a:pPr marL="0" indent="0">
              <a:buClr>
                <a:schemeClr val="dk1"/>
              </a:buClr>
              <a:buSzPts val="1100"/>
              <a:buNone/>
            </a:pPr>
            <a:r>
              <a:rPr lang="id-ID" sz="1400" dirty="0">
                <a:latin typeface="Comic Sans MS" panose="030F0702030302020204" pitchFamily="66" charset="0"/>
              </a:rPr>
              <a:t>   - Sakarida artinya gula.</a:t>
            </a:r>
          </a:p>
          <a:p>
            <a:pPr marL="171450" indent="-171450">
              <a:buClr>
                <a:schemeClr val="dk1"/>
              </a:buClr>
              <a:buSzPts val="1100"/>
              <a:buFont typeface="Wingdings" panose="05000000000000000000" pitchFamily="2" charset="2"/>
              <a:buChar char="§"/>
            </a:pPr>
            <a:r>
              <a:rPr lang="id-ID" sz="1400" dirty="0">
                <a:latin typeface="Comic Sans MS" panose="030F0702030302020204" pitchFamily="66" charset="0"/>
              </a:rPr>
              <a:t>Jika dilihat dari struktur molekul kimianya tersusun atas satu gugus aldehid (glukosa) atau satu gugus keton (fruktosa) yang terikat dua atau lebih gugus hidroksil.</a:t>
            </a:r>
          </a:p>
          <a:p>
            <a:pPr marL="171450" indent="-171450">
              <a:buClr>
                <a:schemeClr val="dk1"/>
              </a:buClr>
              <a:buSzPts val="1100"/>
              <a:buFont typeface="Wingdings" panose="05000000000000000000" pitchFamily="2" charset="2"/>
              <a:buChar char="§"/>
            </a:pPr>
            <a:r>
              <a:rPr lang="id-ID" sz="1400" dirty="0">
                <a:latin typeface="Comic Sans MS" panose="030F0702030302020204" pitchFamily="66" charset="0"/>
              </a:rPr>
              <a:t>Glukosa dan fruktosa sama-sama memiliki enam atom karbon dan terikat lima atom hidroksil.</a:t>
            </a:r>
          </a:p>
          <a:p>
            <a:pPr marL="171450" indent="-171450">
              <a:buClr>
                <a:schemeClr val="dk1"/>
              </a:buClr>
              <a:buSzPts val="1100"/>
              <a:buFont typeface="Wingdings" panose="05000000000000000000" pitchFamily="2" charset="2"/>
              <a:buChar char="§"/>
            </a:pPr>
            <a:endParaRPr lang="id-ID" sz="1400" dirty="0">
              <a:latin typeface="Comic Sans MS" panose="030F0702030302020204" pitchFamily="66" charset="0"/>
            </a:endParaRPr>
          </a:p>
          <a:p>
            <a:pPr marL="171450" indent="-171450">
              <a:buClr>
                <a:schemeClr val="dk1"/>
              </a:buClr>
              <a:buSzPts val="1100"/>
              <a:buFont typeface="Wingdings" panose="05000000000000000000" pitchFamily="2" charset="2"/>
              <a:buChar char="§"/>
            </a:pPr>
            <a:endParaRPr sz="1400" dirty="0">
              <a:latin typeface="Comic Sans MS" panose="030F0702030302020204" pitchFamily="66" charset="0"/>
            </a:endParaRPr>
          </a:p>
        </p:txBody>
      </p:sp>
      <p:sp>
        <p:nvSpPr>
          <p:cNvPr id="121" name="Google Shape;121;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1" name="Picture 10">
            <a:extLst>
              <a:ext uri="{FF2B5EF4-FFF2-40B4-BE49-F238E27FC236}">
                <a16:creationId xmlns:a16="http://schemas.microsoft.com/office/drawing/2014/main" id="{1428A1CA-42D2-43BB-A273-A86568B349A0}"/>
              </a:ext>
            </a:extLst>
          </p:cNvPr>
          <p:cNvPicPr>
            <a:picLocks noChangeAspect="1"/>
          </p:cNvPicPr>
          <p:nvPr/>
        </p:nvPicPr>
        <p:blipFill>
          <a:blip r:embed="rId3"/>
          <a:stretch>
            <a:fillRect/>
          </a:stretch>
        </p:blipFill>
        <p:spPr>
          <a:xfrm>
            <a:off x="5786289" y="1727952"/>
            <a:ext cx="3242995" cy="25607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ctrTitle"/>
          </p:nvPr>
        </p:nvSpPr>
        <p:spPr>
          <a:xfrm>
            <a:off x="65405" y="43394"/>
            <a:ext cx="6327775" cy="97762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sz="2800" b="1" dirty="0">
                <a:latin typeface="OCR A Std" panose="020F0609000104060307" pitchFamily="49" charset="0"/>
              </a:rPr>
              <a:t>TATA CARA PEMBERIAN NAMA MONOSAKARIDA</a:t>
            </a:r>
            <a:endParaRPr sz="2800" b="1" dirty="0">
              <a:latin typeface="OCR A Std" panose="020F0609000104060307" pitchFamily="49" charset="0"/>
            </a:endParaRPr>
          </a:p>
        </p:txBody>
      </p:sp>
      <p:sp>
        <p:nvSpPr>
          <p:cNvPr id="3" name="Rectangle: Rounded Corners 2">
            <a:extLst>
              <a:ext uri="{FF2B5EF4-FFF2-40B4-BE49-F238E27FC236}">
                <a16:creationId xmlns:a16="http://schemas.microsoft.com/office/drawing/2014/main" id="{3F515EF8-AD7C-44D4-B9DA-A564CD69F237}"/>
              </a:ext>
            </a:extLst>
          </p:cNvPr>
          <p:cNvSpPr/>
          <p:nvPr/>
        </p:nvSpPr>
        <p:spPr>
          <a:xfrm>
            <a:off x="1027336" y="1178112"/>
            <a:ext cx="2428627" cy="70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latin typeface="Comic Sans MS" panose="030F0702030302020204" pitchFamily="66" charset="0"/>
              </a:rPr>
              <a:t>ALDEHIDA</a:t>
            </a:r>
            <a:endParaRPr lang="en-US" dirty="0">
              <a:solidFill>
                <a:schemeClr val="tx1"/>
              </a:solidFill>
              <a:latin typeface="Comic Sans MS" panose="030F0702030302020204" pitchFamily="66" charset="0"/>
            </a:endParaRPr>
          </a:p>
        </p:txBody>
      </p:sp>
      <p:cxnSp>
        <p:nvCxnSpPr>
          <p:cNvPr id="5" name="Straight Arrow Connector 4">
            <a:extLst>
              <a:ext uri="{FF2B5EF4-FFF2-40B4-BE49-F238E27FC236}">
                <a16:creationId xmlns:a16="http://schemas.microsoft.com/office/drawing/2014/main" id="{DF550691-B80A-4B28-8253-34ADD2EACF57}"/>
              </a:ext>
            </a:extLst>
          </p:cNvPr>
          <p:cNvCxnSpPr/>
          <p:nvPr/>
        </p:nvCxnSpPr>
        <p:spPr>
          <a:xfrm>
            <a:off x="2267739" y="1881802"/>
            <a:ext cx="0" cy="10098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9DF2F2AD-BA1C-48E8-8E59-AC4A09B8424D}"/>
              </a:ext>
            </a:extLst>
          </p:cNvPr>
          <p:cNvSpPr txBox="1"/>
          <p:nvPr/>
        </p:nvSpPr>
        <p:spPr>
          <a:xfrm>
            <a:off x="2098191" y="3046204"/>
            <a:ext cx="1506269" cy="954107"/>
          </a:xfrm>
          <a:prstGeom prst="rect">
            <a:avLst/>
          </a:prstGeom>
          <a:solidFill>
            <a:schemeClr val="accent1">
              <a:lumMod val="20000"/>
              <a:lumOff val="80000"/>
            </a:schemeClr>
          </a:solidFill>
        </p:spPr>
        <p:txBody>
          <a:bodyPr wrap="square" rtlCol="0">
            <a:spAutoFit/>
          </a:bodyPr>
          <a:lstStyle/>
          <a:p>
            <a:r>
              <a:rPr lang="id-ID" dirty="0"/>
              <a:t>3 C triosa</a:t>
            </a:r>
          </a:p>
          <a:p>
            <a:r>
              <a:rPr lang="id-ID" dirty="0"/>
              <a:t>4 C tetrosa</a:t>
            </a:r>
          </a:p>
          <a:p>
            <a:r>
              <a:rPr lang="id-ID" dirty="0"/>
              <a:t>5 C pentrosa</a:t>
            </a:r>
          </a:p>
          <a:p>
            <a:r>
              <a:rPr lang="id-ID" dirty="0"/>
              <a:t>6 C heksosa</a:t>
            </a:r>
            <a:endParaRPr lang="en-US" dirty="0"/>
          </a:p>
        </p:txBody>
      </p:sp>
      <p:sp>
        <p:nvSpPr>
          <p:cNvPr id="7" name="TextBox 6">
            <a:extLst>
              <a:ext uri="{FF2B5EF4-FFF2-40B4-BE49-F238E27FC236}">
                <a16:creationId xmlns:a16="http://schemas.microsoft.com/office/drawing/2014/main" id="{1FE68A7F-B947-43A4-817E-3C7613C9B4CE}"/>
              </a:ext>
            </a:extLst>
          </p:cNvPr>
          <p:cNvSpPr txBox="1"/>
          <p:nvPr/>
        </p:nvSpPr>
        <p:spPr>
          <a:xfrm>
            <a:off x="1027336" y="3046203"/>
            <a:ext cx="1102990" cy="954107"/>
          </a:xfrm>
          <a:prstGeom prst="rect">
            <a:avLst/>
          </a:prstGeom>
          <a:solidFill>
            <a:schemeClr val="accent1">
              <a:lumMod val="20000"/>
              <a:lumOff val="80000"/>
            </a:schemeClr>
          </a:solidFill>
        </p:spPr>
        <p:txBody>
          <a:bodyPr wrap="square" rtlCol="0">
            <a:spAutoFit/>
          </a:bodyPr>
          <a:lstStyle/>
          <a:p>
            <a:endParaRPr lang="id-ID" dirty="0"/>
          </a:p>
          <a:p>
            <a:r>
              <a:rPr lang="id-ID" dirty="0"/>
              <a:t>Aldo     +</a:t>
            </a:r>
          </a:p>
          <a:p>
            <a:endParaRPr lang="id-ID" dirty="0"/>
          </a:p>
          <a:p>
            <a:endParaRPr lang="id-ID" dirty="0"/>
          </a:p>
        </p:txBody>
      </p:sp>
      <p:sp>
        <p:nvSpPr>
          <p:cNvPr id="11" name="TextBox 10">
            <a:extLst>
              <a:ext uri="{FF2B5EF4-FFF2-40B4-BE49-F238E27FC236}">
                <a16:creationId xmlns:a16="http://schemas.microsoft.com/office/drawing/2014/main" id="{3FAAAAEC-42ED-4E98-BBDE-17F99213E8AD}"/>
              </a:ext>
            </a:extLst>
          </p:cNvPr>
          <p:cNvSpPr txBox="1"/>
          <p:nvPr/>
        </p:nvSpPr>
        <p:spPr>
          <a:xfrm>
            <a:off x="5878258" y="3074945"/>
            <a:ext cx="1506269" cy="954107"/>
          </a:xfrm>
          <a:prstGeom prst="rect">
            <a:avLst/>
          </a:prstGeom>
          <a:solidFill>
            <a:schemeClr val="accent1">
              <a:lumMod val="20000"/>
              <a:lumOff val="80000"/>
            </a:schemeClr>
          </a:solidFill>
        </p:spPr>
        <p:txBody>
          <a:bodyPr wrap="square" rtlCol="0">
            <a:spAutoFit/>
          </a:bodyPr>
          <a:lstStyle/>
          <a:p>
            <a:r>
              <a:rPr lang="id-ID" dirty="0"/>
              <a:t>3 C triosa</a:t>
            </a:r>
          </a:p>
          <a:p>
            <a:r>
              <a:rPr lang="id-ID" dirty="0"/>
              <a:t>4 C tetrosa</a:t>
            </a:r>
          </a:p>
          <a:p>
            <a:r>
              <a:rPr lang="id-ID" dirty="0"/>
              <a:t>5 C pentrosa</a:t>
            </a:r>
          </a:p>
          <a:p>
            <a:r>
              <a:rPr lang="id-ID" dirty="0"/>
              <a:t>6 C heksosa</a:t>
            </a:r>
            <a:endParaRPr lang="en-US" dirty="0"/>
          </a:p>
        </p:txBody>
      </p:sp>
      <p:sp>
        <p:nvSpPr>
          <p:cNvPr id="12" name="TextBox 11">
            <a:extLst>
              <a:ext uri="{FF2B5EF4-FFF2-40B4-BE49-F238E27FC236}">
                <a16:creationId xmlns:a16="http://schemas.microsoft.com/office/drawing/2014/main" id="{C49E014A-AC59-4AA1-83BA-F1652E78A76B}"/>
              </a:ext>
            </a:extLst>
          </p:cNvPr>
          <p:cNvSpPr txBox="1"/>
          <p:nvPr/>
        </p:nvSpPr>
        <p:spPr>
          <a:xfrm>
            <a:off x="4864482" y="3072735"/>
            <a:ext cx="1102990" cy="954107"/>
          </a:xfrm>
          <a:prstGeom prst="rect">
            <a:avLst/>
          </a:prstGeom>
          <a:solidFill>
            <a:schemeClr val="accent1">
              <a:lumMod val="20000"/>
              <a:lumOff val="80000"/>
            </a:schemeClr>
          </a:solidFill>
        </p:spPr>
        <p:txBody>
          <a:bodyPr wrap="square" rtlCol="0">
            <a:spAutoFit/>
          </a:bodyPr>
          <a:lstStyle/>
          <a:p>
            <a:endParaRPr lang="id-ID" dirty="0"/>
          </a:p>
          <a:p>
            <a:r>
              <a:rPr lang="id-ID" dirty="0"/>
              <a:t>Keto     +</a:t>
            </a:r>
          </a:p>
          <a:p>
            <a:endParaRPr lang="id-ID" dirty="0"/>
          </a:p>
          <a:p>
            <a:endParaRPr lang="id-ID" dirty="0"/>
          </a:p>
        </p:txBody>
      </p:sp>
      <p:sp>
        <p:nvSpPr>
          <p:cNvPr id="13" name="Rectangle: Rounded Corners 12">
            <a:extLst>
              <a:ext uri="{FF2B5EF4-FFF2-40B4-BE49-F238E27FC236}">
                <a16:creationId xmlns:a16="http://schemas.microsoft.com/office/drawing/2014/main" id="{C19C64EF-9276-4BE0-A784-F4181AF51F56}"/>
              </a:ext>
            </a:extLst>
          </p:cNvPr>
          <p:cNvSpPr/>
          <p:nvPr/>
        </p:nvSpPr>
        <p:spPr>
          <a:xfrm>
            <a:off x="4955900" y="1232091"/>
            <a:ext cx="2428627" cy="70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latin typeface="Comic Sans MS" panose="030F0702030302020204" pitchFamily="66" charset="0"/>
              </a:rPr>
              <a:t>KETON</a:t>
            </a:r>
            <a:endParaRPr lang="en-US" dirty="0">
              <a:solidFill>
                <a:schemeClr val="tx1"/>
              </a:solidFill>
              <a:latin typeface="Comic Sans MS" panose="030F0702030302020204" pitchFamily="66" charset="0"/>
            </a:endParaRPr>
          </a:p>
        </p:txBody>
      </p:sp>
      <p:cxnSp>
        <p:nvCxnSpPr>
          <p:cNvPr id="14" name="Straight Arrow Connector 13">
            <a:extLst>
              <a:ext uri="{FF2B5EF4-FFF2-40B4-BE49-F238E27FC236}">
                <a16:creationId xmlns:a16="http://schemas.microsoft.com/office/drawing/2014/main" id="{3CF23C70-237F-4072-8F84-062D7C687E63}"/>
              </a:ext>
            </a:extLst>
          </p:cNvPr>
          <p:cNvCxnSpPr/>
          <p:nvPr/>
        </p:nvCxnSpPr>
        <p:spPr>
          <a:xfrm>
            <a:off x="6204590" y="1935781"/>
            <a:ext cx="0" cy="10098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6C29F35E-766F-4D20-9119-6F3D99145C63}"/>
              </a:ext>
            </a:extLst>
          </p:cNvPr>
          <p:cNvSpPr txBox="1"/>
          <p:nvPr/>
        </p:nvSpPr>
        <p:spPr>
          <a:xfrm>
            <a:off x="3031675" y="4281281"/>
            <a:ext cx="2817717" cy="738664"/>
          </a:xfrm>
          <a:prstGeom prst="rect">
            <a:avLst/>
          </a:prstGeom>
          <a:solidFill>
            <a:schemeClr val="accent1">
              <a:lumMod val="20000"/>
              <a:lumOff val="80000"/>
            </a:schemeClr>
          </a:solidFill>
        </p:spPr>
        <p:txBody>
          <a:bodyPr wrap="square" rtlCol="0">
            <a:spAutoFit/>
          </a:bodyPr>
          <a:lstStyle/>
          <a:p>
            <a:r>
              <a:rPr lang="id-ID" dirty="0"/>
              <a:t>Contoh : </a:t>
            </a:r>
          </a:p>
          <a:p>
            <a:r>
              <a:rPr lang="id-ID" dirty="0"/>
              <a:t>Glukosa  menjadi Aldoheksosa</a:t>
            </a:r>
          </a:p>
          <a:p>
            <a:r>
              <a:rPr lang="id-ID" dirty="0"/>
              <a:t>Fruktosa menjadi Ketohesosa</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9" name="Google Shape;12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4" name="TextBox 13">
            <a:extLst>
              <a:ext uri="{FF2B5EF4-FFF2-40B4-BE49-F238E27FC236}">
                <a16:creationId xmlns:a16="http://schemas.microsoft.com/office/drawing/2014/main" id="{35B759DB-9877-429D-BE0C-5C064C440326}"/>
              </a:ext>
            </a:extLst>
          </p:cNvPr>
          <p:cNvSpPr txBox="1"/>
          <p:nvPr/>
        </p:nvSpPr>
        <p:spPr>
          <a:xfrm>
            <a:off x="107342" y="1417588"/>
            <a:ext cx="4949687" cy="2308324"/>
          </a:xfrm>
          <a:prstGeom prst="rect">
            <a:avLst/>
          </a:prstGeom>
          <a:solidFill>
            <a:schemeClr val="accent1">
              <a:lumMod val="20000"/>
              <a:lumOff val="80000"/>
            </a:schemeClr>
          </a:solidFill>
        </p:spPr>
        <p:txBody>
          <a:bodyPr wrap="square">
            <a:spAutoFit/>
          </a:bodyPr>
          <a:lstStyle/>
          <a:p>
            <a:pPr algn="l"/>
            <a:r>
              <a:rPr lang="en-US" sz="1200" b="0" i="0" dirty="0" err="1">
                <a:solidFill>
                  <a:srgbClr val="000000"/>
                </a:solidFill>
                <a:effectLst/>
                <a:latin typeface="Comic Sans MS" panose="030F0702030302020204" pitchFamily="66" charset="0"/>
              </a:rPr>
              <a:t>Setiap</a:t>
            </a:r>
            <a:r>
              <a:rPr lang="en-US" sz="1200" b="0" i="0" dirty="0">
                <a:solidFill>
                  <a:srgbClr val="000000"/>
                </a:solidFill>
                <a:effectLst/>
                <a:latin typeface="Comic Sans MS" panose="030F0702030302020204" pitchFamily="66" charset="0"/>
              </a:rPr>
              <a:t> atom </a:t>
            </a:r>
            <a:r>
              <a:rPr lang="en-US" sz="1200" b="0" i="0" dirty="0" err="1">
                <a:solidFill>
                  <a:srgbClr val="000000"/>
                </a:solidFill>
                <a:effectLst/>
                <a:latin typeface="Comic Sans MS" panose="030F0702030302020204" pitchFamily="66" charset="0"/>
              </a:rPr>
              <a:t>karbon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bantalan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gugus</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hidroksil</a:t>
            </a:r>
            <a:r>
              <a:rPr lang="en-US" sz="1200" b="0" i="0" dirty="0">
                <a:solidFill>
                  <a:srgbClr val="000000"/>
                </a:solidFill>
                <a:effectLst/>
                <a:latin typeface="Comic Sans MS" panose="030F0702030302020204" pitchFamily="66" charset="0"/>
              </a:rPr>
              <a:t> (-OH), </a:t>
            </a:r>
            <a:r>
              <a:rPr lang="en-US" sz="1200" b="0" i="0" dirty="0" err="1">
                <a:solidFill>
                  <a:srgbClr val="000000"/>
                </a:solidFill>
                <a:effectLst/>
                <a:latin typeface="Comic Sans MS" panose="030F0702030302020204" pitchFamily="66" charset="0"/>
              </a:rPr>
              <a:t>dengan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pengecualian</a:t>
            </a:r>
            <a:r>
              <a:rPr lang="en-US" sz="1200" b="0" i="0" dirty="0">
                <a:solidFill>
                  <a:srgbClr val="000000"/>
                </a:solidFill>
                <a:effectLst/>
                <a:latin typeface="Comic Sans MS" panose="030F0702030302020204" pitchFamily="66" charset="0"/>
              </a:rPr>
              <a:t> pada </a:t>
            </a:r>
            <a:r>
              <a:rPr lang="en-US" sz="1200" b="0" i="0" dirty="0" err="1">
                <a:solidFill>
                  <a:srgbClr val="000000"/>
                </a:solidFill>
                <a:effectLst/>
                <a:latin typeface="Comic Sans MS" panose="030F0702030302020204" pitchFamily="66" charset="0"/>
              </a:rPr>
              <a:t>karbon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pertama</a:t>
            </a:r>
            <a:r>
              <a:rPr lang="en-US" sz="1200" b="0" i="0" dirty="0">
                <a:solidFill>
                  <a:srgbClr val="000000"/>
                </a:solidFill>
                <a:effectLst/>
                <a:latin typeface="Comic Sans MS" panose="030F0702030302020204" pitchFamily="66" charset="0"/>
              </a:rPr>
              <a:t> dan </a:t>
            </a:r>
            <a:r>
              <a:rPr lang="en-US" sz="1200" b="0" i="0" dirty="0" err="1">
                <a:solidFill>
                  <a:srgbClr val="000000"/>
                </a:solidFill>
                <a:effectLst/>
                <a:latin typeface="Comic Sans MS" panose="030F0702030302020204" pitchFamily="66" charset="0"/>
              </a:rPr>
              <a:t>terakhir</a:t>
            </a:r>
            <a:r>
              <a:rPr lang="en-US" sz="1200" b="0" i="0" dirty="0">
                <a:solidFill>
                  <a:srgbClr val="000000"/>
                </a:solidFill>
                <a:effectLst/>
                <a:latin typeface="Comic Sans MS" panose="030F0702030302020204" pitchFamily="66" charset="0"/>
              </a:rPr>
              <a:t>, yang </a:t>
            </a:r>
            <a:r>
              <a:rPr lang="en-US" sz="1200" b="0" i="0" dirty="0" err="1">
                <a:solidFill>
                  <a:srgbClr val="000000"/>
                </a:solidFill>
                <a:effectLst/>
                <a:latin typeface="Comic Sans MS" panose="030F0702030302020204" pitchFamily="66" charset="0"/>
              </a:rPr>
              <a:t>asimetris</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membuat</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mereka</a:t>
            </a:r>
            <a:r>
              <a:rPr lang="en-US" sz="1200" b="0" i="0" dirty="0">
                <a:solidFill>
                  <a:srgbClr val="000000"/>
                </a:solidFill>
                <a:effectLst/>
                <a:latin typeface="Comic Sans MS" panose="030F0702030302020204" pitchFamily="66" charset="0"/>
              </a:rPr>
              <a:t> stereocenters </a:t>
            </a:r>
            <a:r>
              <a:rPr lang="en-US" sz="1200" b="0" i="0" dirty="0" err="1">
                <a:solidFill>
                  <a:srgbClr val="000000"/>
                </a:solidFill>
                <a:effectLst/>
                <a:latin typeface="Comic Sans MS" panose="030F0702030302020204" pitchFamily="66" charset="0"/>
              </a:rPr>
              <a:t>dengan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duakonfigurasi</a:t>
            </a:r>
            <a:r>
              <a:rPr lang="en-US" sz="1200" b="0" i="0" dirty="0">
                <a:solidFill>
                  <a:srgbClr val="000000"/>
                </a:solidFill>
                <a:effectLst/>
                <a:latin typeface="Comic Sans MS" panose="030F0702030302020204" pitchFamily="66" charset="0"/>
              </a:rPr>
              <a:t> yang </a:t>
            </a:r>
            <a:r>
              <a:rPr lang="en-US" sz="1200" b="0" i="0" dirty="0" err="1">
                <a:solidFill>
                  <a:srgbClr val="000000"/>
                </a:solidFill>
                <a:effectLst/>
                <a:latin typeface="Comic Sans MS" panose="030F0702030302020204" pitchFamily="66" charset="0"/>
              </a:rPr>
              <a:t>mungkin</a:t>
            </a:r>
            <a:r>
              <a:rPr lang="en-US" sz="1200" b="0" i="0" dirty="0">
                <a:solidFill>
                  <a:srgbClr val="000000"/>
                </a:solidFill>
                <a:effectLst/>
                <a:latin typeface="Comic Sans MS" panose="030F0702030302020204" pitchFamily="66" charset="0"/>
              </a:rPr>
              <a:t> masing-masing</a:t>
            </a:r>
            <a:r>
              <a:rPr lang="id-ID" sz="1200" b="0" i="0" dirty="0">
                <a:solidFill>
                  <a:srgbClr val="000000"/>
                </a:solidFill>
                <a:effectLst/>
                <a:latin typeface="Comic Sans MS" panose="030F0702030302020204" pitchFamily="66" charset="0"/>
              </a:rPr>
              <a:t>. </a:t>
            </a:r>
            <a:r>
              <a:rPr lang="en-US" sz="1200" b="0" i="0" dirty="0">
                <a:solidFill>
                  <a:srgbClr val="000000"/>
                </a:solidFill>
                <a:effectLst/>
                <a:latin typeface="Comic Sans MS" panose="030F0702030302020204" pitchFamily="66" charset="0"/>
              </a:rPr>
              <a:t>Karena </a:t>
            </a:r>
            <a:r>
              <a:rPr lang="en-US" sz="1200" b="0" i="0" dirty="0" err="1">
                <a:solidFill>
                  <a:srgbClr val="000000"/>
                </a:solidFill>
                <a:effectLst/>
                <a:latin typeface="Comic Sans MS" panose="030F0702030302020204" pitchFamily="66" charset="0"/>
              </a:rPr>
              <a:t>asimetri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ini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sejumlah</a:t>
            </a:r>
            <a:r>
              <a:rPr lang="en-US" sz="1200" b="0" i="0" dirty="0">
                <a:solidFill>
                  <a:srgbClr val="000000"/>
                </a:solidFill>
                <a:effectLst/>
                <a:latin typeface="Comic Sans MS" panose="030F0702030302020204" pitchFamily="66" charset="0"/>
              </a:rPr>
              <a:t> isomer </a:t>
            </a:r>
            <a:r>
              <a:rPr lang="en-US" sz="1200" b="0" i="0" dirty="0" err="1">
                <a:solidFill>
                  <a:srgbClr val="000000"/>
                </a:solidFill>
                <a:effectLst/>
                <a:latin typeface="Comic Sans MS" panose="030F0702030302020204" pitchFamily="66" charset="0"/>
              </a:rPr>
              <a:t>mungkin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ada</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untuk</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semua</a:t>
            </a:r>
            <a:r>
              <a:rPr lang="en-US" sz="1200" b="0" i="0" dirty="0">
                <a:solidFill>
                  <a:srgbClr val="000000"/>
                </a:solidFill>
                <a:effectLst/>
                <a:latin typeface="Comic Sans MS" panose="030F0702030302020204" pitchFamily="66" charset="0"/>
              </a:rPr>
              <a:t> formula </a:t>
            </a:r>
            <a:r>
              <a:rPr lang="en-US" sz="1200" b="0" i="0" dirty="0" err="1">
                <a:solidFill>
                  <a:srgbClr val="000000"/>
                </a:solidFill>
                <a:effectLst/>
                <a:latin typeface="Comic Sans MS" panose="030F0702030302020204" pitchFamily="66" charset="0"/>
              </a:rPr>
              <a:t>monosakarida</a:t>
            </a:r>
            <a:r>
              <a:rPr lang="en-US" sz="1200" b="0" i="0" dirty="0">
                <a:solidFill>
                  <a:srgbClr val="000000"/>
                </a:solidFill>
                <a:effectLst/>
                <a:latin typeface="Comic Sans MS" panose="030F0702030302020204" pitchFamily="66" charset="0"/>
              </a:rPr>
              <a:t> yang </a:t>
            </a:r>
            <a:r>
              <a:rPr lang="en-US" sz="1200" b="0" i="0" dirty="0" err="1">
                <a:solidFill>
                  <a:srgbClr val="000000"/>
                </a:solidFill>
                <a:effectLst/>
                <a:latin typeface="Comic Sans MS" panose="030F0702030302020204" pitchFamily="66" charset="0"/>
              </a:rPr>
              <a:t>diberikan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Penugasan</a:t>
            </a:r>
            <a:r>
              <a:rPr lang="en-US" sz="1200" b="0" i="0" dirty="0">
                <a:solidFill>
                  <a:srgbClr val="000000"/>
                </a:solidFill>
                <a:effectLst/>
                <a:latin typeface="Comic Sans MS" panose="030F0702030302020204" pitchFamily="66" charset="0"/>
              </a:rPr>
              <a:t> D </a:t>
            </a:r>
            <a:r>
              <a:rPr lang="en-US" sz="1200" b="0" i="0" dirty="0" err="1">
                <a:solidFill>
                  <a:srgbClr val="000000"/>
                </a:solidFill>
                <a:effectLst/>
                <a:latin typeface="Comic Sans MS" panose="030F0702030302020204" pitchFamily="66" charset="0"/>
              </a:rPr>
              <a:t>atau</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Ladalah</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dibuat</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sesuai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dengan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orientasi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dari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karbon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asimetrik</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terjauh</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dari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gugus</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karbonil:dalam</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proyeksi</a:t>
            </a:r>
            <a:r>
              <a:rPr lang="en-US" sz="1200" b="0" i="0" dirty="0">
                <a:solidFill>
                  <a:srgbClr val="000000"/>
                </a:solidFill>
                <a:effectLst/>
                <a:latin typeface="Comic Sans MS" panose="030F0702030302020204" pitchFamily="66" charset="0"/>
              </a:rPr>
              <a:t> Fischer </a:t>
            </a:r>
            <a:r>
              <a:rPr lang="en-US" sz="1200" b="0" i="0" dirty="0" err="1">
                <a:solidFill>
                  <a:srgbClr val="000000"/>
                </a:solidFill>
                <a:effectLst/>
                <a:latin typeface="Comic Sans MS" panose="030F0702030302020204" pitchFamily="66" charset="0"/>
              </a:rPr>
              <a:t>standar</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jika</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gugus</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hidroksil</a:t>
            </a:r>
            <a:r>
              <a:rPr lang="en-US" sz="1200" b="0" i="0" dirty="0">
                <a:solidFill>
                  <a:srgbClr val="000000"/>
                </a:solidFill>
                <a:effectLst/>
                <a:latin typeface="Comic Sans MS" panose="030F0702030302020204" pitchFamily="66" charset="0"/>
              </a:rPr>
              <a:t> yang di </a:t>
            </a:r>
            <a:r>
              <a:rPr lang="en-US" sz="1200" b="0" i="0" dirty="0" err="1">
                <a:solidFill>
                  <a:srgbClr val="000000"/>
                </a:solidFill>
                <a:effectLst/>
                <a:latin typeface="Comic Sans MS" panose="030F0702030302020204" pitchFamily="66" charset="0"/>
              </a:rPr>
              <a:t>sebelah</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kanan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adalah</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molekulgula</a:t>
            </a:r>
            <a:r>
              <a:rPr lang="en-US" sz="1200" b="0" i="0" dirty="0">
                <a:solidFill>
                  <a:srgbClr val="000000"/>
                </a:solidFill>
                <a:effectLst/>
                <a:latin typeface="Comic Sans MS" panose="030F0702030302020204" pitchFamily="66" charset="0"/>
              </a:rPr>
              <a:t> D, </a:t>
            </a:r>
            <a:r>
              <a:rPr lang="en-US" sz="1200" b="0" i="0" dirty="0" err="1">
                <a:solidFill>
                  <a:srgbClr val="000000"/>
                </a:solidFill>
                <a:effectLst/>
                <a:latin typeface="Comic Sans MS" panose="030F0702030302020204" pitchFamily="66" charset="0"/>
              </a:rPr>
              <a:t>selain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itu</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adalah</a:t>
            </a:r>
            <a:r>
              <a:rPr lang="en-US" sz="1200" b="0" i="0" dirty="0">
                <a:solidFill>
                  <a:srgbClr val="000000"/>
                </a:solidFill>
                <a:effectLst/>
                <a:latin typeface="Comic Sans MS" panose="030F0702030302020204" pitchFamily="66" charset="0"/>
              </a:rPr>
              <a:t> gula L. "D-" dan "L-" </a:t>
            </a:r>
            <a:r>
              <a:rPr lang="en-US" sz="1200" b="0" i="0" dirty="0" err="1">
                <a:solidFill>
                  <a:srgbClr val="000000"/>
                </a:solidFill>
                <a:effectLst/>
                <a:latin typeface="Comic Sans MS" panose="030F0702030302020204" pitchFamily="66" charset="0"/>
              </a:rPr>
              <a:t>prefiks</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tidak</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harus</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bingung</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dengan</a:t>
            </a:r>
            <a:r>
              <a:rPr lang="en-US" sz="1200" b="0" i="0" dirty="0">
                <a:solidFill>
                  <a:srgbClr val="000000"/>
                </a:solidFill>
                <a:effectLst/>
                <a:latin typeface="Comic Sans MS" panose="030F0702030302020204" pitchFamily="66" charset="0"/>
              </a:rPr>
              <a:t> "d-"</a:t>
            </a:r>
            <a:r>
              <a:rPr lang="en-US" sz="1200" b="0" i="0" dirty="0" err="1">
                <a:solidFill>
                  <a:srgbClr val="000000"/>
                </a:solidFill>
                <a:effectLst/>
                <a:latin typeface="Comic Sans MS" panose="030F0702030302020204" pitchFamily="66" charset="0"/>
              </a:rPr>
              <a:t>atau</a:t>
            </a:r>
            <a:r>
              <a:rPr lang="en-US" sz="1200" b="0" i="0" dirty="0">
                <a:solidFill>
                  <a:srgbClr val="000000"/>
                </a:solidFill>
                <a:effectLst/>
                <a:latin typeface="Comic Sans MS" panose="030F0702030302020204" pitchFamily="66" charset="0"/>
              </a:rPr>
              <a:t> "l-", yang </a:t>
            </a:r>
            <a:r>
              <a:rPr lang="en-US" sz="1200" b="0" i="0" dirty="0" err="1">
                <a:solidFill>
                  <a:srgbClr val="000000"/>
                </a:solidFill>
                <a:effectLst/>
                <a:latin typeface="Comic Sans MS" panose="030F0702030302020204" pitchFamily="66" charset="0"/>
              </a:rPr>
              <a:t>menunjukkan</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arah</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bahwa</a:t>
            </a:r>
            <a:r>
              <a:rPr lang="en-US" sz="1200" b="0" i="0" dirty="0">
                <a:solidFill>
                  <a:srgbClr val="000000"/>
                </a:solidFill>
                <a:effectLst/>
                <a:latin typeface="Comic Sans MS" panose="030F0702030302020204" pitchFamily="66" charset="0"/>
              </a:rPr>
              <a:t> gula </a:t>
            </a:r>
            <a:r>
              <a:rPr lang="en-US" sz="1200" b="0" i="0" dirty="0" err="1">
                <a:solidFill>
                  <a:srgbClr val="000000"/>
                </a:solidFill>
                <a:effectLst/>
                <a:latin typeface="Comic Sans MS" panose="030F0702030302020204" pitchFamily="66" charset="0"/>
              </a:rPr>
              <a:t>berputar</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cahaya</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terpolarisasi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bidang</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Ini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penggunaan</a:t>
            </a:r>
            <a:r>
              <a:rPr lang="en-US" sz="1200" b="0" i="0" dirty="0">
                <a:solidFill>
                  <a:srgbClr val="000000"/>
                </a:solidFill>
                <a:effectLst/>
                <a:latin typeface="Comic Sans MS" panose="030F0702030302020204" pitchFamily="66" charset="0"/>
              </a:rPr>
              <a:t> "d-" dan "l-" </a:t>
            </a:r>
            <a:r>
              <a:rPr lang="en-US" sz="1200" b="0" i="0" dirty="0" err="1">
                <a:solidFill>
                  <a:srgbClr val="000000"/>
                </a:solidFill>
                <a:effectLst/>
                <a:latin typeface="Comic Sans MS" panose="030F0702030302020204" pitchFamily="66" charset="0"/>
              </a:rPr>
              <a:t>tidak</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lagi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diikuti</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dalam</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kimia</a:t>
            </a:r>
            <a:r>
              <a:rPr lang="en-US" sz="1200" b="0" i="0" dirty="0">
                <a:solidFill>
                  <a:srgbClr val="000000"/>
                </a:solidFill>
                <a:effectLst/>
                <a:latin typeface="Comic Sans MS" panose="030F0702030302020204" pitchFamily="66" charset="0"/>
              </a:rPr>
              <a:t> </a:t>
            </a:r>
            <a:r>
              <a:rPr lang="en-US" sz="1200" b="0" i="0" dirty="0" err="1">
                <a:solidFill>
                  <a:srgbClr val="000000"/>
                </a:solidFill>
                <a:effectLst/>
                <a:latin typeface="Comic Sans MS" panose="030F0702030302020204" pitchFamily="66" charset="0"/>
              </a:rPr>
              <a:t>karbohidrat</a:t>
            </a:r>
            <a:r>
              <a:rPr lang="id-ID" sz="1200" b="0" i="0" dirty="0">
                <a:solidFill>
                  <a:srgbClr val="000000"/>
                </a:solidFill>
                <a:effectLst/>
                <a:latin typeface="Comic Sans MS" panose="030F0702030302020204" pitchFamily="66" charset="0"/>
              </a:rPr>
              <a:t>.</a:t>
            </a:r>
            <a:endParaRPr lang="en-US" sz="1200" b="0" i="0" dirty="0">
              <a:solidFill>
                <a:srgbClr val="000000"/>
              </a:solidFill>
              <a:effectLst/>
              <a:latin typeface="Comic Sans MS" panose="030F0702030302020204" pitchFamily="66" charset="0"/>
            </a:endParaRPr>
          </a:p>
        </p:txBody>
      </p:sp>
      <p:pic>
        <p:nvPicPr>
          <p:cNvPr id="11" name="Picture 10">
            <a:extLst>
              <a:ext uri="{FF2B5EF4-FFF2-40B4-BE49-F238E27FC236}">
                <a16:creationId xmlns:a16="http://schemas.microsoft.com/office/drawing/2014/main" id="{AAF3AD47-E0DD-49F0-9FDA-906A2039E73B}"/>
              </a:ext>
            </a:extLst>
          </p:cNvPr>
          <p:cNvPicPr>
            <a:picLocks noChangeAspect="1"/>
          </p:cNvPicPr>
          <p:nvPr/>
        </p:nvPicPr>
        <p:blipFill>
          <a:blip r:embed="rId3"/>
          <a:stretch>
            <a:fillRect/>
          </a:stretch>
        </p:blipFill>
        <p:spPr>
          <a:xfrm>
            <a:off x="5147761" y="709395"/>
            <a:ext cx="3996239" cy="3484221"/>
          </a:xfrm>
          <a:prstGeom prst="rect">
            <a:avLst/>
          </a:prstGeom>
        </p:spPr>
      </p:pic>
      <p:sp>
        <p:nvSpPr>
          <p:cNvPr id="12" name="TextBox 11">
            <a:extLst>
              <a:ext uri="{FF2B5EF4-FFF2-40B4-BE49-F238E27FC236}">
                <a16:creationId xmlns:a16="http://schemas.microsoft.com/office/drawing/2014/main" id="{FDDF7E9A-BEC6-4830-80D9-8A9B95833E1E}"/>
              </a:ext>
            </a:extLst>
          </p:cNvPr>
          <p:cNvSpPr txBox="1"/>
          <p:nvPr/>
        </p:nvSpPr>
        <p:spPr>
          <a:xfrm>
            <a:off x="1820848" y="163467"/>
            <a:ext cx="4357315" cy="338554"/>
          </a:xfrm>
          <a:prstGeom prst="rect">
            <a:avLst/>
          </a:prstGeom>
          <a:noFill/>
        </p:spPr>
        <p:txBody>
          <a:bodyPr wrap="square" rtlCol="0">
            <a:spAutoFit/>
          </a:bodyPr>
          <a:lstStyle/>
          <a:p>
            <a:pPr algn="ctr"/>
            <a:r>
              <a:rPr lang="id-ID" sz="1600" dirty="0">
                <a:latin typeface="Bauhaus 93" panose="04030905020B02020C02" pitchFamily="82" charset="0"/>
              </a:rPr>
              <a:t>PUSAT ASIMETRIK MONOSAKARIDA</a:t>
            </a:r>
            <a:endParaRPr lang="en-US" sz="1600" dirty="0">
              <a:latin typeface="Bauhaus 93" panose="04030905020B02020C02"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body" idx="1"/>
          </p:nvPr>
        </p:nvSpPr>
        <p:spPr>
          <a:xfrm>
            <a:off x="1923691" y="828631"/>
            <a:ext cx="5456700" cy="230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sz="1600" dirty="0"/>
              <a:t>MONOSAKARIDA </a:t>
            </a:r>
            <a:r>
              <a:rPr sz="1600" dirty="0" err="1"/>
              <a:t>memiliki</a:t>
            </a:r>
            <a:r>
              <a:rPr sz="1600" dirty="0"/>
              <a:t> C-</a:t>
            </a:r>
            <a:r>
              <a:rPr sz="1600" dirty="0" err="1"/>
              <a:t>Asimetri</a:t>
            </a:r>
            <a:r>
              <a:rPr sz="1600" dirty="0"/>
              <a:t> </a:t>
            </a:r>
            <a:r>
              <a:rPr sz="1600" dirty="0" err="1"/>
              <a:t>maka</a:t>
            </a:r>
            <a:r>
              <a:rPr sz="1600" dirty="0"/>
              <a:t> </a:t>
            </a:r>
            <a:r>
              <a:rPr sz="1600" dirty="0" err="1"/>
              <a:t>secara</a:t>
            </a:r>
            <a:r>
              <a:rPr sz="1600" dirty="0"/>
              <a:t> </a:t>
            </a:r>
            <a:r>
              <a:rPr sz="1600" dirty="0" err="1"/>
              <a:t>fisika</a:t>
            </a:r>
            <a:r>
              <a:rPr sz="1600" dirty="0"/>
              <a:t> </a:t>
            </a:r>
            <a:r>
              <a:rPr sz="1600" dirty="0" err="1"/>
              <a:t>bersifat</a:t>
            </a:r>
            <a:r>
              <a:rPr sz="1600" dirty="0"/>
              <a:t> opti</a:t>
            </a:r>
            <a:r>
              <a:rPr lang="en-US" sz="1600" dirty="0"/>
              <a:t>c</a:t>
            </a:r>
            <a:r>
              <a:rPr sz="1600" dirty="0"/>
              <a:t> </a:t>
            </a:r>
            <a:r>
              <a:rPr sz="1600" dirty="0" err="1"/>
              <a:t>aktif</a:t>
            </a:r>
            <a:r>
              <a:rPr sz="1600" dirty="0"/>
              <a:t> </a:t>
            </a:r>
            <a:r>
              <a:rPr sz="1600" dirty="0" err="1"/>
              <a:t>artinya</a:t>
            </a:r>
            <a:r>
              <a:rPr sz="1600" dirty="0"/>
              <a:t> </a:t>
            </a:r>
            <a:r>
              <a:rPr sz="1600" dirty="0" err="1"/>
              <a:t>senyawa</a:t>
            </a:r>
            <a:r>
              <a:rPr sz="1600" dirty="0"/>
              <a:t> </a:t>
            </a:r>
            <a:r>
              <a:rPr sz="1600" dirty="0" err="1"/>
              <a:t>yangh</a:t>
            </a:r>
            <a:r>
              <a:rPr sz="1600" dirty="0"/>
              <a:t> </a:t>
            </a:r>
            <a:r>
              <a:rPr sz="1600" dirty="0" err="1"/>
              <a:t>dapat</a:t>
            </a:r>
            <a:r>
              <a:rPr sz="1600" dirty="0"/>
              <a:t> </a:t>
            </a:r>
            <a:r>
              <a:rPr sz="1600" dirty="0" err="1"/>
              <a:t>memutar</a:t>
            </a:r>
            <a:r>
              <a:rPr sz="1600" dirty="0"/>
              <a:t> </a:t>
            </a:r>
            <a:r>
              <a:rPr sz="1600" dirty="0" err="1"/>
              <a:t>molarisasi</a:t>
            </a:r>
            <a:r>
              <a:rPr sz="1600" dirty="0"/>
              <a:t> </a:t>
            </a:r>
            <a:r>
              <a:rPr sz="1600" dirty="0" err="1"/>
              <a:t>cahaya</a:t>
            </a:r>
            <a:r>
              <a:rPr sz="1600" dirty="0"/>
              <a:t>.</a:t>
            </a:r>
          </a:p>
        </p:txBody>
      </p:sp>
      <p:sp>
        <p:nvSpPr>
          <p:cNvPr id="141" name="Google Shape;141;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3" name="Picture 2">
            <a:extLst>
              <a:ext uri="{FF2B5EF4-FFF2-40B4-BE49-F238E27FC236}">
                <a16:creationId xmlns:a16="http://schemas.microsoft.com/office/drawing/2014/main" id="{973A9BB4-D4A4-4E58-A73C-3DD983E98E41}"/>
              </a:ext>
            </a:extLst>
          </p:cNvPr>
          <p:cNvPicPr>
            <a:picLocks noChangeAspect="1"/>
          </p:cNvPicPr>
          <p:nvPr/>
        </p:nvPicPr>
        <p:blipFill>
          <a:blip r:embed="rId3"/>
          <a:stretch>
            <a:fillRect/>
          </a:stretch>
        </p:blipFill>
        <p:spPr>
          <a:xfrm>
            <a:off x="2715020" y="1924971"/>
            <a:ext cx="3713959" cy="29653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2178132" y="0"/>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sz="2400" b="1" dirty="0">
                <a:latin typeface="Raleway" pitchFamily="2" charset="0"/>
              </a:rPr>
              <a:t>Prinsip Siklikasi Glukosa dan Fruktosa</a:t>
            </a:r>
            <a:endParaRPr sz="2400" b="1" dirty="0">
              <a:latin typeface="Raleway" pitchFamily="2" charset="0"/>
            </a:endParaRPr>
          </a:p>
        </p:txBody>
      </p:sp>
      <p:sp>
        <p:nvSpPr>
          <p:cNvPr id="148" name="Google Shape;148;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5" name="Picture 4">
            <a:extLst>
              <a:ext uri="{FF2B5EF4-FFF2-40B4-BE49-F238E27FC236}">
                <a16:creationId xmlns:a16="http://schemas.microsoft.com/office/drawing/2014/main" id="{5BFA8677-7BC5-4783-A064-FB5D6C00AA58}"/>
              </a:ext>
            </a:extLst>
          </p:cNvPr>
          <p:cNvPicPr>
            <a:picLocks noChangeAspect="1"/>
          </p:cNvPicPr>
          <p:nvPr/>
        </p:nvPicPr>
        <p:blipFill>
          <a:blip r:embed="rId3"/>
          <a:stretch>
            <a:fillRect/>
          </a:stretch>
        </p:blipFill>
        <p:spPr>
          <a:xfrm>
            <a:off x="5152444" y="821737"/>
            <a:ext cx="3021521" cy="1562714"/>
          </a:xfrm>
          <a:prstGeom prst="rect">
            <a:avLst/>
          </a:prstGeom>
        </p:spPr>
      </p:pic>
      <p:sp>
        <p:nvSpPr>
          <p:cNvPr id="13" name="TextBox 12">
            <a:extLst>
              <a:ext uri="{FF2B5EF4-FFF2-40B4-BE49-F238E27FC236}">
                <a16:creationId xmlns:a16="http://schemas.microsoft.com/office/drawing/2014/main" id="{EAD95586-4DD2-4137-A5FF-D38B54D7E876}"/>
              </a:ext>
            </a:extLst>
          </p:cNvPr>
          <p:cNvSpPr txBox="1"/>
          <p:nvPr/>
        </p:nvSpPr>
        <p:spPr>
          <a:xfrm>
            <a:off x="456702" y="838469"/>
            <a:ext cx="4695742" cy="4185761"/>
          </a:xfrm>
          <a:prstGeom prst="rect">
            <a:avLst/>
          </a:prstGeom>
          <a:solidFill>
            <a:schemeClr val="accent1">
              <a:lumMod val="20000"/>
              <a:lumOff val="80000"/>
            </a:schemeClr>
          </a:solidFill>
        </p:spPr>
        <p:txBody>
          <a:bodyPr wrap="square" rtlCol="0">
            <a:spAutoFit/>
          </a:bodyPr>
          <a:lstStyle/>
          <a:p>
            <a:pPr marL="342900" indent="-342900">
              <a:buAutoNum type="arabicPeriod"/>
            </a:pPr>
            <a:r>
              <a:rPr lang="id-ID" dirty="0"/>
              <a:t>GLUKOSA</a:t>
            </a:r>
          </a:p>
          <a:p>
            <a:r>
              <a:rPr lang="id-ID" dirty="0"/>
              <a:t>Glukosa memiliki gugus aldehid dengan rantai samping R1 dan alkohol rantai samping R2 yang akan berada pada rantai kesetimbangan untuk membentuk hemiacetal. Hidrogen akan membentuk gugus hidroksil yang baru. pada struktur siklik nantinya OH akan berada di bawah maka dikatakan alfa-D-Glucosa. Sedangkan, jika OH berada di atas maka dikatakan beta-D-Glucosa.</a:t>
            </a:r>
          </a:p>
          <a:p>
            <a:endParaRPr lang="id-ID" dirty="0"/>
          </a:p>
          <a:p>
            <a:r>
              <a:rPr lang="id-ID" dirty="0"/>
              <a:t>2. Fruktosa </a:t>
            </a:r>
          </a:p>
          <a:p>
            <a:r>
              <a:rPr lang="id-ID" dirty="0"/>
              <a:t>Pada fruktosa terdapat gugus keton R1 dan R2 serta gugus alkohol R3. interaksi antara keton dan alkohol akan membentuk hemiketal. Oksigen akan terikat dengan karbon dan akan membentuk gugus hidroksil. Maka, pada saat pembentukan struktur siklik OH yang terikat atom C terletak di bawah maka dinamakan alfa-D-Fruktosa. Sedangkan, OH yang terikat atom C terletak pada bagian atas dinamakan beta-D-Fruktosa</a:t>
            </a:r>
          </a:p>
          <a:p>
            <a:r>
              <a:rPr lang="id-ID" dirty="0"/>
              <a:t> </a:t>
            </a:r>
            <a:endParaRPr lang="en-US" dirty="0"/>
          </a:p>
        </p:txBody>
      </p:sp>
      <p:pic>
        <p:nvPicPr>
          <p:cNvPr id="15" name="Picture 14">
            <a:extLst>
              <a:ext uri="{FF2B5EF4-FFF2-40B4-BE49-F238E27FC236}">
                <a16:creationId xmlns:a16="http://schemas.microsoft.com/office/drawing/2014/main" id="{1E59D6DA-528D-4294-B68B-87564A0CD3CF}"/>
              </a:ext>
            </a:extLst>
          </p:cNvPr>
          <p:cNvPicPr>
            <a:picLocks noChangeAspect="1"/>
          </p:cNvPicPr>
          <p:nvPr/>
        </p:nvPicPr>
        <p:blipFill>
          <a:blip r:embed="rId4"/>
          <a:stretch>
            <a:fillRect/>
          </a:stretch>
        </p:blipFill>
        <p:spPr>
          <a:xfrm>
            <a:off x="5282751" y="2410740"/>
            <a:ext cx="2278939" cy="1288096"/>
          </a:xfrm>
          <a:prstGeom prst="rect">
            <a:avLst/>
          </a:prstGeom>
        </p:spPr>
      </p:pic>
      <p:pic>
        <p:nvPicPr>
          <p:cNvPr id="17" name="Picture 16">
            <a:extLst>
              <a:ext uri="{FF2B5EF4-FFF2-40B4-BE49-F238E27FC236}">
                <a16:creationId xmlns:a16="http://schemas.microsoft.com/office/drawing/2014/main" id="{337BC472-DD8D-4D5D-A50F-9069431E4048}"/>
              </a:ext>
            </a:extLst>
          </p:cNvPr>
          <p:cNvPicPr>
            <a:picLocks noChangeAspect="1"/>
          </p:cNvPicPr>
          <p:nvPr/>
        </p:nvPicPr>
        <p:blipFill>
          <a:blip r:embed="rId5"/>
          <a:stretch>
            <a:fillRect/>
          </a:stretch>
        </p:blipFill>
        <p:spPr>
          <a:xfrm>
            <a:off x="6663204" y="3725126"/>
            <a:ext cx="2409247" cy="1299104"/>
          </a:xfrm>
          <a:prstGeom prst="rect">
            <a:avLst/>
          </a:prstGeom>
        </p:spPr>
      </p:pic>
      <p:sp>
        <p:nvSpPr>
          <p:cNvPr id="18" name="TextBox 17">
            <a:extLst>
              <a:ext uri="{FF2B5EF4-FFF2-40B4-BE49-F238E27FC236}">
                <a16:creationId xmlns:a16="http://schemas.microsoft.com/office/drawing/2014/main" id="{A0197D24-A4B6-40DE-8A96-EEC100B7E08C}"/>
              </a:ext>
            </a:extLst>
          </p:cNvPr>
          <p:cNvSpPr txBox="1"/>
          <p:nvPr/>
        </p:nvSpPr>
        <p:spPr>
          <a:xfrm>
            <a:off x="7704745" y="2837600"/>
            <a:ext cx="1161457" cy="307777"/>
          </a:xfrm>
          <a:prstGeom prst="rect">
            <a:avLst/>
          </a:prstGeom>
          <a:solidFill>
            <a:schemeClr val="accent2"/>
          </a:solidFill>
        </p:spPr>
        <p:txBody>
          <a:bodyPr wrap="square" rtlCol="0">
            <a:spAutoFit/>
          </a:bodyPr>
          <a:lstStyle/>
          <a:p>
            <a:r>
              <a:rPr lang="id-ID" dirty="0"/>
              <a:t>GLUKOSA</a:t>
            </a:r>
            <a:endParaRPr lang="en-US" dirty="0"/>
          </a:p>
        </p:txBody>
      </p:sp>
      <p:sp>
        <p:nvSpPr>
          <p:cNvPr id="19" name="TextBox 18">
            <a:extLst>
              <a:ext uri="{FF2B5EF4-FFF2-40B4-BE49-F238E27FC236}">
                <a16:creationId xmlns:a16="http://schemas.microsoft.com/office/drawing/2014/main" id="{74B2D76A-CAA1-4A51-BF85-70DEDAD48319}"/>
              </a:ext>
            </a:extLst>
          </p:cNvPr>
          <p:cNvSpPr txBox="1"/>
          <p:nvPr/>
        </p:nvSpPr>
        <p:spPr>
          <a:xfrm>
            <a:off x="5327095" y="4245997"/>
            <a:ext cx="1292942" cy="307777"/>
          </a:xfrm>
          <a:prstGeom prst="rect">
            <a:avLst/>
          </a:prstGeom>
          <a:solidFill>
            <a:schemeClr val="accent2"/>
          </a:solidFill>
        </p:spPr>
        <p:txBody>
          <a:bodyPr wrap="square" rtlCol="0">
            <a:spAutoFit/>
          </a:bodyPr>
          <a:lstStyle/>
          <a:p>
            <a:r>
              <a:rPr lang="id-ID" dirty="0"/>
              <a:t>FRUKTOSA</a:t>
            </a:r>
            <a:endParaRPr lang="en-US" dirty="0"/>
          </a:p>
        </p:txBody>
      </p:sp>
    </p:spTree>
  </p:cSld>
  <p:clrMapOvr>
    <a:masterClrMapping/>
  </p:clrMapOvr>
</p:sld>
</file>

<file path=ppt/theme/theme1.xml><?xml version="1.0" encoding="utf-8"?>
<a:theme xmlns:a="http://schemas.openxmlformats.org/drawingml/2006/main" name="Pisanio template">
  <a:themeElements>
    <a:clrScheme name="Custom 347">
      <a:dk1>
        <a:srgbClr val="111111"/>
      </a:dk1>
      <a:lt1>
        <a:srgbClr val="FFFFFF"/>
      </a:lt1>
      <a:dk2>
        <a:srgbClr val="434343"/>
      </a:dk2>
      <a:lt2>
        <a:srgbClr val="F3F3F3"/>
      </a:lt2>
      <a:accent1>
        <a:srgbClr val="FFBC00"/>
      </a:accent1>
      <a:accent2>
        <a:srgbClr val="F38C22"/>
      </a:accent2>
      <a:accent3>
        <a:srgbClr val="202024"/>
      </a:accent3>
      <a:accent4>
        <a:srgbClr val="626269"/>
      </a:accent4>
      <a:accent5>
        <a:srgbClr val="9A9AA2"/>
      </a:accent5>
      <a:accent6>
        <a:srgbClr val="D5CFC1"/>
      </a:accent6>
      <a:hlink>
        <a:srgbClr val="B45F0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415</Words>
  <Application>Microsoft Office PowerPoint</Application>
  <PresentationFormat>On-screen Show (16:9)</PresentationFormat>
  <Paragraphs>42</Paragraphs>
  <Slides>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Wingdings</vt:lpstr>
      <vt:lpstr>Comic Sans MS</vt:lpstr>
      <vt:lpstr>OCR A Std</vt:lpstr>
      <vt:lpstr>Calibri</vt:lpstr>
      <vt:lpstr>Raleway</vt:lpstr>
      <vt:lpstr>Bauhaus 93</vt:lpstr>
      <vt:lpstr>ff0</vt:lpstr>
      <vt:lpstr>ADELIA</vt:lpstr>
      <vt:lpstr>Raleway Thin</vt:lpstr>
      <vt:lpstr>Work Sans Regular</vt:lpstr>
      <vt:lpstr>Arial</vt:lpstr>
      <vt:lpstr>Pisanio template</vt:lpstr>
      <vt:lpstr>MONOSAKARIDA</vt:lpstr>
      <vt:lpstr>MONOSAKARIDA</vt:lpstr>
      <vt:lpstr>TATA CARA PEMBERIAN NAMA MONOSAKARIDA</vt:lpstr>
      <vt:lpstr>PowerPoint Presentation</vt:lpstr>
      <vt:lpstr>PowerPoint Presentation</vt:lpstr>
      <vt:lpstr>Prinsip Siklikasi Glukosa dan Fruktosa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MONOSAKARIDA</dc:title>
  <dc:creator>Asus</dc:creator>
  <cp:lastModifiedBy>nabilatara52@gmail.com</cp:lastModifiedBy>
  <cp:revision>1</cp:revision>
  <dcterms:modified xsi:type="dcterms:W3CDTF">2022-03-02T07:46:18Z</dcterms:modified>
</cp:coreProperties>
</file>