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75" r:id="rId1"/>
  </p:sldMasterIdLst>
  <p:notesMasterIdLst>
    <p:notesMasterId r:id="rId7"/>
  </p:notesMasterIdLst>
  <p:sldIdLst>
    <p:sldId id="256" r:id="rId2"/>
    <p:sldId id="257" r:id="rId3"/>
    <p:sldId id="262" r:id="rId4"/>
    <p:sldId id="263" r:id="rId5"/>
    <p:sldId id="264" r:id="rId6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3405279E-8726-4143-9315-5F988C189235}">
  <a:tblStyle styleId="{3405279E-8726-4143-9315-5F988C189235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9191" autoAdjust="0"/>
    <p:restoredTop sz="94660"/>
  </p:normalViewPr>
  <p:slideViewPr>
    <p:cSldViewPr snapToGrid="0">
      <p:cViewPr varScale="1">
        <p:scale>
          <a:sx n="88" d="100"/>
          <a:sy n="88" d="100"/>
        </p:scale>
        <p:origin x="105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849639354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0" name="Google Shape;190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13829643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g752f79b1a6_0_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6" name="Google Shape;196;g752f79b1a6_0_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714279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/>
          <p:nvPr/>
        </p:nvSpPr>
        <p:spPr>
          <a:xfrm>
            <a:off x="-31350" y="-25920"/>
            <a:ext cx="9206700" cy="5175300"/>
          </a:xfrm>
          <a:prstGeom prst="rect">
            <a:avLst/>
          </a:prstGeom>
          <a:solidFill>
            <a:srgbClr val="FFFFFF">
              <a:alpha val="5366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00"/>
          </a:p>
        </p:txBody>
      </p:sp>
      <p:sp>
        <p:nvSpPr>
          <p:cNvPr id="10" name="Google Shape;10;p2"/>
          <p:cNvSpPr/>
          <p:nvPr/>
        </p:nvSpPr>
        <p:spPr>
          <a:xfrm>
            <a:off x="2008368" y="1094971"/>
            <a:ext cx="5482500" cy="31707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" name="Google Shape;11;p2"/>
          <p:cNvSpPr/>
          <p:nvPr/>
        </p:nvSpPr>
        <p:spPr>
          <a:xfrm>
            <a:off x="1807675" y="1005675"/>
            <a:ext cx="5518500" cy="31161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ctrTitle"/>
          </p:nvPr>
        </p:nvSpPr>
        <p:spPr>
          <a:xfrm>
            <a:off x="2793900" y="1496162"/>
            <a:ext cx="3556200" cy="1724700"/>
          </a:xfrm>
          <a:prstGeom prst="rect">
            <a:avLst/>
          </a:prstGeom>
          <a:ln>
            <a:noFill/>
          </a:ln>
          <a:effectLst>
            <a:outerShdw dist="38100" dir="21540000" algn="bl" rotWithShape="0">
              <a:schemeClr val="dk2">
                <a:alpha val="43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200"/>
              <a:buNone/>
              <a:defRPr sz="68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3" name="Google Shape;13;p2"/>
          <p:cNvSpPr txBox="1">
            <a:spLocks noGrp="1"/>
          </p:cNvSpPr>
          <p:nvPr>
            <p:ph type="subTitle" idx="1"/>
          </p:nvPr>
        </p:nvSpPr>
        <p:spPr>
          <a:xfrm>
            <a:off x="2349300" y="3200350"/>
            <a:ext cx="4445400" cy="4470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800">
                <a:solidFill>
                  <a:schemeClr val="dk2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4"/>
          <p:cNvSpPr/>
          <p:nvPr/>
        </p:nvSpPr>
        <p:spPr>
          <a:xfrm>
            <a:off x="-31800" y="-31875"/>
            <a:ext cx="9206700" cy="5175300"/>
          </a:xfrm>
          <a:prstGeom prst="rect">
            <a:avLst/>
          </a:prstGeom>
          <a:solidFill>
            <a:srgbClr val="FFFFFF">
              <a:alpha val="5366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" name="Google Shape;21;p4"/>
          <p:cNvSpPr/>
          <p:nvPr/>
        </p:nvSpPr>
        <p:spPr>
          <a:xfrm>
            <a:off x="0" y="971800"/>
            <a:ext cx="9144000" cy="39591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" name="Google Shape;22;p4"/>
          <p:cNvSpPr txBox="1">
            <a:spLocks noGrp="1"/>
          </p:cNvSpPr>
          <p:nvPr>
            <p:ph type="title"/>
          </p:nvPr>
        </p:nvSpPr>
        <p:spPr>
          <a:xfrm>
            <a:off x="655650" y="360787"/>
            <a:ext cx="7832700" cy="572700"/>
          </a:xfrm>
          <a:prstGeom prst="rect">
            <a:avLst/>
          </a:prstGeom>
          <a:effectLst>
            <a:outerShdw dist="19050" dir="20520000" algn="bl" rotWithShape="0">
              <a:schemeClr val="lt1"/>
            </a:outerShdw>
          </a:effectLst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000"/>
              <a:buFont typeface="Comfortaa"/>
              <a:buNone/>
              <a:defRPr b="1">
                <a:solidFill>
                  <a:schemeClr val="accen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4"/>
          <p:cNvSpPr txBox="1">
            <a:spLocks noGrp="1"/>
          </p:cNvSpPr>
          <p:nvPr>
            <p:ph type="subTitle" idx="1"/>
          </p:nvPr>
        </p:nvSpPr>
        <p:spPr>
          <a:xfrm>
            <a:off x="713250" y="1305637"/>
            <a:ext cx="7717500" cy="3297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300">
                <a:solidFill>
                  <a:schemeClr val="accen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300">
                <a:solidFill>
                  <a:schemeClr val="accen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300">
                <a:solidFill>
                  <a:schemeClr val="accen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300">
                <a:solidFill>
                  <a:schemeClr val="accen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300">
                <a:solidFill>
                  <a:schemeClr val="accen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300">
                <a:solidFill>
                  <a:schemeClr val="accen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300">
                <a:solidFill>
                  <a:schemeClr val="accen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300">
                <a:solidFill>
                  <a:schemeClr val="accen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300">
                <a:solidFill>
                  <a:schemeClr val="accen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621412" y="384154"/>
            <a:ext cx="7832700" cy="572700"/>
          </a:xfrm>
          <a:prstGeom prst="rect">
            <a:avLst/>
          </a:prstGeom>
          <a:noFill/>
          <a:ln>
            <a:noFill/>
          </a:ln>
          <a:effectLst>
            <a:outerShdw dist="28575" dir="19800000" algn="bl" rotWithShape="0">
              <a:schemeClr val="lt1"/>
            </a:outerShdw>
          </a:effectLst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Fugaz One"/>
              <a:buNone/>
              <a:defRPr sz="3000" b="1">
                <a:solidFill>
                  <a:schemeClr val="dk2"/>
                </a:solidFill>
                <a:latin typeface="Fugaz One"/>
                <a:ea typeface="Fugaz One"/>
                <a:cs typeface="Fugaz One"/>
                <a:sym typeface="Fugaz One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None/>
              <a:defRPr sz="3000">
                <a:solidFill>
                  <a:schemeClr val="accent1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None/>
              <a:defRPr sz="3000">
                <a:solidFill>
                  <a:schemeClr val="accent1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None/>
              <a:defRPr sz="3000">
                <a:solidFill>
                  <a:schemeClr val="accent1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None/>
              <a:defRPr sz="3000">
                <a:solidFill>
                  <a:schemeClr val="accent1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None/>
              <a:defRPr sz="3000">
                <a:solidFill>
                  <a:schemeClr val="accent1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None/>
              <a:defRPr sz="3000">
                <a:solidFill>
                  <a:schemeClr val="accent1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None/>
              <a:defRPr sz="3000">
                <a:solidFill>
                  <a:schemeClr val="accent1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None/>
              <a:defRPr sz="30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613117" y="1152475"/>
            <a:ext cx="78327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30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Roboto Medium"/>
              <a:buChar char="●"/>
              <a:defRPr sz="1600">
                <a:solidFill>
                  <a:schemeClr val="lt1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1pPr>
            <a:lvl2pPr marL="914400" lvl="1" indent="-330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Roboto Medium"/>
              <a:buChar char="○"/>
              <a:defRPr sz="1600">
                <a:solidFill>
                  <a:schemeClr val="lt1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2pPr>
            <a:lvl3pPr marL="1371600" lvl="2" indent="-330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Roboto Medium"/>
              <a:buChar char="■"/>
              <a:defRPr sz="1600">
                <a:solidFill>
                  <a:schemeClr val="lt1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3pPr>
            <a:lvl4pPr marL="1828800" lvl="3" indent="-330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Roboto Medium"/>
              <a:buChar char="●"/>
              <a:defRPr sz="1600">
                <a:solidFill>
                  <a:schemeClr val="lt1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4pPr>
            <a:lvl5pPr marL="2286000" lvl="4" indent="-330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Roboto Medium"/>
              <a:buChar char="○"/>
              <a:defRPr sz="1600">
                <a:solidFill>
                  <a:schemeClr val="lt1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5pPr>
            <a:lvl6pPr marL="2743200" lvl="5" indent="-330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Roboto Medium"/>
              <a:buChar char="■"/>
              <a:defRPr sz="1600">
                <a:solidFill>
                  <a:schemeClr val="lt1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6pPr>
            <a:lvl7pPr marL="3200400" lvl="6" indent="-330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Roboto Medium"/>
              <a:buChar char="●"/>
              <a:defRPr sz="1600">
                <a:solidFill>
                  <a:schemeClr val="lt1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7pPr>
            <a:lvl8pPr marL="3657600" lvl="7" indent="-330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Roboto Medium"/>
              <a:buChar char="○"/>
              <a:defRPr sz="1600">
                <a:solidFill>
                  <a:schemeClr val="lt1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8pPr>
            <a:lvl9pPr marL="4114800" lvl="8" indent="-3302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600"/>
              <a:buFont typeface="Roboto Medium"/>
              <a:buChar char="■"/>
              <a:defRPr sz="1600">
                <a:solidFill>
                  <a:schemeClr val="lt1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0" r:id="rId2"/>
    <p:sldLayoutId id="2147483658" r:id="rId3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340">
          <p15:clr>
            <a:srgbClr val="EA4335"/>
          </p15:clr>
        </p15:guide>
        <p15:guide id="2" orient="horz" pos="2903">
          <p15:clr>
            <a:srgbClr val="EA4335"/>
          </p15:clr>
        </p15:guide>
        <p15:guide id="3" pos="5760">
          <p15:clr>
            <a:srgbClr val="EA4335"/>
          </p15:clr>
        </p15:guide>
        <p15:guide id="4" pos="5311">
          <p15:clr>
            <a:srgbClr val="EA4335"/>
          </p15:clr>
        </p15:guide>
        <p15:guide id="5" pos="449">
          <p15:clr>
            <a:srgbClr val="EA4335"/>
          </p15:clr>
        </p15:guide>
        <p15:guide id="6" pos="2880">
          <p15:clr>
            <a:srgbClr val="EA4335"/>
          </p15:clr>
        </p15:guide>
        <p15:guide id="7">
          <p15:clr>
            <a:srgbClr val="EA4335"/>
          </p15:clr>
        </p15:guide>
        <p15:guide id="8" orient="horz" pos="1620">
          <p15:clr>
            <a:srgbClr val="EA4335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p30"/>
          <p:cNvSpPr txBox="1">
            <a:spLocks noGrp="1"/>
          </p:cNvSpPr>
          <p:nvPr>
            <p:ph type="ctrTitle"/>
          </p:nvPr>
        </p:nvSpPr>
        <p:spPr>
          <a:xfrm>
            <a:off x="1905000" y="1143000"/>
            <a:ext cx="5301343" cy="1371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d-ID" sz="4400" dirty="0" smtClean="0"/>
              <a:t>Karbohidrat : Monosakarida</a:t>
            </a:r>
            <a:endParaRPr sz="4400" dirty="0"/>
          </a:p>
        </p:txBody>
      </p:sp>
      <p:sp>
        <p:nvSpPr>
          <p:cNvPr id="193" name="Google Shape;193;p30"/>
          <p:cNvSpPr txBox="1">
            <a:spLocks noGrp="1"/>
          </p:cNvSpPr>
          <p:nvPr>
            <p:ph type="subTitle" idx="1"/>
          </p:nvPr>
        </p:nvSpPr>
        <p:spPr>
          <a:xfrm>
            <a:off x="2349300" y="2427513"/>
            <a:ext cx="4445400" cy="136071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d-ID" dirty="0" smtClean="0"/>
              <a:t>Biokimia Umum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d-ID" dirty="0" smtClean="0"/>
              <a:t>TIP A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d-ID" dirty="0" smtClean="0"/>
              <a:t>Muhammad Nurcholis Al Gani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d-ID" dirty="0" smtClean="0"/>
              <a:t>2114231021</a:t>
            </a:r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31"/>
          <p:cNvSpPr txBox="1">
            <a:spLocks noGrp="1"/>
          </p:cNvSpPr>
          <p:nvPr>
            <p:ph type="title"/>
          </p:nvPr>
        </p:nvSpPr>
        <p:spPr>
          <a:xfrm>
            <a:off x="655650" y="360787"/>
            <a:ext cx="78327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dirty="0" err="1" smtClean="0"/>
              <a:t>Monosakarida</a:t>
            </a:r>
            <a:endParaRPr dirty="0"/>
          </a:p>
        </p:txBody>
      </p:sp>
      <p:sp>
        <p:nvSpPr>
          <p:cNvPr id="199" name="Google Shape;199;p31"/>
          <p:cNvSpPr txBox="1">
            <a:spLocks noGrp="1"/>
          </p:cNvSpPr>
          <p:nvPr>
            <p:ph type="subTitle" idx="1"/>
          </p:nvPr>
        </p:nvSpPr>
        <p:spPr>
          <a:xfrm>
            <a:off x="713250" y="1153237"/>
            <a:ext cx="7717500" cy="147022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sz="1600" dirty="0" err="1" smtClean="0">
                <a:solidFill>
                  <a:schemeClr val="accent1"/>
                </a:solidFill>
                <a:sym typeface="Roboto Condensed"/>
              </a:rPr>
              <a:t>Monosakarida</a:t>
            </a:r>
            <a:r>
              <a:rPr sz="1600" dirty="0" smtClean="0">
                <a:solidFill>
                  <a:schemeClr val="accent1"/>
                </a:solidFill>
                <a:sym typeface="Roboto Condensed"/>
              </a:rPr>
              <a:t> </a:t>
            </a:r>
            <a:r>
              <a:rPr sz="1600" dirty="0" err="1" smtClean="0">
                <a:solidFill>
                  <a:schemeClr val="accent1"/>
                </a:solidFill>
                <a:sym typeface="Roboto Condensed"/>
              </a:rPr>
              <a:t>merupakan</a:t>
            </a:r>
            <a:r>
              <a:rPr sz="1600" dirty="0" smtClean="0">
                <a:solidFill>
                  <a:schemeClr val="accent1"/>
                </a:solidFill>
                <a:sym typeface="Roboto Condensed"/>
              </a:rPr>
              <a:t> unit </a:t>
            </a:r>
            <a:r>
              <a:rPr sz="1600" dirty="0" err="1" smtClean="0">
                <a:solidFill>
                  <a:schemeClr val="accent1"/>
                </a:solidFill>
                <a:sym typeface="Roboto Condensed"/>
              </a:rPr>
              <a:t>karbohidrat</a:t>
            </a:r>
            <a:r>
              <a:rPr sz="1600" dirty="0" smtClean="0">
                <a:solidFill>
                  <a:schemeClr val="accent1"/>
                </a:solidFill>
                <a:sym typeface="Roboto Condensed"/>
              </a:rPr>
              <a:t> </a:t>
            </a:r>
            <a:r>
              <a:rPr sz="1600" dirty="0" err="1" smtClean="0">
                <a:solidFill>
                  <a:schemeClr val="accent1"/>
                </a:solidFill>
                <a:sym typeface="Roboto Condensed"/>
              </a:rPr>
              <a:t>terkecil</a:t>
            </a:r>
            <a:r>
              <a:rPr sz="1600" dirty="0" smtClean="0">
                <a:solidFill>
                  <a:schemeClr val="accent1"/>
                </a:solidFill>
                <a:sym typeface="Roboto Condensed"/>
              </a:rPr>
              <a:t>, mono </a:t>
            </a:r>
            <a:r>
              <a:rPr sz="1600" dirty="0" err="1" smtClean="0">
                <a:solidFill>
                  <a:schemeClr val="accent1"/>
                </a:solidFill>
                <a:sym typeface="Roboto Condensed"/>
              </a:rPr>
              <a:t>artinya</a:t>
            </a:r>
            <a:r>
              <a:rPr sz="1600" dirty="0" smtClean="0">
                <a:solidFill>
                  <a:schemeClr val="accent1"/>
                </a:solidFill>
                <a:sym typeface="Roboto Condensed"/>
              </a:rPr>
              <a:t> </a:t>
            </a:r>
            <a:r>
              <a:rPr sz="1600" dirty="0" err="1" smtClean="0">
                <a:solidFill>
                  <a:schemeClr val="accent1"/>
                </a:solidFill>
                <a:sym typeface="Roboto Condensed"/>
              </a:rPr>
              <a:t>satu</a:t>
            </a:r>
            <a:r>
              <a:rPr sz="1600" dirty="0" smtClean="0">
                <a:solidFill>
                  <a:schemeClr val="accent1"/>
                </a:solidFill>
                <a:sym typeface="Roboto Condensed"/>
              </a:rPr>
              <a:t> </a:t>
            </a:r>
            <a:r>
              <a:rPr sz="1600" dirty="0" err="1" smtClean="0">
                <a:solidFill>
                  <a:schemeClr val="accent1"/>
                </a:solidFill>
                <a:sym typeface="Roboto Condensed"/>
              </a:rPr>
              <a:t>dan</a:t>
            </a:r>
            <a:r>
              <a:rPr sz="1600" dirty="0" smtClean="0">
                <a:solidFill>
                  <a:schemeClr val="accent1"/>
                </a:solidFill>
                <a:sym typeface="Roboto Condensed"/>
              </a:rPr>
              <a:t> </a:t>
            </a:r>
            <a:r>
              <a:rPr sz="1600" dirty="0" err="1" smtClean="0">
                <a:solidFill>
                  <a:schemeClr val="accent1"/>
                </a:solidFill>
                <a:sym typeface="Roboto Condensed"/>
              </a:rPr>
              <a:t>sakarida</a:t>
            </a:r>
            <a:r>
              <a:rPr sz="1600" dirty="0" smtClean="0">
                <a:solidFill>
                  <a:schemeClr val="accent1"/>
                </a:solidFill>
                <a:sym typeface="Roboto Condensed"/>
              </a:rPr>
              <a:t> </a:t>
            </a:r>
            <a:r>
              <a:rPr sz="1600" dirty="0" err="1" smtClean="0">
                <a:solidFill>
                  <a:schemeClr val="accent1"/>
                </a:solidFill>
                <a:sym typeface="Roboto Condensed"/>
              </a:rPr>
              <a:t>artinya</a:t>
            </a:r>
            <a:r>
              <a:rPr sz="1600" dirty="0" smtClean="0">
                <a:solidFill>
                  <a:schemeClr val="accent1"/>
                </a:solidFill>
                <a:sym typeface="Roboto Condensed"/>
              </a:rPr>
              <a:t> </a:t>
            </a:r>
            <a:r>
              <a:rPr sz="1600" dirty="0" err="1" smtClean="0">
                <a:solidFill>
                  <a:schemeClr val="accent1"/>
                </a:solidFill>
                <a:sym typeface="Roboto Condensed"/>
              </a:rPr>
              <a:t>gula</a:t>
            </a:r>
            <a:r>
              <a:rPr sz="1600" dirty="0" smtClean="0"/>
              <a:t>, </a:t>
            </a:r>
            <a:r>
              <a:rPr sz="1600" dirty="0" err="1" smtClean="0"/>
              <a:t>jadi</a:t>
            </a:r>
            <a:r>
              <a:rPr sz="1600" dirty="0" smtClean="0"/>
              <a:t> </a:t>
            </a:r>
            <a:r>
              <a:rPr sz="1600" dirty="0" err="1" smtClean="0"/>
              <a:t>monosakarida</a:t>
            </a:r>
            <a:r>
              <a:rPr sz="1600" dirty="0" smtClean="0"/>
              <a:t> </a:t>
            </a:r>
            <a:r>
              <a:rPr sz="1600" dirty="0" err="1" smtClean="0"/>
              <a:t>artinya</a:t>
            </a:r>
            <a:r>
              <a:rPr sz="1600" dirty="0" smtClean="0"/>
              <a:t> </a:t>
            </a:r>
            <a:r>
              <a:rPr sz="1600" dirty="0" err="1" smtClean="0"/>
              <a:t>satu</a:t>
            </a:r>
            <a:r>
              <a:rPr sz="1600" dirty="0" smtClean="0"/>
              <a:t> </a:t>
            </a:r>
            <a:r>
              <a:rPr sz="1600" dirty="0" err="1" smtClean="0"/>
              <a:t>gula</a:t>
            </a:r>
            <a:r>
              <a:rPr sz="1600" dirty="0" smtClean="0"/>
              <a:t> (</a:t>
            </a:r>
            <a:r>
              <a:rPr sz="1600" dirty="0" err="1" smtClean="0"/>
              <a:t>hanya</a:t>
            </a:r>
            <a:r>
              <a:rPr sz="1600" dirty="0" smtClean="0"/>
              <a:t> </a:t>
            </a:r>
            <a:r>
              <a:rPr sz="1600" dirty="0" err="1" smtClean="0"/>
              <a:t>memiliki</a:t>
            </a:r>
            <a:r>
              <a:rPr sz="1600" dirty="0" smtClean="0"/>
              <a:t> </a:t>
            </a:r>
            <a:r>
              <a:rPr sz="1600" dirty="0" err="1" smtClean="0"/>
              <a:t>satu</a:t>
            </a:r>
            <a:r>
              <a:rPr sz="1600" dirty="0" smtClean="0"/>
              <a:t> </a:t>
            </a:r>
            <a:r>
              <a:rPr sz="1600" dirty="0" err="1" smtClean="0"/>
              <a:t>gula</a:t>
            </a:r>
            <a:r>
              <a:rPr sz="1600" dirty="0" smtClean="0"/>
              <a:t>). 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x-none" sz="1600" dirty="0">
              <a:solidFill>
                <a:schemeClr val="accent1"/>
              </a:solidFill>
              <a:sym typeface="Roboto Condensed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d-ID" sz="1600" dirty="0" smtClean="0"/>
              <a:t>M</a:t>
            </a:r>
            <a:r>
              <a:rPr lang="x-none" sz="1600" dirty="0" smtClean="0"/>
              <a:t>onosakarida tersusun atas satu gugus aldehid atau satu gugus keton yang pada rantainya terikat dua atau lebih gugus hidroksil.</a:t>
            </a:r>
            <a:endParaRPr sz="1600" dirty="0">
              <a:solidFill>
                <a:schemeClr val="accent1"/>
              </a:solidFill>
              <a:sym typeface="Roboto Condensed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843" t="8922" r="24561" b="44303"/>
          <a:stretch/>
        </p:blipFill>
        <p:spPr>
          <a:xfrm>
            <a:off x="2144484" y="2536371"/>
            <a:ext cx="4248001" cy="2124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342467" y="1305637"/>
            <a:ext cx="4515231" cy="3297300"/>
          </a:xfrm>
        </p:spPr>
        <p:txBody>
          <a:bodyPr/>
          <a:lstStyle/>
          <a:p>
            <a:pPr marL="87313" indent="0"/>
            <a:r>
              <a:rPr lang="id-ID" sz="1800" dirty="0"/>
              <a:t>P</a:t>
            </a:r>
            <a:r>
              <a:rPr lang="id-ID" sz="1800" dirty="0" smtClean="0"/>
              <a:t>ada Glukosa terdapat gugus aldehid dan pada Fruktosa terdapat gugus keton, kedua molekul ini memiliki 6 atom karbon (C) dan memiliki 5 gugus hidroksil (OH)</a:t>
            </a:r>
            <a:endParaRPr lang="id-ID" sz="1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648" r="77419" b="5086"/>
          <a:stretch/>
        </p:blipFill>
        <p:spPr>
          <a:xfrm>
            <a:off x="1328057" y="1074230"/>
            <a:ext cx="1014411" cy="1800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348" t="23867" r="653" b="3249"/>
          <a:stretch/>
        </p:blipFill>
        <p:spPr>
          <a:xfrm>
            <a:off x="8089823" y="1074230"/>
            <a:ext cx="1054177" cy="18000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8" t="23902" r="77024" b="6222"/>
          <a:stretch/>
        </p:blipFill>
        <p:spPr>
          <a:xfrm>
            <a:off x="68519" y="1074230"/>
            <a:ext cx="1041825" cy="18000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357" t="22208" r="834" b="4740"/>
          <a:stretch/>
        </p:blipFill>
        <p:spPr>
          <a:xfrm>
            <a:off x="6857699" y="1074230"/>
            <a:ext cx="1043475" cy="18000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902" r="77381" b="7280"/>
          <a:stretch/>
        </p:blipFill>
        <p:spPr>
          <a:xfrm>
            <a:off x="584187" y="2874230"/>
            <a:ext cx="1052315" cy="18000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714" t="23902" r="952" b="7069"/>
          <a:stretch/>
        </p:blipFill>
        <p:spPr>
          <a:xfrm>
            <a:off x="7399299" y="2874230"/>
            <a:ext cx="1082216" cy="18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41290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Pemberian Nama Monosakarida</a:t>
            </a:r>
            <a:endParaRPr lang="id-ID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05625" y="1219201"/>
            <a:ext cx="8132750" cy="1283865"/>
          </a:xfrm>
        </p:spPr>
        <p:txBody>
          <a:bodyPr/>
          <a:lstStyle/>
          <a:p>
            <a:pPr marL="87313" indent="-11113"/>
            <a:r>
              <a:rPr lang="id-ID" sz="1400" dirty="0" smtClean="0"/>
              <a:t>Untuk kelompok Aldehida diberi awalan Aldo lalu mengikuti ada seberapa banyak atom karbonnya.</a:t>
            </a:r>
          </a:p>
          <a:p>
            <a:pPr marL="87313" indent="-11113"/>
            <a:r>
              <a:rPr lang="id-ID" sz="1400" dirty="0" smtClean="0"/>
              <a:t>Untuk kelompok Keton diberi awalan Keto lalu mengikuti ada seberapa banyak atom karbonnya.</a:t>
            </a:r>
            <a:endParaRPr lang="id-ID" sz="1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53"/>
          <a:stretch/>
        </p:blipFill>
        <p:spPr>
          <a:xfrm>
            <a:off x="2427514" y="2503066"/>
            <a:ext cx="4288972" cy="24174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65345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06400" y="1151467"/>
            <a:ext cx="4080933" cy="3451470"/>
          </a:xfrm>
        </p:spPr>
        <p:txBody>
          <a:bodyPr/>
          <a:lstStyle/>
          <a:p>
            <a:pPr marL="369888" indent="-285750">
              <a:buFont typeface="Arial" panose="020B0604020202020204" pitchFamily="34" charset="0"/>
              <a:buChar char="•"/>
            </a:pPr>
            <a:r>
              <a:rPr lang="id-ID" dirty="0" smtClean="0"/>
              <a:t>Glukosa, karena memiliki gugus Aldehida dan memiliki 6 atom karbon maka diberi nama Aldoheksosa</a:t>
            </a:r>
          </a:p>
          <a:p>
            <a:pPr marL="369888" indent="-285750">
              <a:buFont typeface="Arial" panose="020B0604020202020204" pitchFamily="34" charset="0"/>
              <a:buChar char="•"/>
            </a:pPr>
            <a:endParaRPr lang="id-ID" dirty="0"/>
          </a:p>
          <a:p>
            <a:pPr marL="369888" indent="-285750">
              <a:buFont typeface="Arial" panose="020B0604020202020204" pitchFamily="34" charset="0"/>
              <a:buChar char="•"/>
            </a:pPr>
            <a:r>
              <a:rPr lang="id-ID" dirty="0" smtClean="0"/>
              <a:t>Fruktosa, karena memiliki gugus Keton dan memiliki 6 atom Karbon maka diberi nama Ketoheksosa</a:t>
            </a:r>
          </a:p>
          <a:p>
            <a:pPr marL="369888" indent="-285750">
              <a:buFont typeface="Arial" panose="020B0604020202020204" pitchFamily="34" charset="0"/>
              <a:buChar char="•"/>
            </a:pPr>
            <a:endParaRPr lang="id-ID" dirty="0"/>
          </a:p>
          <a:p>
            <a:pPr marL="369888" indent="-285750">
              <a:buFont typeface="Arial" panose="020B0604020202020204" pitchFamily="34" charset="0"/>
              <a:buChar char="•"/>
            </a:pPr>
            <a:r>
              <a:rPr lang="id-ID" dirty="0" smtClean="0"/>
              <a:t>Gliseraldehida, karena memiliki gugus Aldehida dan hanya memiliki 3 atom Karbon maka diberi nama Aldotriosa</a:t>
            </a:r>
          </a:p>
          <a:p>
            <a:pPr marL="369888" indent="-285750">
              <a:buFont typeface="Arial" panose="020B0604020202020204" pitchFamily="34" charset="0"/>
              <a:buChar char="•"/>
            </a:pPr>
            <a:endParaRPr lang="id-ID" dirty="0"/>
          </a:p>
          <a:p>
            <a:pPr marL="369888" indent="-285750">
              <a:buFont typeface="Arial" panose="020B0604020202020204" pitchFamily="34" charset="0"/>
              <a:buChar char="•"/>
            </a:pPr>
            <a:r>
              <a:rPr lang="id-ID" dirty="0" smtClean="0"/>
              <a:t>Dihidroksiaseton, karena memiliki gugus Keton dan hanya memiliki 3 atom Karbon maka diberi nama Ketotriosa</a:t>
            </a:r>
            <a:endParaRPr lang="id-ID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55"/>
          <a:stretch/>
        </p:blipFill>
        <p:spPr>
          <a:xfrm>
            <a:off x="5304574" y="1077202"/>
            <a:ext cx="3183776" cy="1800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76"/>
          <a:stretch/>
        </p:blipFill>
        <p:spPr>
          <a:xfrm>
            <a:off x="5302029" y="3020917"/>
            <a:ext cx="3186321" cy="18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93611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Watercolor Texture by Slidesgo">
  <a:themeElements>
    <a:clrScheme name="Simple Light">
      <a:dk1>
        <a:srgbClr val="BFACF5"/>
      </a:dk1>
      <a:lt1>
        <a:srgbClr val="FFFFFF"/>
      </a:lt1>
      <a:dk2>
        <a:srgbClr val="9C7FEE"/>
      </a:dk2>
      <a:lt2>
        <a:srgbClr val="F788C6"/>
      </a:lt2>
      <a:accent1>
        <a:srgbClr val="6B86F1"/>
      </a:accent1>
      <a:accent2>
        <a:srgbClr val="9C7FEE"/>
      </a:accent2>
      <a:accent3>
        <a:srgbClr val="9C7FEE"/>
      </a:accent3>
      <a:accent4>
        <a:srgbClr val="F788C6"/>
      </a:accent4>
      <a:accent5>
        <a:srgbClr val="6B86F1"/>
      </a:accent5>
      <a:accent6>
        <a:srgbClr val="9C7FEE"/>
      </a:accent6>
      <a:hlink>
        <a:srgbClr val="6B86F1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39</TotalTime>
  <Words>182</Words>
  <Application>Microsoft Office PowerPoint</Application>
  <PresentationFormat>On-screen Show (16:9)</PresentationFormat>
  <Paragraphs>20</Paragraphs>
  <Slides>5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1" baseType="lpstr">
      <vt:lpstr>Arial</vt:lpstr>
      <vt:lpstr>Comfortaa</vt:lpstr>
      <vt:lpstr>Fugaz One</vt:lpstr>
      <vt:lpstr>Roboto Condensed</vt:lpstr>
      <vt:lpstr>Roboto Medium</vt:lpstr>
      <vt:lpstr>Watercolor Texture by Slidesgo</vt:lpstr>
      <vt:lpstr>Karbohidrat : Monosakarida</vt:lpstr>
      <vt:lpstr>Monosakarida</vt:lpstr>
      <vt:lpstr>PowerPoint Presentation</vt:lpstr>
      <vt:lpstr>Pemberian Nama Monosakarida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Karbohidrat : Monosakarida</dc:title>
  <dc:creator>hp probook</dc:creator>
  <cp:lastModifiedBy>Windows User</cp:lastModifiedBy>
  <cp:revision>6</cp:revision>
  <dcterms:modified xsi:type="dcterms:W3CDTF">2022-03-02T07:39:50Z</dcterms:modified>
</cp:coreProperties>
</file>