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2" r:id="rId6"/>
  </p:sldIdLst>
  <p:sldSz cx="9144000" cy="5143500" type="screen16x9"/>
  <p:notesSz cx="6858000" cy="9144000"/>
  <p:embeddedFontLst>
    <p:embeddedFont>
      <p:font typeface="Hammersmith One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193369-6F71-4CE4-AEB0-BAC7AC238F19}">
  <a:tblStyle styleId="{83193369-6F71-4CE4-AEB0-BAC7AC238F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38D572-67BE-458D-AC4C-31CF34FE2DF9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E3B2069-D07A-4785-85E6-D2ED036B87B8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4DD15A0-C4A3-4F9F-A8CD-24C58C56E0CB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2EB732-6DEF-467A-AC77-4C7FBFB60679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1A3403-707C-4E09-943E-DE5E65EFA79A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7741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4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128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>
                <a:solidFill>
                  <a:schemeClr val="accent2"/>
                </a:solidFill>
              </a:rPr>
              <a:t>Monosakarida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21" name="Google Shape;1321;p54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dirty="0" err="1" smtClean="0"/>
              <a:t>Eka</a:t>
            </a:r>
            <a:r>
              <a:rPr dirty="0" smtClean="0"/>
              <a:t> </a:t>
            </a:r>
            <a:r>
              <a:rPr dirty="0" err="1" smtClean="0"/>
              <a:t>Wulandari</a:t>
            </a:r>
            <a:r>
              <a:rPr dirty="0" smtClean="0"/>
              <a:t> (2114231041)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55576" y="1131590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 err="1"/>
              <a:t>Monosakarida</a:t>
            </a:r>
            <a:r>
              <a:rPr lang="en-US" sz="1800" dirty="0"/>
              <a:t> (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Bahasa</a:t>
            </a:r>
            <a:r>
              <a:rPr lang="en-US" sz="1800" dirty="0"/>
              <a:t> </a:t>
            </a:r>
            <a:r>
              <a:rPr lang="en-US" sz="1800" dirty="0" err="1"/>
              <a:t>Yunani</a:t>
            </a:r>
            <a:r>
              <a:rPr lang="en-US" sz="1800" dirty="0"/>
              <a:t> mono: </a:t>
            </a:r>
            <a:r>
              <a:rPr lang="en-US" sz="1800" dirty="0" err="1"/>
              <a:t>satu</a:t>
            </a:r>
            <a:r>
              <a:rPr lang="en-US" sz="1800" dirty="0"/>
              <a:t>, </a:t>
            </a:r>
            <a:r>
              <a:rPr lang="en-US" sz="1800" dirty="0" err="1"/>
              <a:t>sacchar</a:t>
            </a:r>
            <a:r>
              <a:rPr lang="en-US" sz="1800" dirty="0"/>
              <a:t>: </a:t>
            </a:r>
            <a:r>
              <a:rPr lang="en-US" sz="1800" dirty="0" err="1"/>
              <a:t>gula</a:t>
            </a:r>
            <a:r>
              <a:rPr lang="en-US" sz="1800" dirty="0"/>
              <a:t>)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senyawa</a:t>
            </a:r>
            <a:r>
              <a:rPr lang="en-US" sz="1800" dirty="0"/>
              <a:t> </a:t>
            </a:r>
            <a:r>
              <a:rPr lang="en-US" sz="1800" dirty="0" err="1"/>
              <a:t>karbohidrat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gula</a:t>
            </a:r>
            <a:r>
              <a:rPr lang="en-US" sz="1800" dirty="0"/>
              <a:t> yang paling </a:t>
            </a:r>
            <a:r>
              <a:rPr lang="en-US" sz="1800" dirty="0" err="1"/>
              <a:t>sederhana</a:t>
            </a:r>
            <a:r>
              <a:rPr lang="en-US" sz="1800" dirty="0" smtClean="0"/>
              <a:t>..</a:t>
            </a:r>
            <a:r>
              <a:rPr lang="en-US" sz="1800" dirty="0" err="1" smtClean="0"/>
              <a:t>Gugus</a:t>
            </a:r>
            <a:r>
              <a:rPr lang="en-US" sz="1800" dirty="0" smtClean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yang </a:t>
            </a:r>
            <a:r>
              <a:rPr lang="en-US" sz="1800" dirty="0" err="1"/>
              <a:t>menyusun</a:t>
            </a:r>
            <a:r>
              <a:rPr lang="en-US" sz="1800" dirty="0"/>
              <a:t> </a:t>
            </a:r>
            <a:r>
              <a:rPr lang="en-US" sz="1800" dirty="0" err="1"/>
              <a:t>monosakarida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unit </a:t>
            </a:r>
            <a:r>
              <a:rPr lang="en-US" sz="1800" dirty="0" err="1"/>
              <a:t>aldehid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keton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marL="0" lvl="0" indent="0">
              <a:buNone/>
            </a:pPr>
            <a:endParaRPr lang="id-ID" dirty="0"/>
          </a:p>
          <a:p>
            <a:pPr marL="0" lvl="0" indent="0">
              <a:buNone/>
            </a:pPr>
            <a:r>
              <a:rPr lang="en-US" sz="1800" dirty="0" err="1"/>
              <a:t>Monosakarida</a:t>
            </a:r>
            <a:r>
              <a:rPr lang="en-US" sz="1800" dirty="0"/>
              <a:t> </a:t>
            </a:r>
            <a:r>
              <a:rPr lang="en-US" sz="1800" dirty="0" err="1"/>
              <a:t>digolongkan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jumlah</a:t>
            </a:r>
            <a:r>
              <a:rPr lang="en-US" sz="1800" dirty="0"/>
              <a:t> atom </a:t>
            </a:r>
            <a:r>
              <a:rPr lang="en-US" sz="1800" dirty="0" err="1"/>
              <a:t>karbon</a:t>
            </a:r>
            <a:r>
              <a:rPr lang="en-US" sz="1800" dirty="0"/>
              <a:t> yang </a:t>
            </a:r>
            <a:r>
              <a:rPr lang="en-US" sz="1800" dirty="0" err="1"/>
              <a:t>dikandungnya</a:t>
            </a:r>
            <a:r>
              <a:rPr lang="en-US" sz="1800" dirty="0"/>
              <a:t> (</a:t>
            </a:r>
            <a:r>
              <a:rPr lang="en-US" sz="1800" dirty="0" err="1"/>
              <a:t>triosa</a:t>
            </a:r>
            <a:r>
              <a:rPr lang="en-US" sz="1800" dirty="0"/>
              <a:t>, </a:t>
            </a:r>
            <a:r>
              <a:rPr lang="en-US" sz="1800" dirty="0" err="1"/>
              <a:t>tetrosa</a:t>
            </a:r>
            <a:r>
              <a:rPr lang="en-US" sz="1800" dirty="0"/>
              <a:t>, </a:t>
            </a:r>
            <a:r>
              <a:rPr lang="en-US" sz="1800" dirty="0" err="1"/>
              <a:t>pentosa</a:t>
            </a:r>
            <a:r>
              <a:rPr lang="en-US" sz="1800" dirty="0"/>
              <a:t>, </a:t>
            </a:r>
            <a:r>
              <a:rPr lang="en-US" sz="1800" dirty="0" err="1"/>
              <a:t>heksosa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heptosa</a:t>
            </a:r>
            <a:r>
              <a:rPr lang="en-US" sz="1800" dirty="0"/>
              <a:t>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gugus</a:t>
            </a:r>
            <a:r>
              <a:rPr lang="en-US" sz="1800" dirty="0"/>
              <a:t> </a:t>
            </a:r>
            <a:r>
              <a:rPr lang="en-US" sz="1800" dirty="0" err="1"/>
              <a:t>aktifnya</a:t>
            </a:r>
            <a:r>
              <a:rPr lang="en-US" sz="1800" dirty="0"/>
              <a:t>,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berupa</a:t>
            </a:r>
            <a:r>
              <a:rPr lang="en-US" sz="1800" dirty="0"/>
              <a:t> </a:t>
            </a:r>
            <a:r>
              <a:rPr lang="en-US" sz="1800" dirty="0" err="1"/>
              <a:t>aldehida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keton</a:t>
            </a:r>
            <a:r>
              <a:rPr lang="en-US" sz="1800" dirty="0"/>
              <a:t>.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b</a:t>
            </a:r>
            <a:r>
              <a:rPr lang="en-US" sz="2000" dirty="0" err="1"/>
              <a:t>ergabung</a:t>
            </a:r>
            <a:r>
              <a:rPr lang="en-US" sz="2000" dirty="0"/>
              <a:t>,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aldoheksosa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ketotriosa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7"/>
          <p:cNvSpPr txBox="1">
            <a:spLocks noGrp="1"/>
          </p:cNvSpPr>
          <p:nvPr>
            <p:ph type="title"/>
          </p:nvPr>
        </p:nvSpPr>
        <p:spPr>
          <a:xfrm>
            <a:off x="1569450" y="339502"/>
            <a:ext cx="600510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Tata </a:t>
            </a:r>
            <a:r>
              <a:rPr dirty="0" err="1" smtClean="0"/>
              <a:t>Nama</a:t>
            </a:r>
            <a:r>
              <a:rPr dirty="0" smtClean="0"/>
              <a:t> </a:t>
            </a:r>
            <a:r>
              <a:rPr dirty="0" err="1" smtClean="0"/>
              <a:t>Monosakarida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1457"/>
            <a:ext cx="4323630" cy="24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70159"/>
            <a:ext cx="4301932" cy="24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5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>
              <a:buSzPts val="1600"/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dengan</a:t>
            </a:r>
            <a:endParaRPr lang="en-US" dirty="0"/>
          </a:p>
          <a:p>
            <a:pPr marL="127000" lvl="0" indent="0">
              <a:buSzPts val="1600"/>
              <a:buNone/>
            </a:pPr>
            <a:r>
              <a:rPr lang="en-US" dirty="0"/>
              <a:t>atom C </a:t>
            </a:r>
            <a:r>
              <a:rPr lang="en-US" dirty="0" err="1"/>
              <a:t>asimetrik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  <a:p>
            <a:pPr marL="127000" lvl="0" indent="0">
              <a:buSzPts val="1600"/>
              <a:buNone/>
            </a:pPr>
            <a:r>
              <a:rPr lang="en-US" dirty="0" err="1"/>
              <a:t>dari</a:t>
            </a:r>
            <a:r>
              <a:rPr lang="en-US" dirty="0"/>
              <a:t> 1, </a:t>
            </a:r>
            <a:r>
              <a:rPr lang="en-US" dirty="0" err="1"/>
              <a:t>notasi</a:t>
            </a:r>
            <a:r>
              <a:rPr lang="en-US" dirty="0"/>
              <a:t> D </a:t>
            </a:r>
            <a:r>
              <a:rPr lang="en-US" dirty="0" err="1"/>
              <a:t>atau</a:t>
            </a:r>
            <a:r>
              <a:rPr lang="en-US" dirty="0"/>
              <a:t> L</a:t>
            </a:r>
          </a:p>
          <a:p>
            <a:pPr marL="127000" lvl="0" indent="0">
              <a:buSzPts val="1600"/>
              <a:buNone/>
            </a:pP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atom</a:t>
            </a:r>
          </a:p>
          <a:p>
            <a:pPr marL="127000" lvl="0" indent="0">
              <a:buSzPts val="1600"/>
              <a:buNone/>
            </a:pPr>
            <a:r>
              <a:rPr lang="en-US" dirty="0"/>
              <a:t>C </a:t>
            </a:r>
            <a:r>
              <a:rPr lang="en-US" dirty="0" err="1"/>
              <a:t>asimetrik</a:t>
            </a:r>
            <a:r>
              <a:rPr lang="en-US" dirty="0"/>
              <a:t> </a:t>
            </a:r>
            <a:r>
              <a:rPr lang="en-US" dirty="0" err="1"/>
              <a:t>terjauh</a:t>
            </a:r>
            <a:endParaRPr lang="en-US" dirty="0"/>
          </a:p>
          <a:p>
            <a:pPr marL="127000" lvl="0" indent="0">
              <a:buSzPts val="1600"/>
              <a:buNone/>
            </a:pP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gugus</a:t>
            </a:r>
            <a:r>
              <a:rPr lang="en-US" dirty="0"/>
              <a:t> </a:t>
            </a:r>
            <a:r>
              <a:rPr lang="en-US" dirty="0" err="1"/>
              <a:t>aldehida</a:t>
            </a:r>
            <a:endParaRPr lang="en-US" dirty="0"/>
          </a:p>
          <a:p>
            <a:pPr marL="127000" lvl="0" indent="0">
              <a:buSzPts val="1600"/>
              <a:buNone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keto</a:t>
            </a:r>
            <a:r>
              <a:rPr lang="en-US" dirty="0" smtClean="0"/>
              <a:t>.</a:t>
            </a:r>
            <a:endParaRPr lang="id-ID" dirty="0" smtClean="0"/>
          </a:p>
          <a:p>
            <a:pPr marL="127000" lvl="0" indent="0">
              <a:buSzPts val="1600"/>
              <a:buNone/>
            </a:pPr>
            <a:endParaRPr lang="id-ID" dirty="0"/>
          </a:p>
          <a:p>
            <a:pPr marL="127000" lvl="0" indent="0">
              <a:buSzPts val="1600"/>
              <a:buNone/>
            </a:pPr>
            <a:r>
              <a:rPr lang="en-US" dirty="0" err="1"/>
              <a:t>Gula</a:t>
            </a:r>
            <a:r>
              <a:rPr lang="en-US" dirty="0"/>
              <a:t> yang </a:t>
            </a:r>
            <a:r>
              <a:rPr lang="en-US" dirty="0" err="1"/>
              <a:t>ditemui</a:t>
            </a:r>
            <a:r>
              <a:rPr lang="en-US" dirty="0"/>
              <a:t> di</a:t>
            </a:r>
          </a:p>
          <a:p>
            <a:pPr marL="127000" lvl="0" indent="0">
              <a:buSzPts val="1600"/>
              <a:buNone/>
            </a:pP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pPr marL="127000" lvl="0" indent="0">
              <a:buSzPts val="1600"/>
              <a:buNone/>
            </a:pPr>
            <a:r>
              <a:rPr lang="en-US" dirty="0" err="1"/>
              <a:t>bentuk</a:t>
            </a:r>
            <a:r>
              <a:rPr lang="en-US" dirty="0"/>
              <a:t> isomer </a:t>
            </a:r>
            <a:r>
              <a:rPr lang="en-US" dirty="0" smtClean="0"/>
              <a:t>D</a:t>
            </a:r>
            <a:r>
              <a:rPr lang="id-ID" dirty="0"/>
              <a:t> Gula dalam bentuk D merupakan bayangan</a:t>
            </a:r>
          </a:p>
          <a:p>
            <a:pPr marL="127000" lvl="0" indent="0">
              <a:buSzPts val="1600"/>
              <a:buNone/>
            </a:pPr>
            <a:r>
              <a:rPr lang="id-ID" dirty="0"/>
              <a:t>cermin dari gula dalam bentuk L.</a:t>
            </a:r>
          </a:p>
          <a:p>
            <a:pPr marL="127000" lvl="0" indent="0">
              <a:buSzPts val="1600"/>
              <a:buNone/>
            </a:pPr>
            <a:r>
              <a:rPr lang="id-ID" dirty="0"/>
              <a:t>(Gula tersebut memiliki nama yang sama,</a:t>
            </a:r>
          </a:p>
          <a:p>
            <a:pPr marL="127000" lvl="0" indent="0">
              <a:buSzPts val="1600"/>
              <a:buNone/>
            </a:pPr>
            <a:r>
              <a:rPr lang="id-ID" dirty="0"/>
              <a:t>misalnya D-glukosa &amp; L-glukosa</a:t>
            </a:r>
            <a:r>
              <a:rPr lang="id-ID" dirty="0" smtClean="0"/>
              <a:t>)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1590"/>
            <a:ext cx="3994170" cy="224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0"/>
          <p:cNvSpPr txBox="1">
            <a:spLocks noGrp="1"/>
          </p:cNvSpPr>
          <p:nvPr>
            <p:ph type="title"/>
          </p:nvPr>
        </p:nvSpPr>
        <p:spPr>
          <a:xfrm>
            <a:off x="1569450" y="555526"/>
            <a:ext cx="6005100" cy="432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dirty="0" err="1" smtClean="0"/>
              <a:t>Monosakarida</a:t>
            </a:r>
            <a:r>
              <a:rPr lang="en-US" sz="2800" dirty="0" smtClean="0"/>
              <a:t>: </a:t>
            </a:r>
            <a:r>
              <a:rPr lang="en-US" sz="2800" dirty="0" err="1" smtClean="0"/>
              <a:t>aldosa</a:t>
            </a:r>
            <a:r>
              <a:rPr lang="en-US" sz="2800" dirty="0" smtClean="0"/>
              <a:t>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ketosa</a:t>
            </a:r>
            <a:endParaRPr sz="2800" dirty="0"/>
          </a:p>
        </p:txBody>
      </p:sp>
      <p:sp>
        <p:nvSpPr>
          <p:cNvPr id="1376" name="Google Shape;1376;p60"/>
          <p:cNvSpPr txBox="1">
            <a:spLocks noGrp="1"/>
          </p:cNvSpPr>
          <p:nvPr>
            <p:ph type="subTitle" idx="1"/>
          </p:nvPr>
        </p:nvSpPr>
        <p:spPr>
          <a:xfrm>
            <a:off x="1115616" y="1131590"/>
            <a:ext cx="7272808" cy="3744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r>
              <a:rPr lang="id-ID" sz="1400" dirty="0"/>
              <a:t>Aldosa memiliki gugus</a:t>
            </a:r>
          </a:p>
          <a:p>
            <a:pPr marL="0" lvl="0" indent="0" algn="l">
              <a:spcAft>
                <a:spcPts val="1200"/>
              </a:spcAft>
            </a:pPr>
            <a:r>
              <a:rPr lang="id-ID" sz="1400" dirty="0"/>
              <a:t>aldehida pada salah satu</a:t>
            </a:r>
          </a:p>
          <a:p>
            <a:pPr marL="0" lvl="0" indent="0" algn="l">
              <a:spcAft>
                <a:spcPts val="1200"/>
              </a:spcAft>
            </a:pPr>
            <a:r>
              <a:rPr lang="id-ID" sz="1400" dirty="0"/>
              <a:t>ujungnya (contoh glukosa</a:t>
            </a:r>
            <a:r>
              <a:rPr lang="id-ID" sz="1400" dirty="0" smtClean="0"/>
              <a:t>)</a:t>
            </a:r>
          </a:p>
          <a:p>
            <a:pPr marL="0" lvl="0" indent="0" algn="l">
              <a:spcAft>
                <a:spcPts val="1200"/>
              </a:spcAft>
            </a:pPr>
            <a:endParaRPr lang="id-ID" sz="1400" dirty="0"/>
          </a:p>
          <a:p>
            <a:pPr marL="0" lvl="0" indent="0" algn="l">
              <a:spcAft>
                <a:spcPts val="1200"/>
              </a:spcAft>
            </a:pPr>
            <a:endParaRPr lang="id-ID" sz="1400" dirty="0" smtClean="0"/>
          </a:p>
          <a:p>
            <a:pPr marL="0" lvl="0" indent="0" algn="l">
              <a:spcAft>
                <a:spcPts val="1200"/>
              </a:spcAft>
            </a:pPr>
            <a:endParaRPr lang="id-ID" sz="1400" dirty="0"/>
          </a:p>
          <a:p>
            <a:pPr marL="0" lvl="0" indent="0" algn="l">
              <a:spcAft>
                <a:spcPts val="1200"/>
              </a:spcAft>
            </a:pPr>
            <a:r>
              <a:rPr lang="id-ID" sz="1400" dirty="0"/>
              <a:t>Ketosa biasanya memiliki gugus</a:t>
            </a:r>
          </a:p>
          <a:p>
            <a:pPr marL="0" lvl="0" indent="0" algn="l">
              <a:spcAft>
                <a:spcPts val="1200"/>
              </a:spcAft>
            </a:pPr>
            <a:r>
              <a:rPr lang="id-ID" sz="1400" dirty="0"/>
              <a:t>keton pada atom C2</a:t>
            </a:r>
          </a:p>
          <a:p>
            <a:pPr marL="0" lvl="0" indent="0" algn="l">
              <a:spcAft>
                <a:spcPts val="1200"/>
              </a:spcAft>
            </a:pPr>
            <a:r>
              <a:rPr lang="id-ID" sz="1400" dirty="0"/>
              <a:t>(contoh fruktosa)</a:t>
            </a:r>
            <a:endParaRPr lang="id-ID" sz="1400" dirty="0" smtClean="0"/>
          </a:p>
          <a:p>
            <a:pPr marL="0" lvl="0" indent="0" algn="l">
              <a:spcAft>
                <a:spcPts val="1200"/>
              </a:spcAft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31591"/>
            <a:ext cx="1560174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75" y="2931790"/>
            <a:ext cx="1453902" cy="1875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176</Words>
  <Application>Microsoft Office PowerPoint</Application>
  <PresentationFormat>On-screen Show 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Manjari</vt:lpstr>
      <vt:lpstr>Hammersmith One</vt:lpstr>
      <vt:lpstr>Roboto Condensed Light</vt:lpstr>
      <vt:lpstr>Elegant Education Pack for Students by Slidesgo</vt:lpstr>
      <vt:lpstr>Monosakarida</vt:lpstr>
      <vt:lpstr>PowerPoint Presentation</vt:lpstr>
      <vt:lpstr>Tata Nama Monosakarida</vt:lpstr>
      <vt:lpstr>PowerPoint Presentation</vt:lpstr>
      <vt:lpstr>Monosakarida: aldosa vs ketosa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cp:lastModifiedBy>User</cp:lastModifiedBy>
  <cp:revision>4</cp:revision>
  <dcterms:modified xsi:type="dcterms:W3CDTF">2022-03-02T07:29:34Z</dcterms:modified>
</cp:coreProperties>
</file>