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01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83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58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352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8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3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390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989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521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495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16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4C47CD-E6E9-43CB-A2BC-82809B0530EA}" type="datetimeFigureOut">
              <a:rPr lang="en-ID" smtClean="0"/>
              <a:t>02/03/2022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4D0FEFA-E1A5-49D2-856F-1BE72C16DBD4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00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F0AE9-A247-47CE-AFFE-9B0F80793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Rully</a:t>
            </a:r>
            <a:r>
              <a:rPr lang="en-US" dirty="0"/>
              <a:t> </a:t>
            </a:r>
            <a:r>
              <a:rPr lang="en-US" dirty="0" err="1"/>
              <a:t>Arif</a:t>
            </a:r>
            <a:r>
              <a:rPr lang="en-US" dirty="0"/>
              <a:t> </a:t>
            </a:r>
            <a:r>
              <a:rPr lang="en-US" dirty="0" err="1"/>
              <a:t>Wicaksono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1887F-7020-4F95-8B0C-04D180F46B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1854231004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169758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06E6-ABAC-4A2A-98F9-80F16141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MONOSAKARIDA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2E83-E937-42BA-9290-3F0B29F6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Aldehid</a:t>
            </a:r>
            <a:r>
              <a:rPr lang="en-US" dirty="0"/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merupakan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kelompok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senyawa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gugus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karbonil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(C=O) yang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berikatan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atom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hidrogen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pada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ujung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rantai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r>
              <a:rPr lang="en-ID" dirty="0" err="1">
                <a:solidFill>
                  <a:srgbClr val="45464B"/>
                </a:solidFill>
                <a:latin typeface="roboto" panose="02000000000000000000" pitchFamily="2" charset="0"/>
              </a:rPr>
              <a:t>Keton</a:t>
            </a:r>
            <a:r>
              <a:rPr lang="en-ID" dirty="0">
                <a:solidFill>
                  <a:srgbClr val="45464B"/>
                </a:solidFill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senyawa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organik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gugus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R‒COR’,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R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merupakan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merupakan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gugus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alkil</a:t>
            </a:r>
            <a:r>
              <a:rPr lang="en-ID" b="0" i="0" dirty="0">
                <a:solidFill>
                  <a:srgbClr val="45464B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r>
              <a:rPr lang="en-ID" dirty="0" err="1">
                <a:solidFill>
                  <a:srgbClr val="45464B"/>
                </a:solidFill>
                <a:latin typeface="roboto" panose="02000000000000000000" pitchFamily="2" charset="0"/>
              </a:rPr>
              <a:t>Terdiri</a:t>
            </a:r>
            <a:r>
              <a:rPr lang="en-ID" dirty="0">
                <a:solidFill>
                  <a:srgbClr val="45464B"/>
                </a:solidFill>
                <a:latin typeface="roboto" panose="02000000000000000000" pitchFamily="2" charset="0"/>
              </a:rPr>
              <a:t> </a:t>
            </a:r>
            <a:r>
              <a:rPr lang="en-ID" dirty="0" err="1">
                <a:solidFill>
                  <a:srgbClr val="45464B"/>
                </a:solidFill>
                <a:latin typeface="roboto" panose="02000000000000000000" pitchFamily="2" charset="0"/>
              </a:rPr>
              <a:t>dari</a:t>
            </a:r>
            <a:endParaRPr lang="en-ID" dirty="0">
              <a:solidFill>
                <a:srgbClr val="45464B"/>
              </a:solidFill>
              <a:latin typeface="roboto" panose="02000000000000000000" pitchFamily="2" charset="0"/>
            </a:endParaRPr>
          </a:p>
          <a:p>
            <a:pPr marL="514350" indent="-514350">
              <a:buAutoNum type="arabicPeriod"/>
            </a:pPr>
            <a:r>
              <a:rPr lang="en-ID" dirty="0" err="1">
                <a:solidFill>
                  <a:srgbClr val="45464B"/>
                </a:solidFill>
                <a:latin typeface="roboto" panose="02000000000000000000" pitchFamily="2" charset="0"/>
              </a:rPr>
              <a:t>Enam</a:t>
            </a:r>
            <a:r>
              <a:rPr lang="en-ID" dirty="0">
                <a:solidFill>
                  <a:srgbClr val="45464B"/>
                </a:solidFill>
                <a:latin typeface="roboto" panose="02000000000000000000" pitchFamily="2" charset="0"/>
              </a:rPr>
              <a:t> </a:t>
            </a:r>
            <a:r>
              <a:rPr lang="en-ID" dirty="0" err="1">
                <a:solidFill>
                  <a:srgbClr val="45464B"/>
                </a:solidFill>
                <a:latin typeface="roboto" panose="02000000000000000000" pitchFamily="2" charset="0"/>
              </a:rPr>
              <a:t>karbon</a:t>
            </a:r>
            <a:endParaRPr lang="en-ID" dirty="0">
              <a:solidFill>
                <a:srgbClr val="45464B"/>
              </a:solidFill>
              <a:latin typeface="roboto" panose="02000000000000000000" pitchFamily="2" charset="0"/>
            </a:endParaRPr>
          </a:p>
          <a:p>
            <a:pPr marL="514350" indent="-514350">
              <a:buAutoNum type="arabicPeriod"/>
            </a:pPr>
            <a:r>
              <a:rPr lang="en-ID" dirty="0">
                <a:solidFill>
                  <a:srgbClr val="45464B"/>
                </a:solidFill>
                <a:latin typeface="roboto" panose="02000000000000000000" pitchFamily="2" charset="0"/>
              </a:rPr>
              <a:t>Lima </a:t>
            </a:r>
            <a:r>
              <a:rPr lang="en-ID" dirty="0" err="1">
                <a:solidFill>
                  <a:srgbClr val="45464B"/>
                </a:solidFill>
                <a:latin typeface="roboto" panose="02000000000000000000" pitchFamily="2" charset="0"/>
              </a:rPr>
              <a:t>gugus</a:t>
            </a:r>
            <a:r>
              <a:rPr lang="en-ID" dirty="0">
                <a:solidFill>
                  <a:srgbClr val="45464B"/>
                </a:solidFill>
                <a:latin typeface="roboto" panose="02000000000000000000" pitchFamily="2" charset="0"/>
              </a:rPr>
              <a:t> </a:t>
            </a:r>
            <a:r>
              <a:rPr lang="en-ID" dirty="0" err="1">
                <a:solidFill>
                  <a:srgbClr val="45464B"/>
                </a:solidFill>
                <a:latin typeface="roboto" panose="02000000000000000000" pitchFamily="2" charset="0"/>
              </a:rPr>
              <a:t>hidroksil</a:t>
            </a:r>
            <a:endParaRPr lang="en-ID" dirty="0">
              <a:solidFill>
                <a:srgbClr val="45464B"/>
              </a:solidFill>
              <a:latin typeface="roboto" panose="02000000000000000000" pitchFamily="2" charset="0"/>
            </a:endParaRPr>
          </a:p>
          <a:p>
            <a:pPr marL="0" indent="0" algn="ctr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680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60B1-D46E-4005-8BE1-EC26B947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Cara </a:t>
            </a:r>
            <a:r>
              <a:rPr lang="en-US" dirty="0" err="1"/>
              <a:t>Penamaan</a:t>
            </a:r>
            <a:r>
              <a:rPr lang="en-US" dirty="0"/>
              <a:t>  </a:t>
            </a:r>
            <a:r>
              <a:rPr lang="en-US" dirty="0" err="1"/>
              <a:t>Monosakarida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5A7EA-9533-4621-BF0D-77DEE254D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110318" cy="2773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400" dirty="0" err="1"/>
              <a:t>Aldehida</a:t>
            </a:r>
            <a:endParaRPr lang="en-US" sz="2400" dirty="0"/>
          </a:p>
          <a:p>
            <a:pPr algn="ctr"/>
            <a:r>
              <a:rPr lang="en-US" sz="2400" dirty="0"/>
              <a:t>Aldo +3 </a:t>
            </a:r>
            <a:r>
              <a:rPr lang="en-US" sz="2400" dirty="0" err="1"/>
              <a:t>triosa</a:t>
            </a:r>
            <a:endParaRPr lang="en-US" sz="2400" dirty="0"/>
          </a:p>
          <a:p>
            <a:pPr algn="ctr"/>
            <a:r>
              <a:rPr lang="en-US" sz="2400" dirty="0"/>
              <a:t>       4 </a:t>
            </a:r>
            <a:r>
              <a:rPr lang="en-US" sz="2400" dirty="0" err="1"/>
              <a:t>tetrosa</a:t>
            </a:r>
            <a:endParaRPr lang="en-US" sz="2400" dirty="0"/>
          </a:p>
          <a:p>
            <a:pPr algn="ctr"/>
            <a:r>
              <a:rPr lang="en-US" sz="2400" dirty="0"/>
              <a:t>       5 </a:t>
            </a:r>
            <a:r>
              <a:rPr lang="en-US" sz="2400" dirty="0" err="1"/>
              <a:t>pentosa</a:t>
            </a:r>
            <a:endParaRPr lang="en-US" sz="2400" dirty="0"/>
          </a:p>
          <a:p>
            <a:pPr algn="ctr"/>
            <a:r>
              <a:rPr lang="en-US" sz="2400" dirty="0"/>
              <a:t>       6 </a:t>
            </a:r>
            <a:r>
              <a:rPr lang="en-US" sz="2400" dirty="0" err="1"/>
              <a:t>hektosa</a:t>
            </a:r>
            <a:endParaRPr lang="en-US" sz="2400" dirty="0"/>
          </a:p>
          <a:p>
            <a:pPr algn="ctr"/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DC60C5-BBA2-4568-82CB-A3D4CA47CDAD}"/>
              </a:ext>
            </a:extLst>
          </p:cNvPr>
          <p:cNvSpPr/>
          <p:nvPr/>
        </p:nvSpPr>
        <p:spPr>
          <a:xfrm>
            <a:off x="5499848" y="1825624"/>
            <a:ext cx="4961964" cy="2773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Keton</a:t>
            </a:r>
            <a:endParaRPr lang="en-US" sz="2400" dirty="0"/>
          </a:p>
          <a:p>
            <a:pPr algn="ctr"/>
            <a:r>
              <a:rPr lang="en-US" sz="2400" dirty="0"/>
              <a:t>Keto + 3 </a:t>
            </a:r>
            <a:r>
              <a:rPr lang="en-US" sz="2400" dirty="0" err="1"/>
              <a:t>triosa</a:t>
            </a:r>
            <a:endParaRPr lang="en-US" sz="2400" dirty="0"/>
          </a:p>
          <a:p>
            <a:pPr algn="ctr"/>
            <a:r>
              <a:rPr lang="en-US" sz="2400" dirty="0"/>
              <a:t>            4 </a:t>
            </a:r>
            <a:r>
              <a:rPr lang="en-US" sz="2400" dirty="0" err="1"/>
              <a:t>tetrosa</a:t>
            </a:r>
            <a:endParaRPr lang="en-US" sz="2400" dirty="0"/>
          </a:p>
          <a:p>
            <a:pPr algn="ctr"/>
            <a:r>
              <a:rPr lang="en-US" sz="2400" dirty="0"/>
              <a:t>            5pentose</a:t>
            </a:r>
          </a:p>
          <a:p>
            <a:pPr algn="ctr"/>
            <a:r>
              <a:rPr lang="en-US" sz="2400" dirty="0"/>
              <a:t>           6 </a:t>
            </a:r>
            <a:r>
              <a:rPr lang="en-US" sz="2400" dirty="0" err="1"/>
              <a:t>heksosa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6433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66B0A-8A6E-4DF1-B526-6AE0C712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EE0EC4-1B3E-4D98-8FC8-9BCB475D0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9" y="551329"/>
            <a:ext cx="11934206" cy="5625634"/>
          </a:xfrm>
        </p:spPr>
      </p:pic>
    </p:spTree>
    <p:extLst>
      <p:ext uri="{BB962C8B-B14F-4D97-AF65-F5344CB8AC3E}">
        <p14:creationId xmlns:p14="http://schemas.microsoft.com/office/powerpoint/2010/main" val="191381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F229-81AC-4D93-8B35-B872C875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7D7E9E-0501-43EB-867A-69E6200341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45588" cy="5811838"/>
          </a:xfrm>
        </p:spPr>
      </p:pic>
    </p:spTree>
    <p:extLst>
      <p:ext uri="{BB962C8B-B14F-4D97-AF65-F5344CB8AC3E}">
        <p14:creationId xmlns:p14="http://schemas.microsoft.com/office/powerpoint/2010/main" val="1453502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79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roboto</vt:lpstr>
      <vt:lpstr>Tw Cen MT</vt:lpstr>
      <vt:lpstr>Tw Cen MT Condensed</vt:lpstr>
      <vt:lpstr>Wingdings 3</vt:lpstr>
      <vt:lpstr>Integral</vt:lpstr>
      <vt:lpstr>Rully Arif Wicaksono</vt:lpstr>
      <vt:lpstr>MONOSAKARIDA</vt:lpstr>
      <vt:lpstr>Cara Penamaan  Monosakarida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Rully Arif Wicaksono</dc:title>
  <dc:creator>abuzar ghifari</dc:creator>
  <cp:lastModifiedBy>abuzar ghifari</cp:lastModifiedBy>
  <cp:revision>1</cp:revision>
  <dcterms:created xsi:type="dcterms:W3CDTF">2022-03-02T06:59:37Z</dcterms:created>
  <dcterms:modified xsi:type="dcterms:W3CDTF">2022-03-02T07:08:41Z</dcterms:modified>
</cp:coreProperties>
</file>