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77" r:id="rId7"/>
    <p:sldId id="264" r:id="rId8"/>
    <p:sldId id="282" r:id="rId9"/>
    <p:sldId id="259" r:id="rId10"/>
    <p:sldId id="283" r:id="rId11"/>
    <p:sldId id="257" r:id="rId12"/>
    <p:sldId id="267" r:id="rId13"/>
  </p:sldIdLst>
  <p:sldSz cx="9144000" cy="5143500" type="screen16x9"/>
  <p:notesSz cx="6858000" cy="9144000"/>
  <p:embeddedFontLst>
    <p:embeddedFont>
      <p:font typeface="Questrial" charset="0"/>
      <p:regular r:id="rId15"/>
    </p:embeddedFont>
    <p:embeddedFont>
      <p:font typeface="Montserrat Black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BEC3EDE-D979-4D65-913C-78819C70D4FB}">
  <a:tblStyle styleId="{4BEC3EDE-D979-4D65-913C-78819C70D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0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004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48319264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048319264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f9af7f8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f9af7f87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4831926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4831926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4bd80d79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04bd80d79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48319264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48319264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04bd80d79a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04bd80d79a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46700" y="-1014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29400" y="-429725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8300" y="3499725"/>
            <a:ext cx="9360600" cy="1962300"/>
          </a:xfrm>
          <a:prstGeom prst="rect">
            <a:avLst/>
          </a:pr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98725" y="1447125"/>
            <a:ext cx="6346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07600" y="3604700"/>
            <a:ext cx="4528800" cy="428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7354000" y="1180925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-1436000" y="-1705175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-445500" y="4530575"/>
            <a:ext cx="10386950" cy="843625"/>
          </a:xfrm>
          <a:custGeom>
            <a:avLst/>
            <a:gdLst/>
            <a:ahLst/>
            <a:cxnLst/>
            <a:rect l="l" t="t" r="r" b="b"/>
            <a:pathLst>
              <a:path w="415478" h="33745" extrusionOk="0">
                <a:moveTo>
                  <a:pt x="0" y="32507"/>
                </a:moveTo>
                <a:lnTo>
                  <a:pt x="7533" y="4286"/>
                </a:lnTo>
                <a:lnTo>
                  <a:pt x="187556" y="0"/>
                </a:lnTo>
                <a:lnTo>
                  <a:pt x="415478" y="33745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1161600" y="1745225"/>
            <a:ext cx="34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1161600" y="2317925"/>
            <a:ext cx="341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8103450" y="612375"/>
            <a:ext cx="2173800" cy="2369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-1024875" y="950700"/>
            <a:ext cx="2173800" cy="23694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-402225" y="4504825"/>
            <a:ext cx="10472275" cy="869400"/>
          </a:xfrm>
          <a:custGeom>
            <a:avLst/>
            <a:gdLst/>
            <a:ahLst/>
            <a:cxnLst/>
            <a:rect l="l" t="t" r="r" b="b"/>
            <a:pathLst>
              <a:path w="418891" h="34776" extrusionOk="0">
                <a:moveTo>
                  <a:pt x="3413" y="32860"/>
                </a:moveTo>
                <a:lnTo>
                  <a:pt x="0" y="12415"/>
                </a:lnTo>
                <a:lnTo>
                  <a:pt x="304223" y="0"/>
                </a:lnTo>
                <a:lnTo>
                  <a:pt x="418891" y="34776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2"/>
          </p:nvPr>
        </p:nvSpPr>
        <p:spPr>
          <a:xfrm>
            <a:off x="937700" y="280035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937700" y="32879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3"/>
          </p:nvPr>
        </p:nvSpPr>
        <p:spPr>
          <a:xfrm>
            <a:off x="3484421" y="280035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4"/>
          </p:nvPr>
        </p:nvSpPr>
        <p:spPr>
          <a:xfrm>
            <a:off x="3484421" y="32879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5"/>
          </p:nvPr>
        </p:nvSpPr>
        <p:spPr>
          <a:xfrm>
            <a:off x="6031149" y="2800350"/>
            <a:ext cx="21753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6"/>
          </p:nvPr>
        </p:nvSpPr>
        <p:spPr>
          <a:xfrm>
            <a:off x="6031149" y="32879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/>
          <p:nvPr/>
        </p:nvSpPr>
        <p:spPr>
          <a:xfrm>
            <a:off x="-1301025" y="-1455475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7547750" y="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-172900" y="4760975"/>
            <a:ext cx="9980075" cy="565225"/>
          </a:xfrm>
          <a:custGeom>
            <a:avLst/>
            <a:gdLst/>
            <a:ahLst/>
            <a:cxnLst/>
            <a:rect l="l" t="t" r="r" b="b"/>
            <a:pathLst>
              <a:path w="399203" h="22609" extrusionOk="0">
                <a:moveTo>
                  <a:pt x="399203" y="21632"/>
                </a:moveTo>
                <a:lnTo>
                  <a:pt x="299534" y="0"/>
                </a:lnTo>
                <a:lnTo>
                  <a:pt x="0" y="7348"/>
                </a:lnTo>
                <a:lnTo>
                  <a:pt x="4748" y="22609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>
            <a:off x="0" y="4164000"/>
            <a:ext cx="9276000" cy="1128775"/>
          </a:xfrm>
          <a:custGeom>
            <a:avLst/>
            <a:gdLst/>
            <a:ahLst/>
            <a:cxnLst/>
            <a:rect l="l" t="t" r="r" b="b"/>
            <a:pathLst>
              <a:path w="371040" h="45151" extrusionOk="0">
                <a:moveTo>
                  <a:pt x="371040" y="20160"/>
                </a:moveTo>
                <a:lnTo>
                  <a:pt x="182400" y="0"/>
                </a:lnTo>
                <a:lnTo>
                  <a:pt x="0" y="43919"/>
                </a:lnTo>
                <a:lnTo>
                  <a:pt x="5794" y="45151"/>
                </a:lnTo>
                <a:lnTo>
                  <a:pt x="367481" y="43658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46" name="Google Shape;246;p33"/>
          <p:cNvSpPr/>
          <p:nvPr/>
        </p:nvSpPr>
        <p:spPr>
          <a:xfrm>
            <a:off x="3062700" y="-1302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-1729400" y="122415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/>
          <p:nvPr/>
        </p:nvSpPr>
        <p:spPr>
          <a:xfrm>
            <a:off x="0" y="3636000"/>
            <a:ext cx="9217700" cy="1656775"/>
          </a:xfrm>
          <a:custGeom>
            <a:avLst/>
            <a:gdLst/>
            <a:ahLst/>
            <a:cxnLst/>
            <a:rect l="l" t="t" r="r" b="b"/>
            <a:pathLst>
              <a:path w="368708" h="66271" extrusionOk="0">
                <a:moveTo>
                  <a:pt x="368708" y="8640"/>
                </a:moveTo>
                <a:lnTo>
                  <a:pt x="132000" y="0"/>
                </a:lnTo>
                <a:lnTo>
                  <a:pt x="0" y="65039"/>
                </a:lnTo>
                <a:lnTo>
                  <a:pt x="5794" y="66271"/>
                </a:lnTo>
                <a:lnTo>
                  <a:pt x="367481" y="64778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50" name="Google Shape;250;p34"/>
          <p:cNvSpPr/>
          <p:nvPr/>
        </p:nvSpPr>
        <p:spPr>
          <a:xfrm>
            <a:off x="-533825" y="-14554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7666600" y="98415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5354700" y="-966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-229400" y="-429725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>
            <a:off x="-86400" y="4588800"/>
            <a:ext cx="9273425" cy="703975"/>
          </a:xfrm>
          <a:custGeom>
            <a:avLst/>
            <a:gdLst/>
            <a:ahLst/>
            <a:cxnLst/>
            <a:rect l="l" t="t" r="r" b="b"/>
            <a:pathLst>
              <a:path w="370937" h="28159" extrusionOk="0">
                <a:moveTo>
                  <a:pt x="148224" y="0"/>
                </a:moveTo>
                <a:lnTo>
                  <a:pt x="960" y="2016"/>
                </a:lnTo>
                <a:lnTo>
                  <a:pt x="0" y="27456"/>
                </a:lnTo>
                <a:lnTo>
                  <a:pt x="9250" y="28159"/>
                </a:lnTo>
                <a:lnTo>
                  <a:pt x="370937" y="26666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/>
          <p:nvPr/>
        </p:nvSpPr>
        <p:spPr>
          <a:xfrm>
            <a:off x="-657325" y="-2210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5416675" y="-1350025"/>
            <a:ext cx="3112500" cy="33927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0" y="2764100"/>
            <a:ext cx="9217699" cy="2528575"/>
          </a:xfrm>
          <a:custGeom>
            <a:avLst/>
            <a:gdLst/>
            <a:ahLst/>
            <a:cxnLst/>
            <a:rect l="l" t="t" r="r" b="b"/>
            <a:pathLst>
              <a:path w="299106" h="101143" extrusionOk="0">
                <a:moveTo>
                  <a:pt x="299106" y="0"/>
                </a:moveTo>
                <a:lnTo>
                  <a:pt x="205175" y="0"/>
                </a:lnTo>
                <a:lnTo>
                  <a:pt x="0" y="98980"/>
                </a:lnTo>
                <a:lnTo>
                  <a:pt x="4700" y="101143"/>
                </a:lnTo>
                <a:lnTo>
                  <a:pt x="298111" y="98523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628375" y="-126060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190075" y="-770600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108300" y="3499725"/>
            <a:ext cx="9360600" cy="1962300"/>
          </a:xfrm>
          <a:prstGeom prst="rect">
            <a:avLst/>
          </a:pr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010600" y="1756200"/>
            <a:ext cx="443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43850" y="2068350"/>
            <a:ext cx="115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010600" y="2508913"/>
            <a:ext cx="26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39475" y="-112290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6771625" y="-1642350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560700" y="4811975"/>
            <a:ext cx="9921375" cy="1181275"/>
          </a:xfrm>
          <a:custGeom>
            <a:avLst/>
            <a:gdLst/>
            <a:ahLst/>
            <a:cxnLst/>
            <a:rect l="l" t="t" r="r" b="b"/>
            <a:pathLst>
              <a:path w="396855" h="47251" extrusionOk="0">
                <a:moveTo>
                  <a:pt x="0" y="19850"/>
                </a:moveTo>
                <a:lnTo>
                  <a:pt x="128711" y="0"/>
                </a:lnTo>
                <a:lnTo>
                  <a:pt x="396855" y="2438"/>
                </a:lnTo>
                <a:lnTo>
                  <a:pt x="391491" y="47251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3640000" y="-870575"/>
            <a:ext cx="2173800" cy="2369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5934700" y="0"/>
            <a:ext cx="3159000" cy="34434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680300" y="3522450"/>
            <a:ext cx="5389750" cy="1706327"/>
          </a:xfrm>
          <a:custGeom>
            <a:avLst/>
            <a:gdLst/>
            <a:ahLst/>
            <a:cxnLst/>
            <a:rect l="l" t="t" r="r" b="b"/>
            <a:pathLst>
              <a:path w="215590" h="87269" extrusionOk="0">
                <a:moveTo>
                  <a:pt x="0" y="85706"/>
                </a:moveTo>
                <a:lnTo>
                  <a:pt x="69719" y="975"/>
                </a:lnTo>
                <a:lnTo>
                  <a:pt x="198429" y="0"/>
                </a:lnTo>
                <a:lnTo>
                  <a:pt x="215590" y="87269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294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-679825" y="1749075"/>
            <a:ext cx="2173800" cy="2369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7168575" y="-565500"/>
            <a:ext cx="2173800" cy="23694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-316900" y="3968550"/>
            <a:ext cx="10386950" cy="1405675"/>
          </a:xfrm>
          <a:custGeom>
            <a:avLst/>
            <a:gdLst/>
            <a:ahLst/>
            <a:cxnLst/>
            <a:rect l="l" t="t" r="r" b="b"/>
            <a:pathLst>
              <a:path w="415478" h="56227" extrusionOk="0">
                <a:moveTo>
                  <a:pt x="0" y="54311"/>
                </a:moveTo>
                <a:lnTo>
                  <a:pt x="975" y="12188"/>
                </a:lnTo>
                <a:lnTo>
                  <a:pt x="290084" y="0"/>
                </a:lnTo>
                <a:lnTo>
                  <a:pt x="415478" y="56227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35800" y="1307100"/>
            <a:ext cx="587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5016700" y="-9646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-1820575" y="-1944725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560700" y="4031925"/>
            <a:ext cx="9921350" cy="1462600"/>
          </a:xfrm>
          <a:custGeom>
            <a:avLst/>
            <a:gdLst/>
            <a:ahLst/>
            <a:cxnLst/>
            <a:rect l="l" t="t" r="r" b="b"/>
            <a:pathLst>
              <a:path w="396854" h="58504" extrusionOk="0">
                <a:moveTo>
                  <a:pt x="0" y="46313"/>
                </a:moveTo>
                <a:lnTo>
                  <a:pt x="68256" y="0"/>
                </a:lnTo>
                <a:lnTo>
                  <a:pt x="396854" y="32800"/>
                </a:lnTo>
                <a:lnTo>
                  <a:pt x="386130" y="58504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72800" y="1834975"/>
            <a:ext cx="519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41550" y="2675650"/>
            <a:ext cx="4661100" cy="12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5016700" y="-9646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-1820575" y="-1944725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-560700" y="4617325"/>
            <a:ext cx="9921350" cy="1257439"/>
          </a:xfrm>
          <a:custGeom>
            <a:avLst/>
            <a:gdLst/>
            <a:ahLst/>
            <a:cxnLst/>
            <a:rect l="l" t="t" r="r" b="b"/>
            <a:pathLst>
              <a:path w="396854" h="65330" extrusionOk="0">
                <a:moveTo>
                  <a:pt x="0" y="29740"/>
                </a:moveTo>
                <a:lnTo>
                  <a:pt x="32178" y="0"/>
                </a:lnTo>
                <a:lnTo>
                  <a:pt x="396854" y="12188"/>
                </a:lnTo>
                <a:lnTo>
                  <a:pt x="391491" y="65330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1933700" y="1736363"/>
            <a:ext cx="253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933700" y="2246688"/>
            <a:ext cx="2533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/>
          </p:nvPr>
        </p:nvSpPr>
        <p:spPr>
          <a:xfrm>
            <a:off x="5634101" y="1736363"/>
            <a:ext cx="253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5634101" y="2246688"/>
            <a:ext cx="2533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/>
          </p:nvPr>
        </p:nvSpPr>
        <p:spPr>
          <a:xfrm>
            <a:off x="1933700" y="3179488"/>
            <a:ext cx="253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6"/>
          </p:nvPr>
        </p:nvSpPr>
        <p:spPr>
          <a:xfrm>
            <a:off x="1933700" y="3689813"/>
            <a:ext cx="2533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/>
          </p:nvPr>
        </p:nvSpPr>
        <p:spPr>
          <a:xfrm>
            <a:off x="5634101" y="3179488"/>
            <a:ext cx="253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634101" y="3689813"/>
            <a:ext cx="2533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976700" y="1939000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77100" y="1939000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976700" y="3375700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100" y="3375700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-239400" y="-1399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5416675" y="-1350025"/>
            <a:ext cx="3112500" cy="33927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-889750" y="4229375"/>
            <a:ext cx="10884225" cy="999432"/>
          </a:xfrm>
          <a:custGeom>
            <a:avLst/>
            <a:gdLst/>
            <a:ahLst/>
            <a:cxnLst/>
            <a:rect l="l" t="t" r="r" b="b"/>
            <a:pathLst>
              <a:path w="435369" h="45704" extrusionOk="0">
                <a:moveTo>
                  <a:pt x="3900" y="1950"/>
                </a:moveTo>
                <a:lnTo>
                  <a:pt x="356388" y="0"/>
                </a:lnTo>
                <a:lnTo>
                  <a:pt x="435369" y="43851"/>
                </a:lnTo>
                <a:lnTo>
                  <a:pt x="0" y="45704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135550" y="1721350"/>
            <a:ext cx="48729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135550" y="31918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72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6" r:id="rId10"/>
    <p:sldLayoutId id="2147483669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2502">
            <a:off x="6624124" y="-95170"/>
            <a:ext cx="1800952" cy="153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23949" y="3901673"/>
            <a:ext cx="1475475" cy="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25695" flipH="1">
            <a:off x="7455224" y="2536349"/>
            <a:ext cx="1475475" cy="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3769" y="4395335"/>
            <a:ext cx="2347500" cy="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99292">
            <a:off x="-234351" y="2094454"/>
            <a:ext cx="2223226" cy="21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094" y="280744"/>
            <a:ext cx="1470871" cy="10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7413" y="-22612"/>
            <a:ext cx="1475475" cy="119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>
            <a:spLocks noGrp="1"/>
          </p:cNvSpPr>
          <p:nvPr>
            <p:ph type="ctrTitle"/>
          </p:nvPr>
        </p:nvSpPr>
        <p:spPr>
          <a:xfrm>
            <a:off x="1379638" y="1397697"/>
            <a:ext cx="6346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dk1"/>
                </a:solidFill>
              </a:rPr>
              <a:t>GLIKOLISIS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7413" y="3123848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/>
              <a:t>KELOMPOK 6 BIOKIMIA</a:t>
            </a:r>
          </a:p>
          <a:p>
            <a:pPr algn="ctr"/>
            <a:r>
              <a:rPr lang="id-ID" sz="2000" dirty="0" smtClean="0"/>
              <a:t>THP 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48" y="178129"/>
            <a:ext cx="311457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55" y="379090"/>
            <a:ext cx="250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Tahapan Glikolisis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64049" y="2910232"/>
            <a:ext cx="2489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smtClean="0"/>
              <a:t>HASIL AKHIR </a:t>
            </a:r>
          </a:p>
          <a:p>
            <a:pPr algn="ctr"/>
            <a:r>
              <a:rPr lang="id-ID" sz="1600" b="1" dirty="0" smtClean="0"/>
              <a:t>2 Molekul Asam Piruvat</a:t>
            </a:r>
          </a:p>
          <a:p>
            <a:pPr algn="ctr"/>
            <a:r>
              <a:rPr lang="id-ID" sz="1600" b="1" dirty="0" smtClean="0"/>
              <a:t>2 ATP</a:t>
            </a:r>
          </a:p>
          <a:p>
            <a:pPr algn="ctr"/>
            <a:r>
              <a:rPr lang="id-ID" sz="1600" b="1" dirty="0" smtClean="0"/>
              <a:t>2 NADH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524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350415" y="377908"/>
            <a:ext cx="7704000" cy="3612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Pada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akhir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glikolisis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piruvat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memiliki</a:t>
            </a:r>
            <a:r>
              <a:rPr lang="en-US" sz="1600" dirty="0">
                <a:solidFill>
                  <a:schemeClr val="dk1"/>
                </a:solidFill>
              </a:rPr>
              <a:t> 3 </a:t>
            </a:r>
            <a:r>
              <a:rPr lang="en-US" sz="1600" dirty="0" err="1">
                <a:solidFill>
                  <a:schemeClr val="dk1"/>
                </a:solidFill>
              </a:rPr>
              <a:t>nasib</a:t>
            </a:r>
            <a:r>
              <a:rPr lang="en-US" sz="1600" dirty="0">
                <a:solidFill>
                  <a:schemeClr val="dk1"/>
                </a:solidFill>
              </a:rPr>
              <a:t> :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228600" lvl="0" indent="-228600"/>
            <a:r>
              <a:rPr lang="en-US" sz="1400" dirty="0" err="1" smtClean="0">
                <a:solidFill>
                  <a:schemeClr val="dk1"/>
                </a:solidFill>
              </a:rPr>
              <a:t>Dengan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oksigen</a:t>
            </a:r>
            <a:r>
              <a:rPr lang="en-US" sz="1400" dirty="0">
                <a:solidFill>
                  <a:schemeClr val="dk1"/>
                </a:solidFill>
              </a:rPr>
              <a:t> di </a:t>
            </a:r>
            <a:r>
              <a:rPr lang="en-US" sz="1400" dirty="0" err="1">
                <a:solidFill>
                  <a:schemeClr val="dk1"/>
                </a:solidFill>
              </a:rPr>
              <a:t>mitokondria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piruvat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mengalami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dekarboksilasi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oksidatif</a:t>
            </a:r>
            <a:r>
              <a:rPr lang="en-US" sz="1400" dirty="0">
                <a:solidFill>
                  <a:schemeClr val="dk1"/>
                </a:solidFill>
              </a:rPr>
              <a:t>, yang </a:t>
            </a:r>
            <a:r>
              <a:rPr lang="en-US" sz="1400" dirty="0" err="1">
                <a:solidFill>
                  <a:schemeClr val="dk1"/>
                </a:solidFill>
              </a:rPr>
              <a:t>berarti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kehilangan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molekul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karbon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reduksi-oksidasi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dikatalisis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oleh</a:t>
            </a:r>
            <a:r>
              <a:rPr lang="en-US" sz="1400" dirty="0">
                <a:solidFill>
                  <a:schemeClr val="dk1"/>
                </a:solidFill>
              </a:rPr>
              <a:t> 3 </a:t>
            </a:r>
            <a:r>
              <a:rPr lang="en-US" sz="1400" dirty="0" err="1">
                <a:solidFill>
                  <a:schemeClr val="dk1"/>
                </a:solidFill>
              </a:rPr>
              <a:t>enzim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yg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secara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kolektif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dikenal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: </a:t>
            </a:r>
            <a:r>
              <a:rPr lang="en-US" sz="1400" dirty="0" err="1">
                <a:solidFill>
                  <a:schemeClr val="dk1"/>
                </a:solidFill>
              </a:rPr>
              <a:t>komplek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piruvat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Dehidrogenase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menghasilkan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Asetil-KoA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produk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akhir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Asetil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bakar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utama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siklus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krebs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228600" lvl="0" indent="-228600"/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228600"/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tidak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oksigen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seperti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otot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rangka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tanpa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mitokondria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seperti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merah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piruvat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diubah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menjadi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laktat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dikatalisis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oleh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enzim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laktat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dehidrogenase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penting</a:t>
            </a:r>
            <a:r>
              <a:rPr lang="en-US" sz="1400" dirty="0">
                <a:solidFill>
                  <a:schemeClr val="dk1"/>
                </a:solidFill>
              </a:rPr>
              <a:t> agar </a:t>
            </a:r>
            <a:r>
              <a:rPr lang="en-US" sz="1400" dirty="0" err="1">
                <a:solidFill>
                  <a:schemeClr val="dk1"/>
                </a:solidFill>
              </a:rPr>
              <a:t>glikolisis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dapat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terjadi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karena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memerlukan</a:t>
            </a:r>
            <a:r>
              <a:rPr lang="en-US" sz="1400" dirty="0">
                <a:solidFill>
                  <a:schemeClr val="dk1"/>
                </a:solidFill>
              </a:rPr>
              <a:t> NAD+.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memasok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dengan</a:t>
            </a:r>
            <a:r>
              <a:rPr lang="en-US" sz="1400" dirty="0">
                <a:solidFill>
                  <a:schemeClr val="dk1"/>
                </a:solidFill>
              </a:rPr>
              <a:t> NAD+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produk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sampingan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asam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laktat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produk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akhir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228600" lvl="0" indent="-228600"/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228600"/>
            <a:r>
              <a:rPr lang="en-US" sz="1400" dirty="0" err="1" smtClean="0">
                <a:solidFill>
                  <a:schemeClr val="dk1"/>
                </a:solidFill>
              </a:rPr>
              <a:t>Dalam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ragi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beberapa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bakteri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piruvat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diubah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menjadi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Etanol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suatu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fermentasi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alkohol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reaksi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anaerobik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menghasilkan</a:t>
            </a:r>
            <a:r>
              <a:rPr lang="en-US" sz="1400" dirty="0">
                <a:solidFill>
                  <a:schemeClr val="dk1"/>
                </a:solidFill>
              </a:rPr>
              <a:t> CO2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produk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sampingan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284" name="Google Shape;2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4059" y="4186950"/>
            <a:ext cx="1079941" cy="7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44496">
            <a:off x="7912867" y="189789"/>
            <a:ext cx="1036067" cy="10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51263" y="4271722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 </a:t>
            </a:r>
            <a:r>
              <a:rPr lang="id-ID" dirty="0"/>
              <a:t>: https://youtu.be/DMoFq3b2Lis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600" y="3750675"/>
            <a:ext cx="4035050" cy="1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7722" y="3083950"/>
            <a:ext cx="2278700" cy="21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194" y="132144"/>
            <a:ext cx="1616197" cy="1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9550" y="-58275"/>
            <a:ext cx="24765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32200" y="1331350"/>
            <a:ext cx="2057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1"/>
          <p:cNvSpPr txBox="1">
            <a:spLocks noGrp="1"/>
          </p:cNvSpPr>
          <p:nvPr>
            <p:ph type="title"/>
          </p:nvPr>
        </p:nvSpPr>
        <p:spPr>
          <a:xfrm>
            <a:off x="1635800" y="1307100"/>
            <a:ext cx="587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</a:t>
            </a:r>
            <a:r>
              <a:rPr lang="id-ID" dirty="0" smtClean="0"/>
              <a:t>!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975"/>
            <a:ext cx="259715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 idx="2"/>
          </p:nvPr>
        </p:nvSpPr>
        <p:spPr>
          <a:xfrm>
            <a:off x="1333625" y="1323975"/>
            <a:ext cx="4345850" cy="232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Hersan</a:t>
            </a:r>
            <a:r>
              <a:rPr lang="en-US" dirty="0"/>
              <a:t> </a:t>
            </a:r>
            <a:r>
              <a:rPr lang="en-US" dirty="0" err="1"/>
              <a:t>Pratama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Ashari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292" name="Google Shape;292;p42"/>
          <p:cNvSpPr txBox="1">
            <a:spLocks noGrp="1"/>
          </p:cNvSpPr>
          <p:nvPr>
            <p:ph type="subTitle" idx="1"/>
          </p:nvPr>
        </p:nvSpPr>
        <p:spPr>
          <a:xfrm>
            <a:off x="1400300" y="1733751"/>
            <a:ext cx="2533200" cy="246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2114051056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42"/>
          <p:cNvSpPr txBox="1">
            <a:spLocks noGrp="1"/>
          </p:cNvSpPr>
          <p:nvPr>
            <p:ph type="title" idx="3"/>
          </p:nvPr>
        </p:nvSpPr>
        <p:spPr>
          <a:xfrm>
            <a:off x="6012650" y="944204"/>
            <a:ext cx="27427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Faishal</a:t>
            </a:r>
            <a:r>
              <a:rPr lang="en-US" dirty="0"/>
              <a:t> </a:t>
            </a:r>
            <a:r>
              <a:rPr lang="en-US" dirty="0" err="1"/>
              <a:t>Rasyid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94" name="Google Shape;294;p42"/>
          <p:cNvSpPr txBox="1">
            <a:spLocks noGrp="1"/>
          </p:cNvSpPr>
          <p:nvPr>
            <p:ph type="subTitle" idx="4"/>
          </p:nvPr>
        </p:nvSpPr>
        <p:spPr>
          <a:xfrm>
            <a:off x="6096000" y="1491352"/>
            <a:ext cx="274757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2114051062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42"/>
          <p:cNvSpPr txBox="1">
            <a:spLocks noGrp="1"/>
          </p:cNvSpPr>
          <p:nvPr>
            <p:ph type="title" idx="5"/>
          </p:nvPr>
        </p:nvSpPr>
        <p:spPr>
          <a:xfrm>
            <a:off x="1371725" y="2582725"/>
            <a:ext cx="253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Randi Aziz Al </a:t>
            </a:r>
            <a:r>
              <a:rPr lang="en-US" dirty="0" err="1"/>
              <a:t>farisi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</p:txBody>
      </p:sp>
      <p:sp>
        <p:nvSpPr>
          <p:cNvPr id="296" name="Google Shape;296;p42"/>
          <p:cNvSpPr txBox="1">
            <a:spLocks noGrp="1"/>
          </p:cNvSpPr>
          <p:nvPr>
            <p:ph type="subTitle" idx="6"/>
          </p:nvPr>
        </p:nvSpPr>
        <p:spPr>
          <a:xfrm>
            <a:off x="1343150" y="3110425"/>
            <a:ext cx="2533200" cy="309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2114051058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42"/>
          <p:cNvSpPr txBox="1">
            <a:spLocks noGrp="1"/>
          </p:cNvSpPr>
          <p:nvPr>
            <p:ph type="title" idx="7"/>
          </p:nvPr>
        </p:nvSpPr>
        <p:spPr>
          <a:xfrm>
            <a:off x="1357376" y="3687354"/>
            <a:ext cx="3748024" cy="4325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Lingga</a:t>
            </a:r>
            <a:r>
              <a:rPr lang="en-US" dirty="0"/>
              <a:t> Kaila </a:t>
            </a:r>
            <a:r>
              <a:rPr lang="en-US" dirty="0" err="1"/>
              <a:t>Azahra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298" name="Google Shape;298;p42"/>
          <p:cNvSpPr txBox="1">
            <a:spLocks noGrp="1"/>
          </p:cNvSpPr>
          <p:nvPr>
            <p:ph type="subTitle" idx="8"/>
          </p:nvPr>
        </p:nvSpPr>
        <p:spPr>
          <a:xfrm>
            <a:off x="1428750" y="3959196"/>
            <a:ext cx="257612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2114051060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336" y="4317986"/>
            <a:ext cx="1009125" cy="7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/>
          <p:nvPr/>
        </p:nvSpPr>
        <p:spPr>
          <a:xfrm>
            <a:off x="348050" y="1028677"/>
            <a:ext cx="880800" cy="8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348050" y="2348200"/>
            <a:ext cx="880800" cy="8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4798475" y="1028654"/>
            <a:ext cx="880800" cy="8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4798475" y="2281525"/>
            <a:ext cx="880800" cy="8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title" idx="9"/>
          </p:nvPr>
        </p:nvSpPr>
        <p:spPr>
          <a:xfrm>
            <a:off x="348050" y="1110127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5" name="Google Shape;305;p42"/>
          <p:cNvSpPr txBox="1">
            <a:spLocks noGrp="1"/>
          </p:cNvSpPr>
          <p:nvPr>
            <p:ph type="title" idx="13"/>
          </p:nvPr>
        </p:nvSpPr>
        <p:spPr>
          <a:xfrm>
            <a:off x="348050" y="2429650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6" name="Google Shape;306;p42"/>
          <p:cNvSpPr txBox="1">
            <a:spLocks noGrp="1"/>
          </p:cNvSpPr>
          <p:nvPr>
            <p:ph type="title" idx="14"/>
          </p:nvPr>
        </p:nvSpPr>
        <p:spPr>
          <a:xfrm>
            <a:off x="4798475" y="1110127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307" name="Google Shape;307;p42"/>
          <p:cNvSpPr txBox="1">
            <a:spLocks noGrp="1"/>
          </p:cNvSpPr>
          <p:nvPr>
            <p:ph type="title" idx="15"/>
          </p:nvPr>
        </p:nvSpPr>
        <p:spPr>
          <a:xfrm>
            <a:off x="4798475" y="2362975"/>
            <a:ext cx="8808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pic>
        <p:nvPicPr>
          <p:cNvPr id="308" name="Google Shape;3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8421">
            <a:off x="177042" y="-433730"/>
            <a:ext cx="1779625" cy="18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726898" y="11414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Kelompok</a:t>
            </a:r>
            <a:r>
              <a:rPr lang="en-US" dirty="0" smtClean="0"/>
              <a:t> 6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3" y="3489311"/>
            <a:ext cx="8842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306;p42"/>
          <p:cNvSpPr txBox="1">
            <a:spLocks/>
          </p:cNvSpPr>
          <p:nvPr/>
        </p:nvSpPr>
        <p:spPr>
          <a:xfrm>
            <a:off x="344613" y="3570648"/>
            <a:ext cx="8808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6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" dirty="0" smtClean="0"/>
              <a:t>03</a:t>
            </a:r>
            <a:endParaRPr lang="en" dirty="0"/>
          </a:p>
        </p:txBody>
      </p:sp>
      <p:sp>
        <p:nvSpPr>
          <p:cNvPr id="25" name="Google Shape;293;p42"/>
          <p:cNvSpPr txBox="1">
            <a:spLocks/>
          </p:cNvSpPr>
          <p:nvPr/>
        </p:nvSpPr>
        <p:spPr>
          <a:xfrm>
            <a:off x="6012650" y="2281525"/>
            <a:ext cx="2533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dirty="0" err="1" smtClean="0"/>
              <a:t>Anisa</a:t>
            </a:r>
            <a:r>
              <a:rPr lang="en-US" dirty="0" smtClean="0"/>
              <a:t> </a:t>
            </a:r>
            <a:r>
              <a:rPr lang="en-US" dirty="0" err="1" smtClean="0"/>
              <a:t>Pardini</a:t>
            </a:r>
            <a:endParaRPr lang="en-US" dirty="0"/>
          </a:p>
        </p:txBody>
      </p:sp>
      <p:sp>
        <p:nvSpPr>
          <p:cNvPr id="26" name="Google Shape;294;p42"/>
          <p:cNvSpPr txBox="1">
            <a:spLocks/>
          </p:cNvSpPr>
          <p:nvPr/>
        </p:nvSpPr>
        <p:spPr>
          <a:xfrm>
            <a:off x="6012650" y="2738552"/>
            <a:ext cx="253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" dirty="0" smtClean="0"/>
              <a:t>2114051064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subTitle" idx="1"/>
          </p:nvPr>
        </p:nvSpPr>
        <p:spPr>
          <a:xfrm>
            <a:off x="288725" y="1481875"/>
            <a:ext cx="5138298" cy="2537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200000"/>
              </a:lnSpc>
            </a:pPr>
            <a:r>
              <a:rPr lang="en-US" sz="1600" dirty="0" err="1" smtClean="0"/>
              <a:t>Metabolisme</a:t>
            </a:r>
            <a:r>
              <a:rPr lang="en-US" sz="1600" dirty="0" smtClean="0"/>
              <a:t> </a:t>
            </a:r>
            <a:r>
              <a:rPr lang="en-US" sz="1600" dirty="0" err="1"/>
              <a:t>terbagi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2 </a:t>
            </a:r>
            <a:r>
              <a:rPr lang="en-US" sz="1600" dirty="0" smtClean="0"/>
              <a:t>j</a:t>
            </a:r>
            <a:r>
              <a:rPr lang="id-ID" sz="1600" dirty="0"/>
              <a:t>e</a:t>
            </a:r>
            <a:r>
              <a:rPr lang="en-US" sz="1600" dirty="0" err="1" smtClean="0"/>
              <a:t>nis</a:t>
            </a:r>
            <a:r>
              <a:rPr lang="en-US" sz="1600" dirty="0" smtClean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id-ID" sz="1600" dirty="0" err="1"/>
              <a:t>A</a:t>
            </a:r>
            <a:r>
              <a:rPr lang="en-US" sz="1600" dirty="0" err="1" smtClean="0"/>
              <a:t>nabolisme</a:t>
            </a:r>
            <a:r>
              <a:rPr lang="en-US" sz="1600" dirty="0" smtClean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metabolisme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protein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 smtClean="0"/>
              <a:t>nukleat</a:t>
            </a:r>
            <a:r>
              <a:rPr lang="en-US" sz="1600" dirty="0" smtClean="0"/>
              <a:t>.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id-ID" sz="1600" dirty="0" err="1"/>
              <a:t>K</a:t>
            </a:r>
            <a:r>
              <a:rPr lang="en-US" sz="1600" dirty="0" err="1" smtClean="0"/>
              <a:t>atabolisme</a:t>
            </a:r>
            <a:r>
              <a:rPr lang="en-US" sz="1600" dirty="0" smtClean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metabolisme</a:t>
            </a:r>
            <a:r>
              <a:rPr lang="en-US" sz="1600" dirty="0"/>
              <a:t> yang </a:t>
            </a:r>
            <a:r>
              <a:rPr lang="en-US" sz="1600" dirty="0" err="1"/>
              <a:t>memecah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memanen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. </a:t>
            </a:r>
            <a:endParaRPr lang="id-ID" sz="1600" dirty="0" smtClean="0"/>
          </a:p>
          <a:p>
            <a:pPr marL="0" lvl="0" indent="0" algn="l"/>
            <a:r>
              <a:rPr lang="id-ID" sz="1600" dirty="0"/>
              <a:t> </a:t>
            </a:r>
            <a:r>
              <a:rPr lang="id-ID" sz="1600" dirty="0" smtClean="0"/>
              <a:t>      </a:t>
            </a:r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/>
              <a:t>: </a:t>
            </a:r>
            <a:r>
              <a:rPr lang="en-US" sz="1600" b="1" dirty="0" err="1"/>
              <a:t>respirasi</a:t>
            </a:r>
            <a:r>
              <a:rPr lang="en-US" sz="1600" b="1" dirty="0"/>
              <a:t> sel.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4" name="Google Shape;3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" y="-270725"/>
            <a:ext cx="2057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4167">
            <a:off x="6327988" y="-125787"/>
            <a:ext cx="1551119" cy="161979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1715625" y="424300"/>
            <a:ext cx="519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Metabolisme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90401"/>
            <a:ext cx="3219450" cy="19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730461" y="224181"/>
            <a:ext cx="68572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Glikolisis</a:t>
            </a:r>
            <a:endParaRPr dirty="0"/>
          </a:p>
        </p:txBody>
      </p:sp>
      <p:sp>
        <p:nvSpPr>
          <p:cNvPr id="335" name="Google Shape;335;p45"/>
          <p:cNvSpPr txBox="1">
            <a:spLocks noGrp="1"/>
          </p:cNvSpPr>
          <p:nvPr>
            <p:ph type="subTitle" idx="1"/>
          </p:nvPr>
        </p:nvSpPr>
        <p:spPr>
          <a:xfrm>
            <a:off x="149211" y="1327316"/>
            <a:ext cx="7148945" cy="273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id-ID" sz="1600" dirty="0" smtClean="0"/>
              <a:t>Pada glikolisis </a:t>
            </a:r>
            <a:r>
              <a:rPr lang="en-US" sz="1600" dirty="0" err="1" smtClean="0"/>
              <a:t>sel-sel</a:t>
            </a:r>
            <a:r>
              <a:rPr lang="en-US" sz="1600" dirty="0" smtClean="0"/>
              <a:t> </a:t>
            </a:r>
            <a:r>
              <a:rPr lang="en-US" sz="1600" dirty="0" err="1"/>
              <a:t>memecah</a:t>
            </a:r>
            <a:r>
              <a:rPr lang="en-US" sz="1600" dirty="0"/>
              <a:t> </a:t>
            </a:r>
            <a:r>
              <a:rPr lang="en-US" sz="1600" dirty="0" err="1"/>
              <a:t>glukosa</a:t>
            </a:r>
            <a:r>
              <a:rPr lang="en-US" sz="1600" dirty="0"/>
              <a:t>,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6-karbon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3-karbon yang kaya </a:t>
            </a:r>
            <a:r>
              <a:rPr lang="en-US" sz="1600" dirty="0" err="1"/>
              <a:t>energi</a:t>
            </a:r>
            <a:r>
              <a:rPr lang="en-US" sz="1600" dirty="0"/>
              <a:t>,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piruvat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lvl="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1600" dirty="0" smtClean="0"/>
              <a:t>Proses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di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sitoplasma</a:t>
            </a:r>
            <a:r>
              <a:rPr lang="en-US" sz="1600" dirty="0"/>
              <a:t>.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lain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respirasi</a:t>
            </a:r>
            <a:r>
              <a:rPr lang="en-US" sz="1600" dirty="0"/>
              <a:t> </a:t>
            </a:r>
            <a:r>
              <a:rPr lang="en-US" sz="1600" dirty="0" err="1"/>
              <a:t>seluler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di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mitokondria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lvl="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1600" dirty="0" err="1" smtClean="0"/>
              <a:t>Sel-sel</a:t>
            </a:r>
            <a:r>
              <a:rPr lang="en-US" sz="1600" dirty="0" smtClean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mitokondria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merah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meneruskan</a:t>
            </a:r>
            <a:r>
              <a:rPr lang="en-US" sz="1600" dirty="0"/>
              <a:t> </a:t>
            </a:r>
            <a:r>
              <a:rPr lang="en-US" sz="1600" dirty="0" err="1"/>
              <a:t>glikolisis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.</a:t>
            </a:r>
            <a:endParaRPr sz="1600" dirty="0"/>
          </a:p>
        </p:txBody>
      </p:sp>
      <p:pic>
        <p:nvPicPr>
          <p:cNvPr id="338" name="Google Shape;3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57208">
            <a:off x="7090979" y="3504413"/>
            <a:ext cx="2619014" cy="251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24" y="3516535"/>
            <a:ext cx="4890568" cy="1502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020" y="3019449"/>
            <a:ext cx="35845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>
            <a:spLocks noGrp="1"/>
          </p:cNvSpPr>
          <p:nvPr>
            <p:ph type="body" idx="1"/>
          </p:nvPr>
        </p:nvSpPr>
        <p:spPr>
          <a:xfrm>
            <a:off x="227536" y="1665021"/>
            <a:ext cx="5182036" cy="2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dk1"/>
                </a:solidFill>
              </a:rPr>
              <a:t>Glikolisis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aerob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id-ID" sz="1600" dirty="0" smtClean="0">
                <a:solidFill>
                  <a:schemeClr val="dk1"/>
                </a:solidFill>
              </a:rPr>
              <a:t>: </a:t>
            </a:r>
            <a:r>
              <a:rPr lang="en-US" sz="1600" dirty="0" err="1" smtClean="0">
                <a:solidFill>
                  <a:schemeClr val="dk1"/>
                </a:solidFill>
              </a:rPr>
              <a:t>memerlukan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oksigen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untuk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ditindaklanjuti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tahap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respirasi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seluler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sz="1600" dirty="0">
              <a:solidFill>
                <a:schemeClr val="dk1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dk1"/>
                </a:solidFill>
              </a:rPr>
              <a:t>Glikolisis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anaerob</a:t>
            </a:r>
            <a:r>
              <a:rPr lang="id-ID" sz="1600" dirty="0" smtClean="0">
                <a:solidFill>
                  <a:schemeClr val="dk1"/>
                </a:solidFill>
              </a:rPr>
              <a:t> :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tanpa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oksigen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terjadi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sel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kekurangan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mitokondria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sel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kekurangan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oksigen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Glikolisis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saat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molekul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glukosa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masuk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dalam</a:t>
            </a:r>
            <a:r>
              <a:rPr lang="en-US" sz="1600" dirty="0">
                <a:solidFill>
                  <a:schemeClr val="dk1"/>
                </a:solidFill>
              </a:rPr>
              <a:t> sel. Hal </a:t>
            </a:r>
            <a:r>
              <a:rPr lang="en-US" sz="1600" dirty="0" err="1">
                <a:solidFill>
                  <a:schemeClr val="dk1"/>
                </a:solidFill>
              </a:rPr>
              <a:t>ini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dilakukan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oleh</a:t>
            </a:r>
            <a:r>
              <a:rPr lang="en-US" sz="1600" dirty="0">
                <a:solidFill>
                  <a:schemeClr val="dk1"/>
                </a:solidFill>
              </a:rPr>
              <a:t> 2 </a:t>
            </a:r>
            <a:r>
              <a:rPr lang="en-US" sz="1600" dirty="0" err="1">
                <a:solidFill>
                  <a:schemeClr val="dk1"/>
                </a:solidFill>
              </a:rPr>
              <a:t>sistem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yaitu</a:t>
            </a:r>
            <a:r>
              <a:rPr lang="en-US" sz="1600" dirty="0">
                <a:solidFill>
                  <a:schemeClr val="dk1"/>
                </a:solidFill>
              </a:rPr>
              <a:t> Co-transport </a:t>
            </a:r>
            <a:r>
              <a:rPr lang="en-US" sz="1600" dirty="0" err="1">
                <a:solidFill>
                  <a:schemeClr val="dk1"/>
                </a:solidFill>
              </a:rPr>
              <a:t>tergantung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natrium</a:t>
            </a:r>
            <a:r>
              <a:rPr lang="en-US" sz="1600" dirty="0">
                <a:solidFill>
                  <a:schemeClr val="dk1"/>
                </a:solidFill>
              </a:rPr>
              <a:t> SGLT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sistem</a:t>
            </a:r>
            <a:r>
              <a:rPr lang="en-US" sz="1600" dirty="0">
                <a:solidFill>
                  <a:schemeClr val="dk1"/>
                </a:solidFill>
              </a:rPr>
              <a:t> transporter protein GLUT.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49" name="Google Shape;349;p46"/>
          <p:cNvSpPr txBox="1">
            <a:spLocks noGrp="1"/>
          </p:cNvSpPr>
          <p:nvPr>
            <p:ph type="title"/>
          </p:nvPr>
        </p:nvSpPr>
        <p:spPr>
          <a:xfrm>
            <a:off x="339742" y="267624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Glikolisis</a:t>
            </a:r>
            <a:r>
              <a:rPr lang="en-US" dirty="0" smtClean="0"/>
              <a:t> </a:t>
            </a:r>
            <a:r>
              <a:rPr lang="id-ID" dirty="0" err="1" smtClean="0"/>
              <a:t>A</a:t>
            </a:r>
            <a:r>
              <a:rPr lang="en-US" dirty="0" err="1" smtClean="0"/>
              <a:t>erob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err="1"/>
              <a:t>A</a:t>
            </a:r>
            <a:r>
              <a:rPr lang="en-US" dirty="0" err="1" smtClean="0"/>
              <a:t>naerob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72" y="1665021"/>
            <a:ext cx="343754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57210">
            <a:off x="1299064" y="-718199"/>
            <a:ext cx="2046625" cy="196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38202">
            <a:off x="-300923" y="4138245"/>
            <a:ext cx="1812845" cy="15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1"/>
          <p:cNvSpPr txBox="1">
            <a:spLocks noGrp="1"/>
          </p:cNvSpPr>
          <p:nvPr>
            <p:ph type="subTitle" idx="1"/>
          </p:nvPr>
        </p:nvSpPr>
        <p:spPr>
          <a:xfrm>
            <a:off x="403618" y="946888"/>
            <a:ext cx="4774024" cy="306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600" b="1" dirty="0" err="1"/>
              <a:t>Fase</a:t>
            </a:r>
            <a:r>
              <a:rPr lang="en-US" sz="1600" b="1" dirty="0"/>
              <a:t> 1 : </a:t>
            </a:r>
            <a:r>
              <a:rPr lang="en-US" sz="1600" b="1" dirty="0" err="1"/>
              <a:t>investasi</a:t>
            </a:r>
            <a:r>
              <a:rPr lang="en-US" sz="1600" b="1" dirty="0"/>
              <a:t> </a:t>
            </a:r>
            <a:r>
              <a:rPr lang="en-US" sz="1600" b="1" dirty="0" err="1"/>
              <a:t>energi</a:t>
            </a:r>
            <a:r>
              <a:rPr lang="en-US" sz="1600" b="1" dirty="0"/>
              <a:t> </a:t>
            </a:r>
            <a:r>
              <a:rPr lang="en-US" sz="1600" dirty="0"/>
              <a:t>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5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membutuhkan</a:t>
            </a:r>
            <a:r>
              <a:rPr lang="en-US" sz="1600" dirty="0"/>
              <a:t> 2 </a:t>
            </a:r>
            <a:r>
              <a:rPr lang="en-US" sz="1600" dirty="0" err="1"/>
              <a:t>molekul</a:t>
            </a:r>
            <a:r>
              <a:rPr lang="en-US" sz="1600" dirty="0"/>
              <a:t> ATP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gliseraldehida-3-Fosfat</a:t>
            </a:r>
            <a:r>
              <a:rPr lang="en-US" sz="1600" dirty="0" smtClean="0"/>
              <a:t>.</a:t>
            </a:r>
          </a:p>
          <a:p>
            <a:pPr marL="0" lvl="0" indent="0" algn="l"/>
            <a:endParaRPr lang="en-US" sz="1600" dirty="0"/>
          </a:p>
          <a:p>
            <a:pPr marL="0" lvl="0" indent="0" algn="l"/>
            <a:r>
              <a:rPr lang="en-US" sz="1600" b="1" dirty="0" err="1"/>
              <a:t>Fase</a:t>
            </a:r>
            <a:r>
              <a:rPr lang="en-US" sz="1600" b="1" dirty="0"/>
              <a:t> 2 : </a:t>
            </a:r>
            <a:r>
              <a:rPr lang="en-US" sz="1600" b="1" dirty="0" err="1"/>
              <a:t>fase</a:t>
            </a:r>
            <a:r>
              <a:rPr lang="en-US" sz="1600" b="1" dirty="0"/>
              <a:t> </a:t>
            </a:r>
            <a:r>
              <a:rPr lang="en-US" sz="1600" b="1" dirty="0" err="1"/>
              <a:t>pembangkitan</a:t>
            </a:r>
            <a:r>
              <a:rPr lang="en-US" sz="1600" b="1" dirty="0"/>
              <a:t> </a:t>
            </a:r>
            <a:r>
              <a:rPr lang="en-US" sz="1600" b="1" dirty="0" err="1"/>
              <a:t>energi</a:t>
            </a:r>
            <a:r>
              <a:rPr lang="en-US" sz="1600" b="1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2 NADH </a:t>
            </a:r>
            <a:r>
              <a:rPr lang="en-US" sz="1600" dirty="0" err="1"/>
              <a:t>dan</a:t>
            </a:r>
            <a:r>
              <a:rPr lang="en-US" sz="1600" dirty="0"/>
              <a:t> 4 </a:t>
            </a:r>
            <a:r>
              <a:rPr lang="en-US" sz="1600" dirty="0" err="1"/>
              <a:t>molekul</a:t>
            </a:r>
            <a:r>
              <a:rPr lang="en-US" sz="1600" dirty="0"/>
              <a:t> ATP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sampingan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2 </a:t>
            </a:r>
            <a:r>
              <a:rPr lang="en-US" sz="1600" dirty="0" err="1"/>
              <a:t>molekul</a:t>
            </a:r>
            <a:r>
              <a:rPr lang="en-US" sz="1600" dirty="0"/>
              <a:t> </a:t>
            </a:r>
            <a:r>
              <a:rPr lang="en-US" sz="1600" dirty="0" err="1"/>
              <a:t>piruvat</a:t>
            </a:r>
            <a:r>
              <a:rPr lang="en-US" dirty="0"/>
              <a:t>. </a:t>
            </a:r>
            <a:endParaRPr lang="id-ID" dirty="0" smtClean="0"/>
          </a:p>
          <a:p>
            <a:pPr marL="0" lvl="0" indent="0" algn="l"/>
            <a:endParaRPr lang="id-ID" dirty="0"/>
          </a:p>
          <a:p>
            <a:pPr marL="0" lvl="0" indent="0" algn="l"/>
            <a:r>
              <a:rPr lang="en-US" sz="1600" dirty="0" err="1"/>
              <a:t>Fase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2 </a:t>
            </a:r>
            <a:r>
              <a:rPr lang="en-US" sz="1600" dirty="0" err="1"/>
              <a:t>molekul</a:t>
            </a:r>
            <a:r>
              <a:rPr lang="en-US" sz="1600" dirty="0"/>
              <a:t> ATP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fase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4 ATP.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glikolisis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jaring</a:t>
            </a:r>
            <a:r>
              <a:rPr lang="en-US" sz="1600" dirty="0"/>
              <a:t> 2 </a:t>
            </a:r>
            <a:r>
              <a:rPr lang="en-US" sz="1600" dirty="0" err="1"/>
              <a:t>molekul</a:t>
            </a:r>
            <a:r>
              <a:rPr lang="en-US" sz="1600" dirty="0"/>
              <a:t> ATP.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565" name="Google Shape;565;p61"/>
          <p:cNvGrpSpPr/>
          <p:nvPr/>
        </p:nvGrpSpPr>
        <p:grpSpPr>
          <a:xfrm>
            <a:off x="5448300" y="946888"/>
            <a:ext cx="3695700" cy="3568800"/>
            <a:chOff x="1225100" y="787325"/>
            <a:chExt cx="2780700" cy="3568800"/>
          </a:xfrm>
        </p:grpSpPr>
        <p:sp>
          <p:nvSpPr>
            <p:cNvPr id="566" name="Google Shape;566;p61"/>
            <p:cNvSpPr/>
            <p:nvPr/>
          </p:nvSpPr>
          <p:spPr>
            <a:xfrm flipH="1">
              <a:off x="1225100" y="787325"/>
              <a:ext cx="2780700" cy="3568800"/>
            </a:xfrm>
            <a:prstGeom prst="roundRect">
              <a:avLst>
                <a:gd name="adj" fmla="val 48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7" name="Google Shape;567;p61"/>
            <p:cNvSpPr/>
            <p:nvPr/>
          </p:nvSpPr>
          <p:spPr>
            <a:xfrm>
              <a:off x="2484510" y="3995436"/>
              <a:ext cx="261900" cy="261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9" name="Google Shape;56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1016" y="3947763"/>
            <a:ext cx="1833450" cy="13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1"/>
          <p:cNvSpPr txBox="1">
            <a:spLocks noGrp="1"/>
          </p:cNvSpPr>
          <p:nvPr>
            <p:ph type="title"/>
          </p:nvPr>
        </p:nvSpPr>
        <p:spPr>
          <a:xfrm>
            <a:off x="3197884" y="139366"/>
            <a:ext cx="52334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 Fase </a:t>
            </a:r>
            <a:r>
              <a:rPr lang="id-ID" dirty="0"/>
              <a:t>R</a:t>
            </a:r>
            <a:r>
              <a:rPr lang="id-ID" dirty="0" smtClean="0"/>
              <a:t>eaksi </a:t>
            </a:r>
            <a:r>
              <a:rPr lang="id-ID" dirty="0"/>
              <a:t>G</a:t>
            </a:r>
            <a:r>
              <a:rPr lang="id-ID" dirty="0" smtClean="0"/>
              <a:t>likolisis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20" y="1427763"/>
            <a:ext cx="32288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48"/>
          <p:cNvGrpSpPr/>
          <p:nvPr/>
        </p:nvGrpSpPr>
        <p:grpSpPr>
          <a:xfrm>
            <a:off x="1292899" y="1430830"/>
            <a:ext cx="732442" cy="732487"/>
            <a:chOff x="4042171" y="1714600"/>
            <a:chExt cx="446040" cy="446040"/>
          </a:xfrm>
        </p:grpSpPr>
        <p:sp>
          <p:nvSpPr>
            <p:cNvPr id="373" name="Google Shape;373;p48"/>
            <p:cNvSpPr/>
            <p:nvPr/>
          </p:nvSpPr>
          <p:spPr>
            <a:xfrm>
              <a:off x="4042171" y="1714600"/>
              <a:ext cx="446040" cy="446040"/>
            </a:xfrm>
            <a:custGeom>
              <a:avLst/>
              <a:gdLst/>
              <a:ahLst/>
              <a:cxnLst/>
              <a:rect l="l" t="t" r="r" b="b"/>
              <a:pathLst>
                <a:path w="13891" h="13891" extrusionOk="0">
                  <a:moveTo>
                    <a:pt x="0" y="6950"/>
                  </a:moveTo>
                  <a:cubicBezTo>
                    <a:pt x="0" y="10786"/>
                    <a:pt x="3105" y="13890"/>
                    <a:pt x="6941" y="13890"/>
                  </a:cubicBezTo>
                  <a:lnTo>
                    <a:pt x="6941" y="13890"/>
                  </a:lnTo>
                  <a:cubicBezTo>
                    <a:pt x="10777" y="13890"/>
                    <a:pt x="13890" y="10786"/>
                    <a:pt x="13890" y="6950"/>
                  </a:cubicBezTo>
                  <a:lnTo>
                    <a:pt x="13890" y="6950"/>
                  </a:lnTo>
                  <a:cubicBezTo>
                    <a:pt x="13890" y="3114"/>
                    <a:pt x="10777" y="0"/>
                    <a:pt x="6941" y="0"/>
                  </a:cubicBezTo>
                  <a:lnTo>
                    <a:pt x="6941" y="0"/>
                  </a:lnTo>
                  <a:cubicBezTo>
                    <a:pt x="3105" y="0"/>
                    <a:pt x="0" y="3114"/>
                    <a:pt x="0" y="695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chemeClr val="lt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8"/>
            <p:cNvSpPr/>
            <p:nvPr/>
          </p:nvSpPr>
          <p:spPr>
            <a:xfrm>
              <a:off x="4132113" y="1805699"/>
              <a:ext cx="264715" cy="265004"/>
            </a:xfrm>
            <a:custGeom>
              <a:avLst/>
              <a:gdLst/>
              <a:ahLst/>
              <a:cxnLst/>
              <a:rect l="l" t="t" r="r" b="b"/>
              <a:pathLst>
                <a:path w="8244" h="8253" extrusionOk="0">
                  <a:moveTo>
                    <a:pt x="277" y="0"/>
                  </a:moveTo>
                  <a:cubicBezTo>
                    <a:pt x="161" y="0"/>
                    <a:pt x="63" y="80"/>
                    <a:pt x="36" y="188"/>
                  </a:cubicBezTo>
                  <a:lnTo>
                    <a:pt x="36" y="188"/>
                  </a:lnTo>
                  <a:cubicBezTo>
                    <a:pt x="1" y="348"/>
                    <a:pt x="117" y="491"/>
                    <a:pt x="268" y="491"/>
                  </a:cubicBezTo>
                  <a:lnTo>
                    <a:pt x="268" y="491"/>
                  </a:lnTo>
                  <a:lnTo>
                    <a:pt x="518" y="491"/>
                  </a:lnTo>
                  <a:lnTo>
                    <a:pt x="518" y="1463"/>
                  </a:lnTo>
                  <a:lnTo>
                    <a:pt x="277" y="1463"/>
                  </a:lnTo>
                  <a:cubicBezTo>
                    <a:pt x="161" y="1463"/>
                    <a:pt x="63" y="1544"/>
                    <a:pt x="36" y="1651"/>
                  </a:cubicBezTo>
                  <a:lnTo>
                    <a:pt x="36" y="1651"/>
                  </a:lnTo>
                  <a:cubicBezTo>
                    <a:pt x="1" y="1811"/>
                    <a:pt x="117" y="1954"/>
                    <a:pt x="268" y="1954"/>
                  </a:cubicBezTo>
                  <a:lnTo>
                    <a:pt x="268" y="1954"/>
                  </a:lnTo>
                  <a:lnTo>
                    <a:pt x="518" y="1954"/>
                  </a:lnTo>
                  <a:lnTo>
                    <a:pt x="518" y="2908"/>
                  </a:lnTo>
                  <a:lnTo>
                    <a:pt x="277" y="2908"/>
                  </a:lnTo>
                  <a:cubicBezTo>
                    <a:pt x="161" y="2908"/>
                    <a:pt x="63" y="2980"/>
                    <a:pt x="36" y="3087"/>
                  </a:cubicBezTo>
                  <a:lnTo>
                    <a:pt x="36" y="3087"/>
                  </a:lnTo>
                  <a:cubicBezTo>
                    <a:pt x="1" y="3247"/>
                    <a:pt x="117" y="3390"/>
                    <a:pt x="268" y="3390"/>
                  </a:cubicBezTo>
                  <a:lnTo>
                    <a:pt x="268" y="3390"/>
                  </a:lnTo>
                  <a:lnTo>
                    <a:pt x="518" y="3390"/>
                  </a:lnTo>
                  <a:lnTo>
                    <a:pt x="518" y="4345"/>
                  </a:lnTo>
                  <a:lnTo>
                    <a:pt x="277" y="4345"/>
                  </a:lnTo>
                  <a:cubicBezTo>
                    <a:pt x="161" y="4345"/>
                    <a:pt x="63" y="4416"/>
                    <a:pt x="36" y="4532"/>
                  </a:cubicBezTo>
                  <a:lnTo>
                    <a:pt x="36" y="4532"/>
                  </a:lnTo>
                  <a:cubicBezTo>
                    <a:pt x="1" y="4693"/>
                    <a:pt x="117" y="4835"/>
                    <a:pt x="268" y="4835"/>
                  </a:cubicBezTo>
                  <a:lnTo>
                    <a:pt x="268" y="4835"/>
                  </a:lnTo>
                  <a:lnTo>
                    <a:pt x="518" y="4835"/>
                  </a:lnTo>
                  <a:lnTo>
                    <a:pt x="518" y="5781"/>
                  </a:lnTo>
                  <a:lnTo>
                    <a:pt x="277" y="5781"/>
                  </a:lnTo>
                  <a:cubicBezTo>
                    <a:pt x="161" y="5781"/>
                    <a:pt x="63" y="5852"/>
                    <a:pt x="36" y="5968"/>
                  </a:cubicBezTo>
                  <a:lnTo>
                    <a:pt x="36" y="5968"/>
                  </a:lnTo>
                  <a:cubicBezTo>
                    <a:pt x="1" y="6129"/>
                    <a:pt x="117" y="6272"/>
                    <a:pt x="268" y="6272"/>
                  </a:cubicBezTo>
                  <a:lnTo>
                    <a:pt x="268" y="6272"/>
                  </a:lnTo>
                  <a:lnTo>
                    <a:pt x="518" y="6272"/>
                  </a:lnTo>
                  <a:lnTo>
                    <a:pt x="518" y="7244"/>
                  </a:lnTo>
                  <a:lnTo>
                    <a:pt x="277" y="7244"/>
                  </a:lnTo>
                  <a:cubicBezTo>
                    <a:pt x="161" y="7244"/>
                    <a:pt x="63" y="7324"/>
                    <a:pt x="36" y="7431"/>
                  </a:cubicBezTo>
                  <a:lnTo>
                    <a:pt x="36" y="7431"/>
                  </a:lnTo>
                  <a:cubicBezTo>
                    <a:pt x="1" y="7592"/>
                    <a:pt x="117" y="7735"/>
                    <a:pt x="268" y="7735"/>
                  </a:cubicBezTo>
                  <a:lnTo>
                    <a:pt x="268" y="7735"/>
                  </a:lnTo>
                  <a:lnTo>
                    <a:pt x="518" y="7735"/>
                  </a:lnTo>
                  <a:lnTo>
                    <a:pt x="518" y="7976"/>
                  </a:lnTo>
                  <a:cubicBezTo>
                    <a:pt x="518" y="8092"/>
                    <a:pt x="589" y="8190"/>
                    <a:pt x="705" y="8216"/>
                  </a:cubicBezTo>
                  <a:lnTo>
                    <a:pt x="705" y="8216"/>
                  </a:lnTo>
                  <a:cubicBezTo>
                    <a:pt x="866" y="8252"/>
                    <a:pt x="1000" y="8136"/>
                    <a:pt x="1000" y="7976"/>
                  </a:cubicBezTo>
                  <a:lnTo>
                    <a:pt x="1000" y="7976"/>
                  </a:lnTo>
                  <a:lnTo>
                    <a:pt x="1000" y="7735"/>
                  </a:lnTo>
                  <a:lnTo>
                    <a:pt x="1981" y="7735"/>
                  </a:lnTo>
                  <a:lnTo>
                    <a:pt x="1981" y="7967"/>
                  </a:lnTo>
                  <a:cubicBezTo>
                    <a:pt x="1981" y="8083"/>
                    <a:pt x="2052" y="8181"/>
                    <a:pt x="2168" y="8207"/>
                  </a:cubicBezTo>
                  <a:lnTo>
                    <a:pt x="2168" y="8207"/>
                  </a:lnTo>
                  <a:cubicBezTo>
                    <a:pt x="2329" y="8243"/>
                    <a:pt x="2472" y="8127"/>
                    <a:pt x="2472" y="7976"/>
                  </a:cubicBezTo>
                  <a:lnTo>
                    <a:pt x="2472" y="7976"/>
                  </a:lnTo>
                  <a:lnTo>
                    <a:pt x="2472" y="7735"/>
                  </a:lnTo>
                  <a:lnTo>
                    <a:pt x="3417" y="7735"/>
                  </a:lnTo>
                  <a:lnTo>
                    <a:pt x="3417" y="7967"/>
                  </a:lnTo>
                  <a:cubicBezTo>
                    <a:pt x="3417" y="8083"/>
                    <a:pt x="3498" y="8181"/>
                    <a:pt x="3605" y="8207"/>
                  </a:cubicBezTo>
                  <a:lnTo>
                    <a:pt x="3605" y="8207"/>
                  </a:lnTo>
                  <a:cubicBezTo>
                    <a:pt x="3765" y="8243"/>
                    <a:pt x="3908" y="8127"/>
                    <a:pt x="3908" y="7976"/>
                  </a:cubicBezTo>
                  <a:lnTo>
                    <a:pt x="3908" y="7976"/>
                  </a:lnTo>
                  <a:lnTo>
                    <a:pt x="3908" y="7735"/>
                  </a:lnTo>
                  <a:lnTo>
                    <a:pt x="4854" y="7735"/>
                  </a:lnTo>
                  <a:lnTo>
                    <a:pt x="4854" y="7967"/>
                  </a:lnTo>
                  <a:cubicBezTo>
                    <a:pt x="4854" y="8083"/>
                    <a:pt x="4934" y="8181"/>
                    <a:pt x="5041" y="8207"/>
                  </a:cubicBezTo>
                  <a:lnTo>
                    <a:pt x="5041" y="8207"/>
                  </a:lnTo>
                  <a:cubicBezTo>
                    <a:pt x="5202" y="8243"/>
                    <a:pt x="5344" y="8127"/>
                    <a:pt x="5344" y="7976"/>
                  </a:cubicBezTo>
                  <a:lnTo>
                    <a:pt x="5344" y="7976"/>
                  </a:lnTo>
                  <a:lnTo>
                    <a:pt x="5344" y="7735"/>
                  </a:lnTo>
                  <a:lnTo>
                    <a:pt x="6317" y="7735"/>
                  </a:lnTo>
                  <a:lnTo>
                    <a:pt x="6317" y="7967"/>
                  </a:lnTo>
                  <a:cubicBezTo>
                    <a:pt x="6317" y="8083"/>
                    <a:pt x="6397" y="8181"/>
                    <a:pt x="6504" y="8207"/>
                  </a:cubicBezTo>
                  <a:lnTo>
                    <a:pt x="6504" y="8207"/>
                  </a:lnTo>
                  <a:cubicBezTo>
                    <a:pt x="6665" y="8243"/>
                    <a:pt x="6807" y="8127"/>
                    <a:pt x="6807" y="7976"/>
                  </a:cubicBezTo>
                  <a:lnTo>
                    <a:pt x="6807" y="7976"/>
                  </a:lnTo>
                  <a:lnTo>
                    <a:pt x="6807" y="7735"/>
                  </a:lnTo>
                  <a:lnTo>
                    <a:pt x="7762" y="7735"/>
                  </a:lnTo>
                  <a:lnTo>
                    <a:pt x="7762" y="7976"/>
                  </a:lnTo>
                  <a:cubicBezTo>
                    <a:pt x="7762" y="8092"/>
                    <a:pt x="7833" y="8190"/>
                    <a:pt x="7949" y="8216"/>
                  </a:cubicBezTo>
                  <a:lnTo>
                    <a:pt x="7949" y="8216"/>
                  </a:lnTo>
                  <a:cubicBezTo>
                    <a:pt x="8101" y="8252"/>
                    <a:pt x="8244" y="8136"/>
                    <a:pt x="8244" y="7976"/>
                  </a:cubicBezTo>
                  <a:lnTo>
                    <a:pt x="8244" y="7976"/>
                  </a:lnTo>
                  <a:lnTo>
                    <a:pt x="8244" y="7494"/>
                  </a:lnTo>
                  <a:cubicBezTo>
                    <a:pt x="8244" y="7351"/>
                    <a:pt x="8137" y="7244"/>
                    <a:pt x="8003" y="7244"/>
                  </a:cubicBezTo>
                  <a:lnTo>
                    <a:pt x="8003" y="7244"/>
                  </a:lnTo>
                  <a:lnTo>
                    <a:pt x="1000" y="7244"/>
                  </a:lnTo>
                  <a:lnTo>
                    <a:pt x="1000" y="241"/>
                  </a:lnTo>
                  <a:cubicBezTo>
                    <a:pt x="1000" y="107"/>
                    <a:pt x="893" y="0"/>
                    <a:pt x="759" y="0"/>
                  </a:cubicBezTo>
                  <a:lnTo>
                    <a:pt x="759" y="0"/>
                  </a:lnTo>
                  <a:close/>
                  <a:moveTo>
                    <a:pt x="5344" y="1213"/>
                  </a:moveTo>
                  <a:cubicBezTo>
                    <a:pt x="5344" y="1436"/>
                    <a:pt x="5451" y="1633"/>
                    <a:pt x="5612" y="1767"/>
                  </a:cubicBezTo>
                  <a:lnTo>
                    <a:pt x="5612" y="1767"/>
                  </a:lnTo>
                  <a:lnTo>
                    <a:pt x="4640" y="4354"/>
                  </a:lnTo>
                  <a:cubicBezTo>
                    <a:pt x="4631" y="4354"/>
                    <a:pt x="4631" y="4354"/>
                    <a:pt x="4622" y="4354"/>
                  </a:cubicBezTo>
                  <a:lnTo>
                    <a:pt x="4622" y="4354"/>
                  </a:lnTo>
                  <a:cubicBezTo>
                    <a:pt x="4515" y="4354"/>
                    <a:pt x="4408" y="4380"/>
                    <a:pt x="4318" y="4425"/>
                  </a:cubicBezTo>
                  <a:lnTo>
                    <a:pt x="4318" y="4425"/>
                  </a:lnTo>
                  <a:lnTo>
                    <a:pt x="3828" y="3934"/>
                  </a:lnTo>
                  <a:cubicBezTo>
                    <a:pt x="3872" y="3845"/>
                    <a:pt x="3899" y="3738"/>
                    <a:pt x="3899" y="3631"/>
                  </a:cubicBezTo>
                  <a:lnTo>
                    <a:pt x="3899" y="3631"/>
                  </a:lnTo>
                  <a:cubicBezTo>
                    <a:pt x="3899" y="3230"/>
                    <a:pt x="3578" y="2908"/>
                    <a:pt x="3176" y="2908"/>
                  </a:cubicBezTo>
                  <a:lnTo>
                    <a:pt x="3176" y="2908"/>
                  </a:lnTo>
                  <a:cubicBezTo>
                    <a:pt x="2784" y="2908"/>
                    <a:pt x="2454" y="3230"/>
                    <a:pt x="2454" y="3631"/>
                  </a:cubicBezTo>
                  <a:lnTo>
                    <a:pt x="2454" y="3631"/>
                  </a:lnTo>
                  <a:cubicBezTo>
                    <a:pt x="2454" y="3845"/>
                    <a:pt x="2552" y="4032"/>
                    <a:pt x="2704" y="4166"/>
                  </a:cubicBezTo>
                  <a:lnTo>
                    <a:pt x="2704" y="4166"/>
                  </a:lnTo>
                  <a:lnTo>
                    <a:pt x="2249" y="5317"/>
                  </a:lnTo>
                  <a:cubicBezTo>
                    <a:pt x="2231" y="5317"/>
                    <a:pt x="2222" y="5317"/>
                    <a:pt x="2213" y="5317"/>
                  </a:cubicBezTo>
                  <a:lnTo>
                    <a:pt x="2213" y="5317"/>
                  </a:lnTo>
                  <a:cubicBezTo>
                    <a:pt x="1820" y="5317"/>
                    <a:pt x="1490" y="5638"/>
                    <a:pt x="1490" y="6040"/>
                  </a:cubicBezTo>
                  <a:lnTo>
                    <a:pt x="1490" y="6040"/>
                  </a:lnTo>
                  <a:cubicBezTo>
                    <a:pt x="1490" y="6432"/>
                    <a:pt x="1820" y="6762"/>
                    <a:pt x="2213" y="6762"/>
                  </a:cubicBezTo>
                  <a:lnTo>
                    <a:pt x="2213" y="6762"/>
                  </a:lnTo>
                  <a:lnTo>
                    <a:pt x="2213" y="6762"/>
                  </a:lnTo>
                  <a:cubicBezTo>
                    <a:pt x="2614" y="6762"/>
                    <a:pt x="2936" y="6432"/>
                    <a:pt x="2936" y="6040"/>
                  </a:cubicBezTo>
                  <a:lnTo>
                    <a:pt x="2936" y="6040"/>
                  </a:lnTo>
                  <a:cubicBezTo>
                    <a:pt x="2936" y="5817"/>
                    <a:pt x="2837" y="5629"/>
                    <a:pt x="2695" y="5496"/>
                  </a:cubicBezTo>
                  <a:lnTo>
                    <a:pt x="2695" y="5496"/>
                  </a:lnTo>
                  <a:lnTo>
                    <a:pt x="3150" y="4345"/>
                  </a:lnTo>
                  <a:cubicBezTo>
                    <a:pt x="3159" y="4345"/>
                    <a:pt x="3168" y="4354"/>
                    <a:pt x="3176" y="4354"/>
                  </a:cubicBezTo>
                  <a:lnTo>
                    <a:pt x="3176" y="4354"/>
                  </a:lnTo>
                  <a:cubicBezTo>
                    <a:pt x="3292" y="4354"/>
                    <a:pt x="3399" y="4327"/>
                    <a:pt x="3489" y="4273"/>
                  </a:cubicBezTo>
                  <a:lnTo>
                    <a:pt x="3489" y="4273"/>
                  </a:lnTo>
                  <a:lnTo>
                    <a:pt x="3979" y="4764"/>
                  </a:lnTo>
                  <a:cubicBezTo>
                    <a:pt x="3926" y="4853"/>
                    <a:pt x="3899" y="4960"/>
                    <a:pt x="3899" y="5076"/>
                  </a:cubicBezTo>
                  <a:lnTo>
                    <a:pt x="3899" y="5076"/>
                  </a:lnTo>
                  <a:cubicBezTo>
                    <a:pt x="3899" y="5469"/>
                    <a:pt x="4229" y="5799"/>
                    <a:pt x="4622" y="5799"/>
                  </a:cubicBezTo>
                  <a:lnTo>
                    <a:pt x="4622" y="5799"/>
                  </a:lnTo>
                  <a:cubicBezTo>
                    <a:pt x="5023" y="5799"/>
                    <a:pt x="5344" y="5469"/>
                    <a:pt x="5344" y="5076"/>
                  </a:cubicBezTo>
                  <a:lnTo>
                    <a:pt x="5344" y="5076"/>
                  </a:lnTo>
                  <a:cubicBezTo>
                    <a:pt x="5344" y="4853"/>
                    <a:pt x="5246" y="4657"/>
                    <a:pt x="5086" y="4523"/>
                  </a:cubicBezTo>
                  <a:lnTo>
                    <a:pt x="5086" y="4523"/>
                  </a:lnTo>
                  <a:lnTo>
                    <a:pt x="6058" y="1936"/>
                  </a:lnTo>
                  <a:cubicBezTo>
                    <a:pt x="6067" y="1936"/>
                    <a:pt x="6067" y="1936"/>
                    <a:pt x="6076" y="1936"/>
                  </a:cubicBezTo>
                  <a:lnTo>
                    <a:pt x="6076" y="1936"/>
                  </a:lnTo>
                  <a:cubicBezTo>
                    <a:pt x="6147" y="1936"/>
                    <a:pt x="6219" y="1927"/>
                    <a:pt x="6290" y="1900"/>
                  </a:cubicBezTo>
                  <a:lnTo>
                    <a:pt x="6290" y="1900"/>
                  </a:lnTo>
                  <a:lnTo>
                    <a:pt x="6914" y="2748"/>
                  </a:lnTo>
                  <a:cubicBezTo>
                    <a:pt x="6843" y="2864"/>
                    <a:pt x="6798" y="2998"/>
                    <a:pt x="6798" y="3149"/>
                  </a:cubicBezTo>
                  <a:lnTo>
                    <a:pt x="6798" y="3149"/>
                  </a:lnTo>
                  <a:cubicBezTo>
                    <a:pt x="6798" y="3542"/>
                    <a:pt x="7120" y="3872"/>
                    <a:pt x="7521" y="3872"/>
                  </a:cubicBezTo>
                  <a:lnTo>
                    <a:pt x="7521" y="3872"/>
                  </a:lnTo>
                  <a:cubicBezTo>
                    <a:pt x="7914" y="3872"/>
                    <a:pt x="8244" y="3542"/>
                    <a:pt x="8244" y="3149"/>
                  </a:cubicBezTo>
                  <a:lnTo>
                    <a:pt x="8244" y="3149"/>
                  </a:lnTo>
                  <a:cubicBezTo>
                    <a:pt x="8244" y="2748"/>
                    <a:pt x="7914" y="2418"/>
                    <a:pt x="7521" y="2418"/>
                  </a:cubicBezTo>
                  <a:lnTo>
                    <a:pt x="7521" y="2418"/>
                  </a:lnTo>
                  <a:cubicBezTo>
                    <a:pt x="7441" y="2418"/>
                    <a:pt x="7369" y="2436"/>
                    <a:pt x="7307" y="2462"/>
                  </a:cubicBezTo>
                  <a:lnTo>
                    <a:pt x="7307" y="2462"/>
                  </a:lnTo>
                  <a:lnTo>
                    <a:pt x="6674" y="1615"/>
                  </a:lnTo>
                  <a:cubicBezTo>
                    <a:pt x="6754" y="1499"/>
                    <a:pt x="6798" y="1365"/>
                    <a:pt x="6798" y="1213"/>
                  </a:cubicBezTo>
                  <a:lnTo>
                    <a:pt x="6798" y="1213"/>
                  </a:lnTo>
                  <a:cubicBezTo>
                    <a:pt x="6798" y="821"/>
                    <a:pt x="6468" y="491"/>
                    <a:pt x="6076" y="491"/>
                  </a:cubicBezTo>
                  <a:lnTo>
                    <a:pt x="6076" y="491"/>
                  </a:lnTo>
                  <a:cubicBezTo>
                    <a:pt x="5674" y="491"/>
                    <a:pt x="5344" y="821"/>
                    <a:pt x="5344" y="121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48"/>
          <p:cNvGrpSpPr/>
          <p:nvPr/>
        </p:nvGrpSpPr>
        <p:grpSpPr>
          <a:xfrm>
            <a:off x="4109427" y="1335384"/>
            <a:ext cx="732442" cy="732487"/>
            <a:chOff x="4655777" y="1714600"/>
            <a:chExt cx="446040" cy="446040"/>
          </a:xfrm>
        </p:grpSpPr>
        <p:sp>
          <p:nvSpPr>
            <p:cNvPr id="376" name="Google Shape;376;p48"/>
            <p:cNvSpPr/>
            <p:nvPr/>
          </p:nvSpPr>
          <p:spPr>
            <a:xfrm>
              <a:off x="4655777" y="1714600"/>
              <a:ext cx="446040" cy="446040"/>
            </a:xfrm>
            <a:custGeom>
              <a:avLst/>
              <a:gdLst/>
              <a:ahLst/>
              <a:cxnLst/>
              <a:rect l="l" t="t" r="r" b="b"/>
              <a:pathLst>
                <a:path w="13891" h="13891" extrusionOk="0">
                  <a:moveTo>
                    <a:pt x="0" y="6950"/>
                  </a:moveTo>
                  <a:cubicBezTo>
                    <a:pt x="0" y="10786"/>
                    <a:pt x="3114" y="13890"/>
                    <a:pt x="6950" y="13890"/>
                  </a:cubicBezTo>
                  <a:lnTo>
                    <a:pt x="6950" y="13890"/>
                  </a:lnTo>
                  <a:cubicBezTo>
                    <a:pt x="10786" y="13890"/>
                    <a:pt x="13890" y="10786"/>
                    <a:pt x="13890" y="6950"/>
                  </a:cubicBezTo>
                  <a:lnTo>
                    <a:pt x="13890" y="6950"/>
                  </a:lnTo>
                  <a:cubicBezTo>
                    <a:pt x="13890" y="3114"/>
                    <a:pt x="10786" y="0"/>
                    <a:pt x="6950" y="0"/>
                  </a:cubicBezTo>
                  <a:lnTo>
                    <a:pt x="6950" y="0"/>
                  </a:lnTo>
                  <a:cubicBezTo>
                    <a:pt x="3114" y="0"/>
                    <a:pt x="0" y="3114"/>
                    <a:pt x="0" y="695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2000">
                  <a:schemeClr val="lt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8"/>
            <p:cNvSpPr/>
            <p:nvPr/>
          </p:nvSpPr>
          <p:spPr>
            <a:xfrm>
              <a:off x="4747164" y="1806534"/>
              <a:ext cx="262981" cy="262435"/>
            </a:xfrm>
            <a:custGeom>
              <a:avLst/>
              <a:gdLst/>
              <a:ahLst/>
              <a:cxnLst/>
              <a:rect l="l" t="t" r="r" b="b"/>
              <a:pathLst>
                <a:path w="8190" h="8173" extrusionOk="0">
                  <a:moveTo>
                    <a:pt x="4585" y="1"/>
                  </a:moveTo>
                  <a:cubicBezTo>
                    <a:pt x="4452" y="1"/>
                    <a:pt x="4345" y="108"/>
                    <a:pt x="4345" y="242"/>
                  </a:cubicBezTo>
                  <a:lnTo>
                    <a:pt x="4345" y="242"/>
                  </a:lnTo>
                  <a:lnTo>
                    <a:pt x="4345" y="1196"/>
                  </a:lnTo>
                  <a:cubicBezTo>
                    <a:pt x="4345" y="1330"/>
                    <a:pt x="4452" y="1437"/>
                    <a:pt x="4585" y="1437"/>
                  </a:cubicBezTo>
                  <a:lnTo>
                    <a:pt x="4585" y="1437"/>
                  </a:lnTo>
                  <a:lnTo>
                    <a:pt x="4826" y="1437"/>
                  </a:lnTo>
                  <a:lnTo>
                    <a:pt x="4826" y="1928"/>
                  </a:lnTo>
                  <a:lnTo>
                    <a:pt x="3390" y="1928"/>
                  </a:lnTo>
                  <a:lnTo>
                    <a:pt x="3390" y="1437"/>
                  </a:lnTo>
                  <a:lnTo>
                    <a:pt x="3613" y="1437"/>
                  </a:lnTo>
                  <a:cubicBezTo>
                    <a:pt x="3747" y="1437"/>
                    <a:pt x="3854" y="1330"/>
                    <a:pt x="3854" y="1196"/>
                  </a:cubicBezTo>
                  <a:lnTo>
                    <a:pt x="3854" y="1196"/>
                  </a:lnTo>
                  <a:lnTo>
                    <a:pt x="3854" y="242"/>
                  </a:lnTo>
                  <a:cubicBezTo>
                    <a:pt x="3854" y="108"/>
                    <a:pt x="3747" y="1"/>
                    <a:pt x="3613" y="1"/>
                  </a:cubicBezTo>
                  <a:lnTo>
                    <a:pt x="3613" y="1"/>
                  </a:lnTo>
                  <a:lnTo>
                    <a:pt x="2659" y="1"/>
                  </a:lnTo>
                  <a:cubicBezTo>
                    <a:pt x="2525" y="1"/>
                    <a:pt x="2418" y="108"/>
                    <a:pt x="2418" y="242"/>
                  </a:cubicBezTo>
                  <a:lnTo>
                    <a:pt x="2418" y="242"/>
                  </a:lnTo>
                  <a:lnTo>
                    <a:pt x="2418" y="1196"/>
                  </a:lnTo>
                  <a:cubicBezTo>
                    <a:pt x="2418" y="1330"/>
                    <a:pt x="2525" y="1437"/>
                    <a:pt x="2659" y="1437"/>
                  </a:cubicBezTo>
                  <a:lnTo>
                    <a:pt x="2659" y="1437"/>
                  </a:lnTo>
                  <a:lnTo>
                    <a:pt x="2899" y="1437"/>
                  </a:lnTo>
                  <a:lnTo>
                    <a:pt x="2899" y="1928"/>
                  </a:lnTo>
                  <a:lnTo>
                    <a:pt x="2168" y="1928"/>
                  </a:lnTo>
                  <a:cubicBezTo>
                    <a:pt x="2034" y="1928"/>
                    <a:pt x="1927" y="2035"/>
                    <a:pt x="1927" y="2169"/>
                  </a:cubicBezTo>
                  <a:lnTo>
                    <a:pt x="1927" y="2169"/>
                  </a:lnTo>
                  <a:lnTo>
                    <a:pt x="1927" y="2882"/>
                  </a:lnTo>
                  <a:lnTo>
                    <a:pt x="1436" y="2882"/>
                  </a:lnTo>
                  <a:lnTo>
                    <a:pt x="1436" y="2633"/>
                  </a:lnTo>
                  <a:cubicBezTo>
                    <a:pt x="1436" y="2499"/>
                    <a:pt x="1329" y="2392"/>
                    <a:pt x="1195" y="2392"/>
                  </a:cubicBezTo>
                  <a:lnTo>
                    <a:pt x="1195" y="2392"/>
                  </a:lnTo>
                  <a:lnTo>
                    <a:pt x="241" y="2392"/>
                  </a:lnTo>
                  <a:cubicBezTo>
                    <a:pt x="107" y="2392"/>
                    <a:pt x="0" y="2499"/>
                    <a:pt x="0" y="2633"/>
                  </a:cubicBezTo>
                  <a:lnTo>
                    <a:pt x="0" y="2633"/>
                  </a:lnTo>
                  <a:lnTo>
                    <a:pt x="0" y="3587"/>
                  </a:lnTo>
                  <a:cubicBezTo>
                    <a:pt x="0" y="3721"/>
                    <a:pt x="107" y="3828"/>
                    <a:pt x="241" y="3828"/>
                  </a:cubicBezTo>
                  <a:lnTo>
                    <a:pt x="241" y="3828"/>
                  </a:lnTo>
                  <a:lnTo>
                    <a:pt x="1195" y="3828"/>
                  </a:lnTo>
                  <a:cubicBezTo>
                    <a:pt x="1329" y="3828"/>
                    <a:pt x="1436" y="3721"/>
                    <a:pt x="1436" y="3587"/>
                  </a:cubicBezTo>
                  <a:lnTo>
                    <a:pt x="1436" y="3587"/>
                  </a:lnTo>
                  <a:lnTo>
                    <a:pt x="1436" y="3364"/>
                  </a:lnTo>
                  <a:lnTo>
                    <a:pt x="1927" y="3364"/>
                  </a:lnTo>
                  <a:lnTo>
                    <a:pt x="1927" y="4809"/>
                  </a:lnTo>
                  <a:lnTo>
                    <a:pt x="1436" y="4809"/>
                  </a:lnTo>
                  <a:lnTo>
                    <a:pt x="1436" y="4560"/>
                  </a:lnTo>
                  <a:cubicBezTo>
                    <a:pt x="1436" y="4426"/>
                    <a:pt x="1329" y="4319"/>
                    <a:pt x="1195" y="4319"/>
                  </a:cubicBezTo>
                  <a:lnTo>
                    <a:pt x="1195" y="4319"/>
                  </a:lnTo>
                  <a:lnTo>
                    <a:pt x="241" y="4319"/>
                  </a:lnTo>
                  <a:cubicBezTo>
                    <a:pt x="107" y="4319"/>
                    <a:pt x="0" y="4426"/>
                    <a:pt x="0" y="4560"/>
                  </a:cubicBezTo>
                  <a:lnTo>
                    <a:pt x="0" y="4560"/>
                  </a:lnTo>
                  <a:lnTo>
                    <a:pt x="0" y="5514"/>
                  </a:lnTo>
                  <a:cubicBezTo>
                    <a:pt x="0" y="5648"/>
                    <a:pt x="107" y="5755"/>
                    <a:pt x="241" y="5755"/>
                  </a:cubicBezTo>
                  <a:lnTo>
                    <a:pt x="241" y="5755"/>
                  </a:lnTo>
                  <a:lnTo>
                    <a:pt x="1195" y="5755"/>
                  </a:lnTo>
                  <a:cubicBezTo>
                    <a:pt x="1329" y="5755"/>
                    <a:pt x="1436" y="5648"/>
                    <a:pt x="1436" y="5514"/>
                  </a:cubicBezTo>
                  <a:lnTo>
                    <a:pt x="1436" y="5514"/>
                  </a:lnTo>
                  <a:lnTo>
                    <a:pt x="1436" y="5291"/>
                  </a:lnTo>
                  <a:lnTo>
                    <a:pt x="1927" y="5291"/>
                  </a:lnTo>
                  <a:lnTo>
                    <a:pt x="1927" y="6005"/>
                  </a:lnTo>
                  <a:cubicBezTo>
                    <a:pt x="1927" y="6139"/>
                    <a:pt x="2034" y="6246"/>
                    <a:pt x="2168" y="6246"/>
                  </a:cubicBezTo>
                  <a:lnTo>
                    <a:pt x="2168" y="6246"/>
                  </a:lnTo>
                  <a:lnTo>
                    <a:pt x="2899" y="6246"/>
                  </a:lnTo>
                  <a:lnTo>
                    <a:pt x="2899" y="6736"/>
                  </a:lnTo>
                  <a:lnTo>
                    <a:pt x="2659" y="6736"/>
                  </a:lnTo>
                  <a:cubicBezTo>
                    <a:pt x="2525" y="6736"/>
                    <a:pt x="2418" y="6843"/>
                    <a:pt x="2418" y="6977"/>
                  </a:cubicBezTo>
                  <a:lnTo>
                    <a:pt x="2418" y="6977"/>
                  </a:lnTo>
                  <a:lnTo>
                    <a:pt x="2418" y="7932"/>
                  </a:lnTo>
                  <a:cubicBezTo>
                    <a:pt x="2418" y="8066"/>
                    <a:pt x="2525" y="8173"/>
                    <a:pt x="2659" y="8173"/>
                  </a:cubicBezTo>
                  <a:lnTo>
                    <a:pt x="2659" y="8173"/>
                  </a:lnTo>
                  <a:lnTo>
                    <a:pt x="3613" y="8173"/>
                  </a:lnTo>
                  <a:cubicBezTo>
                    <a:pt x="3747" y="8173"/>
                    <a:pt x="3854" y="8066"/>
                    <a:pt x="3854" y="7932"/>
                  </a:cubicBezTo>
                  <a:lnTo>
                    <a:pt x="3854" y="7932"/>
                  </a:lnTo>
                  <a:lnTo>
                    <a:pt x="3854" y="6977"/>
                  </a:lnTo>
                  <a:cubicBezTo>
                    <a:pt x="3854" y="6843"/>
                    <a:pt x="3747" y="6736"/>
                    <a:pt x="3613" y="6736"/>
                  </a:cubicBezTo>
                  <a:lnTo>
                    <a:pt x="3613" y="6736"/>
                  </a:lnTo>
                  <a:lnTo>
                    <a:pt x="3390" y="6736"/>
                  </a:lnTo>
                  <a:lnTo>
                    <a:pt x="3390" y="6246"/>
                  </a:lnTo>
                  <a:lnTo>
                    <a:pt x="4826" y="6246"/>
                  </a:lnTo>
                  <a:lnTo>
                    <a:pt x="4826" y="6736"/>
                  </a:lnTo>
                  <a:lnTo>
                    <a:pt x="4585" y="6736"/>
                  </a:lnTo>
                  <a:cubicBezTo>
                    <a:pt x="4452" y="6736"/>
                    <a:pt x="4345" y="6843"/>
                    <a:pt x="4345" y="6977"/>
                  </a:cubicBezTo>
                  <a:lnTo>
                    <a:pt x="4345" y="6977"/>
                  </a:lnTo>
                  <a:lnTo>
                    <a:pt x="4345" y="7932"/>
                  </a:lnTo>
                  <a:cubicBezTo>
                    <a:pt x="4345" y="8066"/>
                    <a:pt x="4452" y="8173"/>
                    <a:pt x="4585" y="8173"/>
                  </a:cubicBezTo>
                  <a:lnTo>
                    <a:pt x="4585" y="8173"/>
                  </a:lnTo>
                  <a:lnTo>
                    <a:pt x="5540" y="8173"/>
                  </a:lnTo>
                  <a:cubicBezTo>
                    <a:pt x="5674" y="8173"/>
                    <a:pt x="5781" y="8066"/>
                    <a:pt x="5781" y="7932"/>
                  </a:cubicBezTo>
                  <a:lnTo>
                    <a:pt x="5781" y="7932"/>
                  </a:lnTo>
                  <a:lnTo>
                    <a:pt x="5781" y="6977"/>
                  </a:lnTo>
                  <a:cubicBezTo>
                    <a:pt x="5781" y="6843"/>
                    <a:pt x="5674" y="6736"/>
                    <a:pt x="5540" y="6736"/>
                  </a:cubicBezTo>
                  <a:lnTo>
                    <a:pt x="5540" y="6736"/>
                  </a:lnTo>
                  <a:lnTo>
                    <a:pt x="5290" y="6736"/>
                  </a:lnTo>
                  <a:lnTo>
                    <a:pt x="5290" y="6272"/>
                  </a:lnTo>
                  <a:lnTo>
                    <a:pt x="6031" y="6272"/>
                  </a:lnTo>
                  <a:cubicBezTo>
                    <a:pt x="6156" y="6272"/>
                    <a:pt x="6272" y="6165"/>
                    <a:pt x="6272" y="6032"/>
                  </a:cubicBezTo>
                  <a:lnTo>
                    <a:pt x="6272" y="6032"/>
                  </a:lnTo>
                  <a:lnTo>
                    <a:pt x="6272" y="5291"/>
                  </a:lnTo>
                  <a:lnTo>
                    <a:pt x="6753" y="5291"/>
                  </a:lnTo>
                  <a:lnTo>
                    <a:pt x="6753" y="5514"/>
                  </a:lnTo>
                  <a:cubicBezTo>
                    <a:pt x="6753" y="5648"/>
                    <a:pt x="6860" y="5755"/>
                    <a:pt x="6994" y="5755"/>
                  </a:cubicBezTo>
                  <a:lnTo>
                    <a:pt x="6994" y="5755"/>
                  </a:lnTo>
                  <a:lnTo>
                    <a:pt x="7949" y="5755"/>
                  </a:lnTo>
                  <a:cubicBezTo>
                    <a:pt x="8083" y="5755"/>
                    <a:pt x="8190" y="5648"/>
                    <a:pt x="8190" y="5514"/>
                  </a:cubicBezTo>
                  <a:lnTo>
                    <a:pt x="8190" y="5514"/>
                  </a:lnTo>
                  <a:lnTo>
                    <a:pt x="8190" y="4560"/>
                  </a:lnTo>
                  <a:cubicBezTo>
                    <a:pt x="8190" y="4426"/>
                    <a:pt x="8083" y="4319"/>
                    <a:pt x="7949" y="4319"/>
                  </a:cubicBezTo>
                  <a:lnTo>
                    <a:pt x="7949" y="4319"/>
                  </a:lnTo>
                  <a:lnTo>
                    <a:pt x="6994" y="4319"/>
                  </a:lnTo>
                  <a:cubicBezTo>
                    <a:pt x="6860" y="4319"/>
                    <a:pt x="6753" y="4426"/>
                    <a:pt x="6753" y="4560"/>
                  </a:cubicBezTo>
                  <a:lnTo>
                    <a:pt x="6753" y="4560"/>
                  </a:lnTo>
                  <a:lnTo>
                    <a:pt x="6753" y="4809"/>
                  </a:lnTo>
                  <a:lnTo>
                    <a:pt x="6272" y="4809"/>
                  </a:lnTo>
                  <a:lnTo>
                    <a:pt x="6272" y="3364"/>
                  </a:lnTo>
                  <a:lnTo>
                    <a:pt x="6753" y="3364"/>
                  </a:lnTo>
                  <a:lnTo>
                    <a:pt x="6753" y="3587"/>
                  </a:lnTo>
                  <a:cubicBezTo>
                    <a:pt x="6753" y="3721"/>
                    <a:pt x="6860" y="3828"/>
                    <a:pt x="6994" y="3828"/>
                  </a:cubicBezTo>
                  <a:lnTo>
                    <a:pt x="6994" y="3828"/>
                  </a:lnTo>
                  <a:lnTo>
                    <a:pt x="7949" y="3828"/>
                  </a:lnTo>
                  <a:cubicBezTo>
                    <a:pt x="8083" y="3828"/>
                    <a:pt x="8190" y="3721"/>
                    <a:pt x="8190" y="3587"/>
                  </a:cubicBezTo>
                  <a:lnTo>
                    <a:pt x="8190" y="3587"/>
                  </a:lnTo>
                  <a:lnTo>
                    <a:pt x="8190" y="2633"/>
                  </a:lnTo>
                  <a:cubicBezTo>
                    <a:pt x="8190" y="2499"/>
                    <a:pt x="8083" y="2392"/>
                    <a:pt x="7949" y="2392"/>
                  </a:cubicBezTo>
                  <a:lnTo>
                    <a:pt x="7949" y="2392"/>
                  </a:lnTo>
                  <a:lnTo>
                    <a:pt x="6994" y="2392"/>
                  </a:lnTo>
                  <a:cubicBezTo>
                    <a:pt x="6860" y="2392"/>
                    <a:pt x="6753" y="2499"/>
                    <a:pt x="6753" y="2633"/>
                  </a:cubicBezTo>
                  <a:lnTo>
                    <a:pt x="6753" y="2633"/>
                  </a:lnTo>
                  <a:lnTo>
                    <a:pt x="6753" y="2882"/>
                  </a:lnTo>
                  <a:lnTo>
                    <a:pt x="6272" y="2882"/>
                  </a:lnTo>
                  <a:lnTo>
                    <a:pt x="6272" y="2169"/>
                  </a:lnTo>
                  <a:cubicBezTo>
                    <a:pt x="6272" y="2035"/>
                    <a:pt x="6156" y="1928"/>
                    <a:pt x="6031" y="1928"/>
                  </a:cubicBezTo>
                  <a:lnTo>
                    <a:pt x="6031" y="1928"/>
                  </a:lnTo>
                  <a:lnTo>
                    <a:pt x="5290" y="1928"/>
                  </a:lnTo>
                  <a:lnTo>
                    <a:pt x="5290" y="1437"/>
                  </a:lnTo>
                  <a:lnTo>
                    <a:pt x="5540" y="1437"/>
                  </a:lnTo>
                  <a:cubicBezTo>
                    <a:pt x="5674" y="1437"/>
                    <a:pt x="5781" y="1330"/>
                    <a:pt x="5781" y="1196"/>
                  </a:cubicBezTo>
                  <a:lnTo>
                    <a:pt x="5781" y="1196"/>
                  </a:lnTo>
                  <a:lnTo>
                    <a:pt x="5781" y="242"/>
                  </a:lnTo>
                  <a:cubicBezTo>
                    <a:pt x="5781" y="108"/>
                    <a:pt x="5674" y="1"/>
                    <a:pt x="5540" y="1"/>
                  </a:cubicBezTo>
                  <a:lnTo>
                    <a:pt x="5540" y="1"/>
                  </a:lnTo>
                  <a:close/>
                  <a:moveTo>
                    <a:pt x="2899" y="5050"/>
                  </a:moveTo>
                  <a:lnTo>
                    <a:pt x="2899" y="3123"/>
                  </a:lnTo>
                  <a:cubicBezTo>
                    <a:pt x="2899" y="2989"/>
                    <a:pt x="3015" y="2882"/>
                    <a:pt x="3140" y="2882"/>
                  </a:cubicBezTo>
                  <a:lnTo>
                    <a:pt x="3140" y="2882"/>
                  </a:lnTo>
                  <a:lnTo>
                    <a:pt x="5076" y="2882"/>
                  </a:lnTo>
                  <a:cubicBezTo>
                    <a:pt x="5210" y="2882"/>
                    <a:pt x="5317" y="2989"/>
                    <a:pt x="5317" y="3123"/>
                  </a:cubicBezTo>
                  <a:lnTo>
                    <a:pt x="5317" y="3123"/>
                  </a:lnTo>
                  <a:lnTo>
                    <a:pt x="5317" y="5050"/>
                  </a:lnTo>
                  <a:cubicBezTo>
                    <a:pt x="5317" y="5184"/>
                    <a:pt x="5210" y="5291"/>
                    <a:pt x="5076" y="5291"/>
                  </a:cubicBezTo>
                  <a:lnTo>
                    <a:pt x="5076" y="5291"/>
                  </a:lnTo>
                  <a:lnTo>
                    <a:pt x="3140" y="5291"/>
                  </a:lnTo>
                  <a:cubicBezTo>
                    <a:pt x="3015" y="5291"/>
                    <a:pt x="2899" y="5184"/>
                    <a:pt x="2899" y="5050"/>
                  </a:cubicBezTo>
                  <a:close/>
                  <a:moveTo>
                    <a:pt x="3390" y="4809"/>
                  </a:moveTo>
                  <a:lnTo>
                    <a:pt x="4826" y="4809"/>
                  </a:lnTo>
                  <a:lnTo>
                    <a:pt x="4826" y="3364"/>
                  </a:lnTo>
                  <a:lnTo>
                    <a:pt x="3390" y="3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48"/>
          <p:cNvSpPr txBox="1">
            <a:spLocks noGrp="1"/>
          </p:cNvSpPr>
          <p:nvPr>
            <p:ph type="subTitle" idx="1"/>
          </p:nvPr>
        </p:nvSpPr>
        <p:spPr>
          <a:xfrm>
            <a:off x="300883" y="3225370"/>
            <a:ext cx="2714107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Reaksi pertama yang diatur adalah l</a:t>
            </a:r>
            <a:r>
              <a:rPr lang="en-US" dirty="0" err="1" smtClean="0"/>
              <a:t>angkah</a:t>
            </a:r>
            <a:r>
              <a:rPr lang="en-US" dirty="0" smtClean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 smtClean="0"/>
              <a:t>glikolisis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fosforilasi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glukosa-6-P. </a:t>
            </a:r>
            <a:endParaRPr dirty="0"/>
          </a:p>
        </p:txBody>
      </p:sp>
      <p:sp>
        <p:nvSpPr>
          <p:cNvPr id="384" name="Google Shape;384;p48"/>
          <p:cNvSpPr txBox="1">
            <a:spLocks noGrp="1"/>
          </p:cNvSpPr>
          <p:nvPr>
            <p:ph type="subTitle" idx="4"/>
          </p:nvPr>
        </p:nvSpPr>
        <p:spPr>
          <a:xfrm>
            <a:off x="3480543" y="3444824"/>
            <a:ext cx="2411554" cy="1055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G6P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Fruktosa-6-P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yang </a:t>
            </a:r>
            <a:r>
              <a:rPr lang="en-US" dirty="0" err="1"/>
              <a:t>dikatalisis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Phosphoglucolsomerase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86" name="Google Shape;386;p48"/>
          <p:cNvSpPr txBox="1">
            <a:spLocks noGrp="1"/>
          </p:cNvSpPr>
          <p:nvPr>
            <p:ph type="subTitle" idx="6"/>
          </p:nvPr>
        </p:nvSpPr>
        <p:spPr>
          <a:xfrm>
            <a:off x="6238435" y="3387263"/>
            <a:ext cx="2763475" cy="121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Muncul reaksi kedua dalam reaksi ini </a:t>
            </a:r>
            <a:r>
              <a:rPr lang="en-US" dirty="0" smtClean="0"/>
              <a:t>F6P </a:t>
            </a:r>
            <a:r>
              <a:rPr lang="en-US" dirty="0" err="1"/>
              <a:t>difosforilasi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Fruktosa-1,6-Bisfosfat,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phospoructokinase-1</a:t>
            </a:r>
            <a:endParaRPr dirty="0"/>
          </a:p>
        </p:txBody>
      </p:sp>
      <p:pic>
        <p:nvPicPr>
          <p:cNvPr id="387" name="Google Shape;3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472" y="4592837"/>
            <a:ext cx="1514925" cy="11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676" y="-275200"/>
            <a:ext cx="1602575" cy="12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773948" y="186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Proses Glikolisis</a:t>
            </a: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" y="1078177"/>
            <a:ext cx="306705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21" y="959392"/>
            <a:ext cx="1543228" cy="23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192645" y="2052156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462949" y="2080292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49" y="1081091"/>
            <a:ext cx="2753663" cy="2164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6"/>
          <p:cNvSpPr txBox="1">
            <a:spLocks noGrp="1"/>
          </p:cNvSpPr>
          <p:nvPr>
            <p:ph type="title"/>
          </p:nvPr>
        </p:nvSpPr>
        <p:spPr>
          <a:xfrm>
            <a:off x="682065" y="1586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Proses Glikolisis</a:t>
            </a:r>
            <a:endParaRPr dirty="0"/>
          </a:p>
        </p:txBody>
      </p:sp>
      <p:sp>
        <p:nvSpPr>
          <p:cNvPr id="694" name="Google Shape;694;p66"/>
          <p:cNvSpPr txBox="1"/>
          <p:nvPr/>
        </p:nvSpPr>
        <p:spPr>
          <a:xfrm>
            <a:off x="7317851" y="1070444"/>
            <a:ext cx="1943100" cy="16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embuat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phoshpoenol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pyruvate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kaya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energi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dengan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menghilangakan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air. </a:t>
            </a:r>
            <a:endParaRPr dirty="0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6" name="Google Shape;696;p66"/>
          <p:cNvSpPr txBox="1"/>
          <p:nvPr/>
        </p:nvSpPr>
        <p:spPr>
          <a:xfrm>
            <a:off x="161925" y="1098319"/>
            <a:ext cx="2218612" cy="16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ikatalisis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oleh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enzim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fruktosa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bisfosfat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aldosa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yang 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memecah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fruktosa-1,6-BP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menjadi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Dihidroksiaseton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fosfat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Gliseraldehida-3-P</a:t>
            </a:r>
            <a:r>
              <a:rPr lang="id-ID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8" name="Google Shape;698;p66"/>
          <p:cNvSpPr txBox="1"/>
          <p:nvPr/>
        </p:nvSpPr>
        <p:spPr>
          <a:xfrm>
            <a:off x="2455065" y="1082910"/>
            <a:ext cx="2079000" cy="164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elanjutnya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melibatkan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oksidase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GA-3-P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reduksi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NAD+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menjadi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NADH,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menghasilkan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2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NADH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2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1,3-bifosfogliserat</a:t>
            </a:r>
            <a:r>
              <a:rPr lang="id-ID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0" name="Google Shape;700;p66"/>
          <p:cNvSpPr txBox="1"/>
          <p:nvPr/>
        </p:nvSpPr>
        <p:spPr>
          <a:xfrm>
            <a:off x="4616223" y="1070443"/>
            <a:ext cx="2733776" cy="164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Masing-masing 1,3-BPG </a:t>
            </a:r>
            <a:r>
              <a:rPr lang="id-ID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idefosforilasi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menghasilkan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ATP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3-Phsohpogliserat, </a:t>
            </a:r>
            <a:r>
              <a:rPr lang="en-US" dirty="0" err="1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lalu</a:t>
            </a:r>
            <a:r>
              <a:rPr lang="en-US" dirty="0" smtClean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setiap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3-PG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akan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diubah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menjadi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molekul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2-Fosfogliserat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dengan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mengubah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posisi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gugus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fosfat</a:t>
            </a:r>
            <a:r>
              <a:rPr lang="en-US" dirty="0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2" name="Google Shape;702;p66"/>
          <p:cNvSpPr txBox="1"/>
          <p:nvPr/>
        </p:nvSpPr>
        <p:spPr>
          <a:xfrm>
            <a:off x="5294775" y="3665950"/>
            <a:ext cx="1221300" cy="5088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30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709" name="Google Shape;709;p66"/>
          <p:cNvCxnSpPr/>
          <p:nvPr/>
        </p:nvCxnSpPr>
        <p:spPr>
          <a:xfrm>
            <a:off x="1941375" y="3920350"/>
            <a:ext cx="63275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0" name="Google Shape;710;p66"/>
          <p:cNvCxnSpPr/>
          <p:nvPr/>
        </p:nvCxnSpPr>
        <p:spPr>
          <a:xfrm>
            <a:off x="4228725" y="3969603"/>
            <a:ext cx="71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1" name="Google Shape;711;p66"/>
          <p:cNvCxnSpPr/>
          <p:nvPr/>
        </p:nvCxnSpPr>
        <p:spPr>
          <a:xfrm>
            <a:off x="6516075" y="3993985"/>
            <a:ext cx="6848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13" name="Google Shape;71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188" y="-204131"/>
            <a:ext cx="1313250" cy="1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0" y="2809611"/>
            <a:ext cx="1624515" cy="21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80" y="2884241"/>
            <a:ext cx="1878369" cy="209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25" y="2989522"/>
            <a:ext cx="1576650" cy="19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2795651"/>
            <a:ext cx="1685924" cy="2186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975" y="-454095"/>
            <a:ext cx="1981200" cy="205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52367">
            <a:off x="-219498" y="-510257"/>
            <a:ext cx="2376145" cy="141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315725" y="4018433"/>
            <a:ext cx="1485775" cy="11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1972512" y="112159"/>
            <a:ext cx="5438062" cy="923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Proses Glikolisis</a:t>
            </a:r>
            <a:endParaRPr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1" y="1065998"/>
            <a:ext cx="2641524" cy="2821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75708" y="1602340"/>
            <a:ext cx="5053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Questrial" charset="0"/>
              </a:rPr>
              <a:t>Akhirnya</a:t>
            </a:r>
            <a:r>
              <a:rPr lang="en-US" sz="1600" dirty="0">
                <a:latin typeface="Questrial" charset="0"/>
              </a:rPr>
              <a:t> PEP </a:t>
            </a:r>
            <a:r>
              <a:rPr lang="en-US" sz="1600" dirty="0" err="1">
                <a:latin typeface="Questrial" charset="0"/>
              </a:rPr>
              <a:t>akan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menjalani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defosforilasi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dengan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menyumbangkan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gugus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fosfotnya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ke</a:t>
            </a:r>
            <a:r>
              <a:rPr lang="en-US" sz="1600" dirty="0">
                <a:latin typeface="Questrial" charset="0"/>
              </a:rPr>
              <a:t> ADP, </a:t>
            </a:r>
            <a:r>
              <a:rPr lang="en-US" sz="1600" dirty="0" err="1">
                <a:latin typeface="Questrial" charset="0"/>
              </a:rPr>
              <a:t>menghasilkan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molekul</a:t>
            </a:r>
            <a:r>
              <a:rPr lang="en-US" sz="1600" dirty="0">
                <a:latin typeface="Questrial" charset="0"/>
              </a:rPr>
              <a:t> ATP. </a:t>
            </a:r>
            <a:r>
              <a:rPr lang="en-US" sz="1600" dirty="0" err="1">
                <a:latin typeface="Questrial" charset="0"/>
              </a:rPr>
              <a:t>Setelah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penghapusan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gugus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fosfat</a:t>
            </a:r>
            <a:r>
              <a:rPr lang="en-US" sz="1600" dirty="0">
                <a:latin typeface="Questrial" charset="0"/>
              </a:rPr>
              <a:t> PEP </a:t>
            </a:r>
            <a:r>
              <a:rPr lang="en-US" sz="1600" dirty="0" err="1">
                <a:latin typeface="Questrial" charset="0"/>
              </a:rPr>
              <a:t>akan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diubah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menjadi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 smtClean="0">
                <a:latin typeface="Questrial" charset="0"/>
              </a:rPr>
              <a:t>piruvat</a:t>
            </a:r>
            <a:r>
              <a:rPr lang="id-ID" sz="1600" dirty="0" smtClean="0">
                <a:latin typeface="Questrial" charset="0"/>
              </a:rPr>
              <a:t>.</a:t>
            </a:r>
            <a:r>
              <a:rPr lang="en-US" sz="1600" dirty="0" smtClean="0">
                <a:latin typeface="Questrial" charset="0"/>
              </a:rPr>
              <a:t> </a:t>
            </a:r>
            <a:r>
              <a:rPr lang="id-ID" sz="1600" dirty="0" err="1" smtClean="0">
                <a:latin typeface="Questrial" charset="0"/>
              </a:rPr>
              <a:t>R</a:t>
            </a:r>
            <a:r>
              <a:rPr lang="en-US" sz="1600" dirty="0" err="1" smtClean="0">
                <a:latin typeface="Questrial" charset="0"/>
              </a:rPr>
              <a:t>eaksi</a:t>
            </a:r>
            <a:r>
              <a:rPr lang="en-US" sz="1600" dirty="0" smtClean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ini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dikatalisis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oleh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enzim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err="1">
                <a:latin typeface="Questrial" charset="0"/>
              </a:rPr>
              <a:t>piruvat</a:t>
            </a:r>
            <a:r>
              <a:rPr lang="en-US" sz="1600" dirty="0">
                <a:latin typeface="Questrial" charset="0"/>
              </a:rPr>
              <a:t> </a:t>
            </a:r>
            <a:r>
              <a:rPr lang="en-US" sz="1600" dirty="0" smtClean="0">
                <a:latin typeface="Questrial" charset="0"/>
              </a:rPr>
              <a:t>kinase</a:t>
            </a:r>
            <a:r>
              <a:rPr lang="id-ID" sz="1600" dirty="0" smtClean="0">
                <a:latin typeface="Questrial" charset="0"/>
              </a:rPr>
              <a:t>.</a:t>
            </a:r>
            <a:endParaRPr lang="en-US" sz="1600" dirty="0">
              <a:latin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&amp; Consumer Sciences Major for College by Slidesgo">
  <a:themeElements>
    <a:clrScheme name="Simple Light">
      <a:dk1>
        <a:srgbClr val="191919"/>
      </a:dk1>
      <a:lt1>
        <a:srgbClr val="FFFFFF"/>
      </a:lt1>
      <a:dk2>
        <a:srgbClr val="88C4FC"/>
      </a:dk2>
      <a:lt2>
        <a:srgbClr val="C3DFFB"/>
      </a:lt2>
      <a:accent1>
        <a:srgbClr val="88C4FC"/>
      </a:accent1>
      <a:accent2>
        <a:srgbClr val="1038E0"/>
      </a:accent2>
      <a:accent3>
        <a:srgbClr val="59D33F"/>
      </a:accent3>
      <a:accent4>
        <a:srgbClr val="7010E0"/>
      </a:accent4>
      <a:accent5>
        <a:srgbClr val="C610E0"/>
      </a:accent5>
      <a:accent6>
        <a:srgbClr val="88C4FC"/>
      </a:accent6>
      <a:hlink>
        <a:srgbClr val="1038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597</Words>
  <Application>Microsoft Office PowerPoint</Application>
  <PresentationFormat>On-screen Show (16:9)</PresentationFormat>
  <Paragraphs>68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Questrial</vt:lpstr>
      <vt:lpstr>Montserrat Black</vt:lpstr>
      <vt:lpstr>Roboto Condensed Light</vt:lpstr>
      <vt:lpstr>Wingdings</vt:lpstr>
      <vt:lpstr>Family &amp; Consumer Sciences Major for College by Slidesgo</vt:lpstr>
      <vt:lpstr>GLIKOLISIS</vt:lpstr>
      <vt:lpstr>Hersan Pratama  Ashari </vt:lpstr>
      <vt:lpstr>Metabolisme </vt:lpstr>
      <vt:lpstr>Glikolisis</vt:lpstr>
      <vt:lpstr>Glikolisis Aerob dan Anaerob</vt:lpstr>
      <vt:lpstr>2 Fase Reaksi Glikolisis</vt:lpstr>
      <vt:lpstr>Proses Glikolisis</vt:lpstr>
      <vt:lpstr>Proses Glikolisis</vt:lpstr>
      <vt:lpstr>Proses Glikolisis</vt:lpstr>
      <vt:lpstr>PowerPoint Presentation</vt:lpstr>
      <vt:lpstr>.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&amp; CONSUMER SCIENCES MAJOR FOR COLLEGE</dc:title>
  <dc:creator>User</dc:creator>
  <cp:lastModifiedBy>ACER</cp:lastModifiedBy>
  <cp:revision>27</cp:revision>
  <dcterms:modified xsi:type="dcterms:W3CDTF">2022-03-25T08:56:25Z</dcterms:modified>
</cp:coreProperties>
</file>