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2" r:id="rId4"/>
    <p:sldId id="272" r:id="rId5"/>
    <p:sldId id="273" r:id="rId6"/>
    <p:sldId id="274" r:id="rId7"/>
    <p:sldId id="275" r:id="rId8"/>
    <p:sldId id="263" r:id="rId9"/>
    <p:sldId id="264" r:id="rId10"/>
    <p:sldId id="265" r:id="rId11"/>
    <p:sldId id="276" r:id="rId12"/>
    <p:sldId id="267" r:id="rId13"/>
    <p:sldId id="270" r:id="rId14"/>
    <p:sldId id="271" r:id="rId15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51" d="100"/>
          <a:sy n="51" d="100"/>
        </p:scale>
        <p:origin x="-462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6555" y="1432605"/>
            <a:ext cx="7054889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8902065" cy="10287000"/>
          </a:xfrm>
          <a:custGeom>
            <a:avLst/>
            <a:gdLst/>
            <a:ahLst/>
            <a:cxnLst/>
            <a:rect l="l" t="t" r="r" b="b"/>
            <a:pathLst>
              <a:path w="8902065" h="10287000">
                <a:moveTo>
                  <a:pt x="0" y="10286999"/>
                </a:moveTo>
                <a:lnTo>
                  <a:pt x="0" y="0"/>
                </a:lnTo>
                <a:lnTo>
                  <a:pt x="8901528" y="0"/>
                </a:lnTo>
                <a:lnTo>
                  <a:pt x="8901528" y="10286999"/>
                </a:lnTo>
                <a:lnTo>
                  <a:pt x="0" y="10286999"/>
                </a:lnTo>
                <a:close/>
              </a:path>
            </a:pathLst>
          </a:custGeom>
          <a:solidFill>
            <a:srgbClr val="DED9D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44"/>
            <a:ext cx="333374" cy="33337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0412383" y="3760208"/>
            <a:ext cx="9525" cy="2762250"/>
          </a:xfrm>
          <a:custGeom>
            <a:avLst/>
            <a:gdLst/>
            <a:ahLst/>
            <a:cxnLst/>
            <a:rect l="l" t="t" r="r" b="b"/>
            <a:pathLst>
              <a:path w="9525" h="2762250">
                <a:moveTo>
                  <a:pt x="9524" y="2762249"/>
                </a:moveTo>
                <a:lnTo>
                  <a:pt x="0" y="2762249"/>
                </a:lnTo>
                <a:lnTo>
                  <a:pt x="0" y="0"/>
                </a:lnTo>
                <a:lnTo>
                  <a:pt x="9524" y="0"/>
                </a:lnTo>
                <a:lnTo>
                  <a:pt x="9524" y="27622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029842"/>
            <a:ext cx="5729711" cy="796289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27343" y="2219646"/>
            <a:ext cx="4210049" cy="55816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67728" y="3899306"/>
            <a:ext cx="5752542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XvO4Szrp-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youtu.be/mrMh5cz3Hrw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24767" y="0"/>
            <a:ext cx="11863705" cy="10287000"/>
          </a:xfrm>
          <a:custGeom>
            <a:avLst/>
            <a:gdLst/>
            <a:ahLst/>
            <a:cxnLst/>
            <a:rect l="l" t="t" r="r" b="b"/>
            <a:pathLst>
              <a:path w="11863705" h="10287000">
                <a:moveTo>
                  <a:pt x="0" y="10286999"/>
                </a:moveTo>
                <a:lnTo>
                  <a:pt x="11863231" y="10286999"/>
                </a:lnTo>
                <a:lnTo>
                  <a:pt x="1186323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0385955" y="7978572"/>
            <a:ext cx="5638800" cy="9525"/>
          </a:xfrm>
          <a:custGeom>
            <a:avLst/>
            <a:gdLst/>
            <a:ahLst/>
            <a:cxnLst/>
            <a:rect l="l" t="t" r="r" b="b"/>
            <a:pathLst>
              <a:path w="5638800" h="9525">
                <a:moveTo>
                  <a:pt x="5638799" y="0"/>
                </a:moveTo>
                <a:lnTo>
                  <a:pt x="5638799" y="9524"/>
                </a:lnTo>
                <a:lnTo>
                  <a:pt x="0" y="9524"/>
                </a:lnTo>
                <a:lnTo>
                  <a:pt x="0" y="0"/>
                </a:lnTo>
                <a:lnTo>
                  <a:pt x="56387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21698" y="2031962"/>
            <a:ext cx="11810999" cy="42594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5100"/>
              </a:lnSpc>
              <a:spcBef>
                <a:spcPts val="95"/>
              </a:spcBef>
            </a:pPr>
            <a:r>
              <a:rPr lang="en-JM" sz="8000" b="1" spc="-570" dirty="0" smtClean="0">
                <a:latin typeface="Book Antiqua"/>
                <a:cs typeface="Book Antiqua"/>
              </a:rPr>
              <a:t>SIKLUS KREBS DAN RANTAI TRANSPOR ELEKTRON</a:t>
            </a:r>
            <a:endParaRPr sz="8000" dirty="0">
              <a:latin typeface="Book Antiqua"/>
              <a:cs typeface="Book Antiqu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444753" y="1310483"/>
            <a:ext cx="409575" cy="409575"/>
            <a:chOff x="1444753" y="1310483"/>
            <a:chExt cx="409575" cy="409575"/>
          </a:xfrm>
        </p:grpSpPr>
        <p:sp>
          <p:nvSpPr>
            <p:cNvPr id="12" name="object 12"/>
            <p:cNvSpPr/>
            <p:nvPr/>
          </p:nvSpPr>
          <p:spPr>
            <a:xfrm>
              <a:off x="1450958" y="1316689"/>
              <a:ext cx="397510" cy="397510"/>
            </a:xfrm>
            <a:custGeom>
              <a:avLst/>
              <a:gdLst/>
              <a:ahLst/>
              <a:cxnLst/>
              <a:rect l="l" t="t" r="r" b="b"/>
              <a:pathLst>
                <a:path w="397510" h="397510">
                  <a:moveTo>
                    <a:pt x="198581" y="397163"/>
                  </a:moveTo>
                  <a:lnTo>
                    <a:pt x="159840" y="393347"/>
                  </a:lnTo>
                  <a:lnTo>
                    <a:pt x="122587" y="382047"/>
                  </a:lnTo>
                  <a:lnTo>
                    <a:pt x="88255" y="363696"/>
                  </a:lnTo>
                  <a:lnTo>
                    <a:pt x="58163" y="339000"/>
                  </a:lnTo>
                  <a:lnTo>
                    <a:pt x="33467" y="308907"/>
                  </a:lnTo>
                  <a:lnTo>
                    <a:pt x="15116" y="274575"/>
                  </a:lnTo>
                  <a:lnTo>
                    <a:pt x="3815" y="237323"/>
                  </a:lnTo>
                  <a:lnTo>
                    <a:pt x="0" y="198581"/>
                  </a:lnTo>
                  <a:lnTo>
                    <a:pt x="238" y="188825"/>
                  </a:lnTo>
                  <a:lnTo>
                    <a:pt x="5952" y="150318"/>
                  </a:lnTo>
                  <a:lnTo>
                    <a:pt x="19069" y="113665"/>
                  </a:lnTo>
                  <a:lnTo>
                    <a:pt x="39085" y="80276"/>
                  </a:lnTo>
                  <a:lnTo>
                    <a:pt x="65230" y="51433"/>
                  </a:lnTo>
                  <a:lnTo>
                    <a:pt x="96499" y="28245"/>
                  </a:lnTo>
                  <a:lnTo>
                    <a:pt x="131692" y="11603"/>
                  </a:lnTo>
                  <a:lnTo>
                    <a:pt x="169455" y="2146"/>
                  </a:lnTo>
                  <a:lnTo>
                    <a:pt x="198581" y="0"/>
                  </a:lnTo>
                  <a:lnTo>
                    <a:pt x="208337" y="238"/>
                  </a:lnTo>
                  <a:lnTo>
                    <a:pt x="246844" y="5952"/>
                  </a:lnTo>
                  <a:lnTo>
                    <a:pt x="283497" y="19069"/>
                  </a:lnTo>
                  <a:lnTo>
                    <a:pt x="316887" y="39085"/>
                  </a:lnTo>
                  <a:lnTo>
                    <a:pt x="345730" y="65230"/>
                  </a:lnTo>
                  <a:lnTo>
                    <a:pt x="368918" y="96499"/>
                  </a:lnTo>
                  <a:lnTo>
                    <a:pt x="385560" y="131692"/>
                  </a:lnTo>
                  <a:lnTo>
                    <a:pt x="395017" y="169455"/>
                  </a:lnTo>
                  <a:lnTo>
                    <a:pt x="397163" y="198581"/>
                  </a:lnTo>
                  <a:lnTo>
                    <a:pt x="396925" y="208337"/>
                  </a:lnTo>
                  <a:lnTo>
                    <a:pt x="391210" y="246844"/>
                  </a:lnTo>
                  <a:lnTo>
                    <a:pt x="378093" y="283497"/>
                  </a:lnTo>
                  <a:lnTo>
                    <a:pt x="358078" y="316887"/>
                  </a:lnTo>
                  <a:lnTo>
                    <a:pt x="331933" y="345730"/>
                  </a:lnTo>
                  <a:lnTo>
                    <a:pt x="300663" y="368918"/>
                  </a:lnTo>
                  <a:lnTo>
                    <a:pt x="265471" y="385560"/>
                  </a:lnTo>
                  <a:lnTo>
                    <a:pt x="227708" y="395017"/>
                  </a:lnTo>
                  <a:lnTo>
                    <a:pt x="198581" y="397163"/>
                  </a:lnTo>
                  <a:close/>
                </a:path>
              </a:pathLst>
            </a:custGeom>
            <a:solidFill>
              <a:srgbClr val="DED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44753" y="1310483"/>
              <a:ext cx="409575" cy="409575"/>
            </a:xfrm>
            <a:custGeom>
              <a:avLst/>
              <a:gdLst/>
              <a:ahLst/>
              <a:cxnLst/>
              <a:rect l="l" t="t" r="r" b="b"/>
              <a:pathLst>
                <a:path w="409575" h="409575">
                  <a:moveTo>
                    <a:pt x="204787" y="409574"/>
                  </a:moveTo>
                  <a:lnTo>
                    <a:pt x="157887" y="404156"/>
                  </a:lnTo>
                  <a:lnTo>
                    <a:pt x="114805" y="388727"/>
                  </a:lnTo>
                  <a:lnTo>
                    <a:pt x="76778" y="364526"/>
                  </a:lnTo>
                  <a:lnTo>
                    <a:pt x="45045" y="332793"/>
                  </a:lnTo>
                  <a:lnTo>
                    <a:pt x="20846" y="294766"/>
                  </a:lnTo>
                  <a:lnTo>
                    <a:pt x="5417" y="251684"/>
                  </a:lnTo>
                  <a:lnTo>
                    <a:pt x="0" y="204787"/>
                  </a:lnTo>
                  <a:lnTo>
                    <a:pt x="5417" y="157887"/>
                  </a:lnTo>
                  <a:lnTo>
                    <a:pt x="20846" y="114805"/>
                  </a:lnTo>
                  <a:lnTo>
                    <a:pt x="45045" y="76778"/>
                  </a:lnTo>
                  <a:lnTo>
                    <a:pt x="76778" y="45045"/>
                  </a:lnTo>
                  <a:lnTo>
                    <a:pt x="114805" y="20846"/>
                  </a:lnTo>
                  <a:lnTo>
                    <a:pt x="157887" y="5417"/>
                  </a:lnTo>
                  <a:lnTo>
                    <a:pt x="204787" y="0"/>
                  </a:lnTo>
                  <a:lnTo>
                    <a:pt x="251684" y="5417"/>
                  </a:lnTo>
                  <a:lnTo>
                    <a:pt x="271213" y="12411"/>
                  </a:lnTo>
                  <a:lnTo>
                    <a:pt x="204787" y="12411"/>
                  </a:lnTo>
                  <a:lnTo>
                    <a:pt x="160729" y="17500"/>
                  </a:lnTo>
                  <a:lnTo>
                    <a:pt x="120258" y="31993"/>
                  </a:lnTo>
                  <a:lnTo>
                    <a:pt x="84535" y="54726"/>
                  </a:lnTo>
                  <a:lnTo>
                    <a:pt x="54726" y="84535"/>
                  </a:lnTo>
                  <a:lnTo>
                    <a:pt x="31993" y="120258"/>
                  </a:lnTo>
                  <a:lnTo>
                    <a:pt x="17500" y="160729"/>
                  </a:lnTo>
                  <a:lnTo>
                    <a:pt x="12411" y="204787"/>
                  </a:lnTo>
                  <a:lnTo>
                    <a:pt x="17500" y="248845"/>
                  </a:lnTo>
                  <a:lnTo>
                    <a:pt x="31993" y="289316"/>
                  </a:lnTo>
                  <a:lnTo>
                    <a:pt x="54726" y="325039"/>
                  </a:lnTo>
                  <a:lnTo>
                    <a:pt x="84535" y="354848"/>
                  </a:lnTo>
                  <a:lnTo>
                    <a:pt x="120258" y="377581"/>
                  </a:lnTo>
                  <a:lnTo>
                    <a:pt x="160729" y="392074"/>
                  </a:lnTo>
                  <a:lnTo>
                    <a:pt x="204787" y="397163"/>
                  </a:lnTo>
                  <a:lnTo>
                    <a:pt x="271210" y="397163"/>
                  </a:lnTo>
                  <a:lnTo>
                    <a:pt x="251684" y="404156"/>
                  </a:lnTo>
                  <a:lnTo>
                    <a:pt x="204787" y="409574"/>
                  </a:lnTo>
                  <a:close/>
                </a:path>
                <a:path w="409575" h="409575">
                  <a:moveTo>
                    <a:pt x="271210" y="397163"/>
                  </a:moveTo>
                  <a:lnTo>
                    <a:pt x="204787" y="397163"/>
                  </a:lnTo>
                  <a:lnTo>
                    <a:pt x="248845" y="392074"/>
                  </a:lnTo>
                  <a:lnTo>
                    <a:pt x="289316" y="377581"/>
                  </a:lnTo>
                  <a:lnTo>
                    <a:pt x="325039" y="354848"/>
                  </a:lnTo>
                  <a:lnTo>
                    <a:pt x="354848" y="325039"/>
                  </a:lnTo>
                  <a:lnTo>
                    <a:pt x="377581" y="289316"/>
                  </a:lnTo>
                  <a:lnTo>
                    <a:pt x="392074" y="248845"/>
                  </a:lnTo>
                  <a:lnTo>
                    <a:pt x="397163" y="204787"/>
                  </a:lnTo>
                  <a:lnTo>
                    <a:pt x="392074" y="160729"/>
                  </a:lnTo>
                  <a:lnTo>
                    <a:pt x="377581" y="120258"/>
                  </a:lnTo>
                  <a:lnTo>
                    <a:pt x="354848" y="84535"/>
                  </a:lnTo>
                  <a:lnTo>
                    <a:pt x="325039" y="54726"/>
                  </a:lnTo>
                  <a:lnTo>
                    <a:pt x="289316" y="31993"/>
                  </a:lnTo>
                  <a:lnTo>
                    <a:pt x="248845" y="17500"/>
                  </a:lnTo>
                  <a:lnTo>
                    <a:pt x="204787" y="12411"/>
                  </a:lnTo>
                  <a:lnTo>
                    <a:pt x="271213" y="12411"/>
                  </a:lnTo>
                  <a:lnTo>
                    <a:pt x="332793" y="45045"/>
                  </a:lnTo>
                  <a:lnTo>
                    <a:pt x="364526" y="76778"/>
                  </a:lnTo>
                  <a:lnTo>
                    <a:pt x="388727" y="114805"/>
                  </a:lnTo>
                  <a:lnTo>
                    <a:pt x="404156" y="157887"/>
                  </a:lnTo>
                  <a:lnTo>
                    <a:pt x="409574" y="204787"/>
                  </a:lnTo>
                  <a:lnTo>
                    <a:pt x="404156" y="251684"/>
                  </a:lnTo>
                  <a:lnTo>
                    <a:pt x="388727" y="294766"/>
                  </a:lnTo>
                  <a:lnTo>
                    <a:pt x="364526" y="332793"/>
                  </a:lnTo>
                  <a:lnTo>
                    <a:pt x="332793" y="364526"/>
                  </a:lnTo>
                  <a:lnTo>
                    <a:pt x="294766" y="388727"/>
                  </a:lnTo>
                  <a:lnTo>
                    <a:pt x="271210" y="3971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5181" y="1437820"/>
              <a:ext cx="93556" cy="154902"/>
            </a:xfrm>
            <a:prstGeom prst="rect">
              <a:avLst/>
            </a:prstGeom>
          </p:spPr>
        </p:pic>
      </p:grpSp>
      <p:sp>
        <p:nvSpPr>
          <p:cNvPr id="17" name="object 3"/>
          <p:cNvSpPr txBox="1"/>
          <p:nvPr/>
        </p:nvSpPr>
        <p:spPr>
          <a:xfrm>
            <a:off x="6298259" y="6716659"/>
            <a:ext cx="5857875" cy="1477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marL="2063114" marR="1663064" indent="-393700" algn="ctr">
              <a:lnSpc>
                <a:spcPct val="124000"/>
              </a:lnSpc>
              <a:spcBef>
                <a:spcPts val="95"/>
              </a:spcBef>
            </a:pPr>
            <a:r>
              <a:rPr lang="en-JM" sz="4000" dirty="0" smtClean="0">
                <a:latin typeface="Arial"/>
                <a:cs typeface="Arial"/>
              </a:rPr>
              <a:t>BIOKIMIA</a:t>
            </a:r>
          </a:p>
          <a:p>
            <a:pPr marL="2063114" marR="1663064" indent="-393700" algn="ctr">
              <a:lnSpc>
                <a:spcPct val="124000"/>
              </a:lnSpc>
              <a:spcBef>
                <a:spcPts val="95"/>
              </a:spcBef>
            </a:pPr>
            <a:r>
              <a:rPr lang="en-JM" sz="4000" dirty="0" smtClean="0">
                <a:latin typeface="Arial"/>
                <a:cs typeface="Arial"/>
              </a:rPr>
              <a:t>THP B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7D9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44"/>
            <a:ext cx="333374" cy="333374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7604931" y="9536149"/>
            <a:ext cx="333375" cy="333375"/>
            <a:chOff x="17604931" y="9536149"/>
            <a:chExt cx="333375" cy="333375"/>
          </a:xfrm>
        </p:grpSpPr>
        <p:sp>
          <p:nvSpPr>
            <p:cNvPr id="6" name="object 6"/>
            <p:cNvSpPr/>
            <p:nvPr/>
          </p:nvSpPr>
          <p:spPr>
            <a:xfrm>
              <a:off x="17609982" y="9541200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E7D9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604931" y="9536149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5"/>
              <a:ext cx="76150" cy="126083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55101" y="2095500"/>
            <a:ext cx="685936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id-ID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JM" sz="3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engubahan N</a:t>
            </a:r>
            <a:r>
              <a:rPr lang="en-JM" sz="3600" dirty="0" smtClean="0">
                <a:latin typeface="Times New Roman" pitchFamily="18" charset="0"/>
                <a:cs typeface="Times New Roman" pitchFamily="18" charset="0"/>
              </a:rPr>
              <a:t>ADH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600" dirty="0">
                <a:latin typeface="Times New Roman" pitchFamily="18" charset="0"/>
                <a:cs typeface="Times New Roman" pitchFamily="18" charset="0"/>
              </a:rPr>
              <a:t>menjadi 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JM" sz="3600" dirty="0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3411200" y="910904"/>
            <a:ext cx="625475" cy="742950"/>
            <a:chOff x="2376550" y="2207933"/>
            <a:chExt cx="625475" cy="742950"/>
          </a:xfrm>
        </p:grpSpPr>
        <p:sp>
          <p:nvSpPr>
            <p:cNvPr id="11" name="object 11"/>
            <p:cNvSpPr/>
            <p:nvPr/>
          </p:nvSpPr>
          <p:spPr>
            <a:xfrm>
              <a:off x="2553192" y="2579983"/>
              <a:ext cx="272415" cy="306070"/>
            </a:xfrm>
            <a:custGeom>
              <a:avLst/>
              <a:gdLst/>
              <a:ahLst/>
              <a:cxnLst/>
              <a:rect l="l" t="t" r="r" b="b"/>
              <a:pathLst>
                <a:path w="272414" h="306069">
                  <a:moveTo>
                    <a:pt x="231209" y="0"/>
                  </a:moveTo>
                  <a:lnTo>
                    <a:pt x="135897" y="56749"/>
                  </a:lnTo>
                  <a:lnTo>
                    <a:pt x="40584" y="0"/>
                  </a:lnTo>
                  <a:lnTo>
                    <a:pt x="0" y="56749"/>
                  </a:lnTo>
                  <a:lnTo>
                    <a:pt x="0" y="217336"/>
                  </a:lnTo>
                  <a:lnTo>
                    <a:pt x="116750" y="305794"/>
                  </a:lnTo>
                  <a:lnTo>
                    <a:pt x="135897" y="294986"/>
                  </a:lnTo>
                  <a:lnTo>
                    <a:pt x="155560" y="305767"/>
                  </a:lnTo>
                  <a:lnTo>
                    <a:pt x="271818" y="217336"/>
                  </a:lnTo>
                  <a:lnTo>
                    <a:pt x="271818" y="56749"/>
                  </a:lnTo>
                  <a:lnTo>
                    <a:pt x="231209" y="0"/>
                  </a:lnTo>
                  <a:close/>
                </a:path>
                <a:path w="272414" h="306069">
                  <a:moveTo>
                    <a:pt x="135897" y="186017"/>
                  </a:moveTo>
                  <a:lnTo>
                    <a:pt x="135897" y="294986"/>
                  </a:lnTo>
                </a:path>
              </a:pathLst>
            </a:custGeom>
            <a:ln w="19841">
              <a:solidFill>
                <a:srgbClr val="23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76550" y="2497962"/>
              <a:ext cx="187055" cy="45265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14597" y="2497962"/>
              <a:ext cx="187082" cy="45265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83855" y="2453361"/>
              <a:ext cx="210466" cy="19329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565389" y="2217854"/>
              <a:ext cx="249554" cy="249554"/>
            </a:xfrm>
            <a:custGeom>
              <a:avLst/>
              <a:gdLst/>
              <a:ahLst/>
              <a:cxnLst/>
              <a:rect l="l" t="t" r="r" b="b"/>
              <a:pathLst>
                <a:path w="249555" h="249555">
                  <a:moveTo>
                    <a:pt x="73234" y="249271"/>
                  </a:moveTo>
                  <a:lnTo>
                    <a:pt x="0" y="0"/>
                  </a:lnTo>
                </a:path>
                <a:path w="249555" h="249555">
                  <a:moveTo>
                    <a:pt x="175963" y="249271"/>
                  </a:moveTo>
                  <a:lnTo>
                    <a:pt x="249173" y="0"/>
                  </a:lnTo>
                </a:path>
              </a:pathLst>
            </a:custGeom>
            <a:ln w="19841">
              <a:solidFill>
                <a:srgbClr val="23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990601" y="390778"/>
            <a:ext cx="11763487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pc="-445" dirty="0" err="1" smtClean="0"/>
              <a:t>Tahap</a:t>
            </a:r>
            <a:r>
              <a:rPr lang="en-JM" spc="-445" dirty="0" smtClean="0"/>
              <a:t> </a:t>
            </a:r>
            <a:r>
              <a:rPr lang="en-JM" spc="-445" dirty="0" err="1" smtClean="0"/>
              <a:t>Rantai</a:t>
            </a:r>
            <a:r>
              <a:rPr lang="en-JM" spc="-445" dirty="0" smtClean="0"/>
              <a:t> </a:t>
            </a:r>
            <a:r>
              <a:rPr lang="en-JM" spc="-445" dirty="0" err="1" smtClean="0"/>
              <a:t>Transpor</a:t>
            </a:r>
            <a:r>
              <a:rPr lang="en-JM" spc="-445" dirty="0" smtClean="0"/>
              <a:t> </a:t>
            </a:r>
            <a:r>
              <a:rPr lang="en-JM" spc="-445" dirty="0" err="1" smtClean="0"/>
              <a:t>Elektron</a:t>
            </a:r>
            <a:endParaRPr spc="-445" dirty="0"/>
          </a:p>
        </p:txBody>
      </p:sp>
      <p:sp>
        <p:nvSpPr>
          <p:cNvPr id="4" name="AutoShape 2" descr="Ini yg no 1 yg nad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JM"/>
          </a:p>
        </p:txBody>
      </p:sp>
      <p:sp>
        <p:nvSpPr>
          <p:cNvPr id="16" name="AutoShape 4" descr="Ini yg no 1 yg nad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JM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5" y="3467100"/>
            <a:ext cx="6925846" cy="5176260"/>
          </a:xfrm>
          <a:prstGeom prst="rect">
            <a:avLst/>
          </a:prstGeom>
        </p:spPr>
      </p:pic>
      <p:sp>
        <p:nvSpPr>
          <p:cNvPr id="21" name="object 9"/>
          <p:cNvSpPr txBox="1"/>
          <p:nvPr/>
        </p:nvSpPr>
        <p:spPr>
          <a:xfrm>
            <a:off x="7543800" y="2828723"/>
            <a:ext cx="10591800" cy="6552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NADH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akan diuraikan menjadi NAD+, hasil dari reaksi ini akan masuk ke komplek protein 1, kemudian dikirim ke Ubiquinon. saat elektron melewati Kompleks protein 1,  akan memicu dipompanya H+ keluar menuju ruang antar membran. 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JM" sz="25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lektron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dari ubiquinone dibawa melewati Kompleks protein 3 ke sitokrom c. hal ini juga akan memicu dipompanya H+ keluar menuju ruang antar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membran.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Kemudian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dari sitokrom C elektron akan dibawa ke matriks mitokondria melalui Kompleks protein 4. saat elektron melewati Kompleks protein 4, akan mengeluarkan 1 atom hidrogen lagi menuju ruang antar membran. 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JM" sz="25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elanjutnya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elektron kemudian akan diterima oleh molekul oksigen yang kemudian akan berikatan dengan dua ion H + membentuk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H2O.</a:t>
            </a:r>
            <a:endParaRPr lang="en-JM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+ atau Proton tersebut akan Kembali menuju matriks mitokondria melalui enzim yang disebut ATP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synthase.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JM" sz="25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ewatnya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H+ pada ATP synthase akan memicu enzim tersebut membentuk ATP secara bersamaan, karena terdapat tiga H+ yang masuk kembali kedalam matriks, maka terbentuklah 3 molekul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ATP.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JM" sz="25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ada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akhirnya untuk setiap satu NADH menghasilkan 3 ATP. </a:t>
            </a:r>
            <a:endParaRPr lang="en-JM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44"/>
            <a:ext cx="333374" cy="33337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26694" y="1790700"/>
            <a:ext cx="10276002" cy="70038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571500" lvl="0" indent="-571500">
              <a:buFont typeface="Wingdings" pitchFamily="2" charset="2"/>
              <a:buChar char="Ø"/>
            </a:pP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FADH2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diuraikan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menjadi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FAD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⁺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kemudian elektron masuk ke kompleks protein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lvl="0" indent="-571500">
              <a:buFont typeface="Wingdings" pitchFamily="2" charset="2"/>
              <a:buChar char="Ø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Setelah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dari Kompleks protein 2, elektron akan ditangkap oleh ubiquinone. </a:t>
            </a:r>
            <a:endParaRPr lang="en-JM" sz="28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ari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ubiquinone elektron dibawa melewati Kompleks protein 3 ke sitokrom c. saat melewati Kompleks protein tiga, akan dikeluarkan satu ion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hidrogen.</a:t>
            </a:r>
            <a:endParaRPr lang="en-JM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elanjutnya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elektron dari sitokrom C akan dibawa ke matriks mitokondria melalui Kompleks protein 4. pada saat melewati Kompleks protein 4 akan dikeluarkan juga satu atom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hidrogen.</a:t>
            </a:r>
            <a:endParaRPr lang="en-JM" sz="28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Selanjutnya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elektron kemudian akan diterima oleh molekul oksigen, yang kemudian berikatan dengan 2 ion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⁺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membentuk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H2O.</a:t>
            </a:r>
            <a:endParaRPr lang="en-JM" sz="28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umlah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ion hidrogen yang dikeluarkan berjumlah 2 untuk setiap satu molekul 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FADH2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JM" sz="28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Wingdings" pitchFamily="2" charset="2"/>
              <a:buChar char="Ø"/>
            </a:pP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adi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hasil dari perubahan untuk setiap satu 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FADH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menghasilkan 2 ATP. </a:t>
            </a:r>
            <a:endParaRPr lang="en-JM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7604931" y="9536144"/>
            <a:ext cx="333375" cy="333375"/>
            <a:chOff x="17604931" y="9536144"/>
            <a:chExt cx="333375" cy="333375"/>
          </a:xfrm>
        </p:grpSpPr>
        <p:sp>
          <p:nvSpPr>
            <p:cNvPr id="24" name="object 24"/>
            <p:cNvSpPr/>
            <p:nvPr/>
          </p:nvSpPr>
          <p:spPr>
            <a:xfrm>
              <a:off x="17609982" y="9541195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604931" y="9536144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0"/>
              <a:ext cx="76150" cy="126083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304800" y="9029700"/>
            <a:ext cx="333375" cy="333375"/>
            <a:chOff x="10110971" y="8313384"/>
            <a:chExt cx="333375" cy="333375"/>
          </a:xfrm>
        </p:grpSpPr>
        <p:sp>
          <p:nvSpPr>
            <p:cNvPr id="32" name="object 32"/>
            <p:cNvSpPr/>
            <p:nvPr/>
          </p:nvSpPr>
          <p:spPr>
            <a:xfrm>
              <a:off x="10116022" y="8318435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110971" y="8313384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49692" y="8417029"/>
              <a:ext cx="76150" cy="126083"/>
            </a:xfrm>
            <a:prstGeom prst="rect">
              <a:avLst/>
            </a:prstGeom>
          </p:spPr>
        </p:pic>
      </p:grpSp>
      <p:sp>
        <p:nvSpPr>
          <p:cNvPr id="12" name="object 9"/>
          <p:cNvSpPr txBox="1"/>
          <p:nvPr/>
        </p:nvSpPr>
        <p:spPr>
          <a:xfrm>
            <a:off x="290868" y="952500"/>
            <a:ext cx="685936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JM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JM" sz="3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engubahan</a:t>
            </a:r>
            <a:r>
              <a:rPr lang="en-JM" sz="3600" dirty="0" smtClean="0">
                <a:latin typeface="Times New Roman" pitchFamily="18" charset="0"/>
                <a:cs typeface="Times New Roman" pitchFamily="18" charset="0"/>
              </a:rPr>
              <a:t> FADH</a:t>
            </a:r>
            <a:r>
              <a:rPr lang="en-JM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 menjadi ATP </a:t>
            </a:r>
            <a:endParaRPr lang="en-JM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8" y="2129615"/>
            <a:ext cx="6925846" cy="516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285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902065" cy="10287000"/>
          </a:xfrm>
          <a:custGeom>
            <a:avLst/>
            <a:gdLst/>
            <a:ahLst/>
            <a:cxnLst/>
            <a:rect l="l" t="t" r="r" b="b"/>
            <a:pathLst>
              <a:path w="8902065" h="10287000">
                <a:moveTo>
                  <a:pt x="0" y="10286999"/>
                </a:moveTo>
                <a:lnTo>
                  <a:pt x="0" y="0"/>
                </a:lnTo>
                <a:lnTo>
                  <a:pt x="8901528" y="0"/>
                </a:lnTo>
                <a:lnTo>
                  <a:pt x="8901528" y="10286999"/>
                </a:lnTo>
                <a:lnTo>
                  <a:pt x="0" y="10286999"/>
                </a:lnTo>
                <a:close/>
              </a:path>
            </a:pathLst>
          </a:custGeom>
          <a:solidFill>
            <a:srgbClr val="D5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44"/>
            <a:ext cx="333374" cy="333374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7604931" y="9536144"/>
            <a:ext cx="333375" cy="333375"/>
            <a:chOff x="17604931" y="9536144"/>
            <a:chExt cx="333375" cy="333375"/>
          </a:xfrm>
        </p:grpSpPr>
        <p:sp>
          <p:nvSpPr>
            <p:cNvPr id="7" name="object 7"/>
            <p:cNvSpPr/>
            <p:nvPr/>
          </p:nvSpPr>
          <p:spPr>
            <a:xfrm>
              <a:off x="17609982" y="9541195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604931" y="9536144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0"/>
              <a:ext cx="76150" cy="126083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80828" y="1790700"/>
            <a:ext cx="7940407" cy="7398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id-ID" sz="4000" b="0" dirty="0">
                <a:latin typeface="Times New Roman" pitchFamily="18" charset="0"/>
                <a:cs typeface="Times New Roman" pitchFamily="18" charset="0"/>
              </a:rPr>
              <a:t>Jika pada ATP tidak perlu diubah. lalu untuk NADH dikalikan dengan tiga dan </a:t>
            </a:r>
            <a:r>
              <a:rPr lang="en-JM" sz="4000" b="0" dirty="0" smtClean="0">
                <a:latin typeface="Times New Roman" pitchFamily="18" charset="0"/>
                <a:cs typeface="Times New Roman" pitchFamily="18" charset="0"/>
              </a:rPr>
              <a:t>FADH</a:t>
            </a:r>
            <a:r>
              <a:rPr lang="id-ID" sz="2800" b="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4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4000" b="0" dirty="0">
                <a:latin typeface="Times New Roman" pitchFamily="18" charset="0"/>
                <a:cs typeface="Times New Roman" pitchFamily="18" charset="0"/>
              </a:rPr>
              <a:t>di dikalikan 2. sehingga totalnya 38 ATP. </a:t>
            </a:r>
            <a:r>
              <a:rPr lang="en-JM" sz="4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JM" sz="4000" b="0" dirty="0">
                <a:latin typeface="Times New Roman" pitchFamily="18" charset="0"/>
                <a:cs typeface="Times New Roman" pitchFamily="18" charset="0"/>
              </a:rPr>
            </a:br>
            <a:r>
              <a:rPr lang="en-JM" sz="4000" b="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sz="4000" b="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d-ID" sz="4000" b="0" dirty="0">
                <a:latin typeface="Times New Roman" pitchFamily="18" charset="0"/>
                <a:cs typeface="Times New Roman" pitchFamily="18" charset="0"/>
              </a:rPr>
              <a:t>juga yang menyebutkan totalnya 36 ATP karena 2 ATP digunakan untuk menembus mitokondria. </a:t>
            </a:r>
            <a:r>
              <a:rPr lang="en-JM" sz="4000" b="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4000" b="0" dirty="0" smtClean="0">
                <a:latin typeface="Times New Roman" pitchFamily="18" charset="0"/>
                <a:cs typeface="Times New Roman" pitchFamily="18" charset="0"/>
              </a:rPr>
              <a:t>arena </a:t>
            </a:r>
            <a:r>
              <a:rPr lang="id-ID" sz="4000" b="0" dirty="0">
                <a:latin typeface="Times New Roman" pitchFamily="18" charset="0"/>
                <a:cs typeface="Times New Roman" pitchFamily="18" charset="0"/>
              </a:rPr>
              <a:t>jika misalkan glikolisis terjadinya di sitosol dan reaksi yang lainnya terjadinya di mitokondria sehingga butuh energi untuk menembus mitokondria.</a:t>
            </a:r>
            <a:endParaRPr lang="en-JM" sz="40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WhatsApp Image 2022-03-23 at 07.46.34(1).jpeg"/>
          <p:cNvPicPr/>
          <p:nvPr/>
        </p:nvPicPr>
        <p:blipFill>
          <a:blip r:embed="rId4"/>
          <a:stretch>
            <a:fillRect/>
          </a:stretch>
        </p:blipFill>
        <p:spPr>
          <a:xfrm>
            <a:off x="9601200" y="2667000"/>
            <a:ext cx="8003731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676400" y="2171700"/>
            <a:ext cx="15011400" cy="25128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DAFTAR PUSTAKA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https://youtu.be/vXvO4Szrp-8</a:t>
            </a:r>
            <a:endParaRPr lang="en-JM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https://youtu.be/mrMh5cz3Hrw</a:t>
            </a:r>
            <a:r>
              <a:rPr lang="en-JM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7604931" y="9536146"/>
            <a:ext cx="333375" cy="333375"/>
            <a:chOff x="17604931" y="9536146"/>
            <a:chExt cx="333375" cy="333375"/>
          </a:xfrm>
        </p:grpSpPr>
        <p:sp>
          <p:nvSpPr>
            <p:cNvPr id="11" name="object 11"/>
            <p:cNvSpPr/>
            <p:nvPr/>
          </p:nvSpPr>
          <p:spPr>
            <a:xfrm>
              <a:off x="17609982" y="9541197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604931" y="9536146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743652" y="9639792"/>
              <a:ext cx="76150" cy="1260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3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E3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17604931" y="9536149"/>
            <a:ext cx="333375" cy="333375"/>
            <a:chOff x="17604931" y="9536149"/>
            <a:chExt cx="333375" cy="333375"/>
          </a:xfrm>
        </p:grpSpPr>
        <p:sp>
          <p:nvSpPr>
            <p:cNvPr id="15" name="object 15"/>
            <p:cNvSpPr/>
            <p:nvPr/>
          </p:nvSpPr>
          <p:spPr>
            <a:xfrm>
              <a:off x="17609982" y="9541200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D5E3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604931" y="9536149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5"/>
              <a:ext cx="76150" cy="126083"/>
            </a:xfrm>
            <a:prstGeom prst="rect">
              <a:avLst/>
            </a:prstGeom>
          </p:spPr>
        </p:pic>
      </p:grpSp>
      <p:sp>
        <p:nvSpPr>
          <p:cNvPr id="20" name="object 5"/>
          <p:cNvSpPr txBox="1">
            <a:spLocks noGrp="1"/>
          </p:cNvSpPr>
          <p:nvPr>
            <p:ph type="title"/>
          </p:nvPr>
        </p:nvSpPr>
        <p:spPr>
          <a:xfrm>
            <a:off x="4191000" y="4259604"/>
            <a:ext cx="10240645" cy="1767792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785"/>
              </a:spcBef>
            </a:pPr>
            <a:r>
              <a:rPr lang="en-JM" sz="10000" dirty="0" smtClean="0"/>
              <a:t>TERIMA KASIH</a:t>
            </a:r>
            <a:endParaRPr sz="10000" dirty="0"/>
          </a:p>
        </p:txBody>
      </p:sp>
    </p:spTree>
    <p:extLst>
      <p:ext uri="{BB962C8B-B14F-4D97-AF65-F5344CB8AC3E}">
        <p14:creationId xmlns:p14="http://schemas.microsoft.com/office/powerpoint/2010/main" val="122639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758837" y="1"/>
            <a:ext cx="5529580" cy="10287000"/>
            <a:chOff x="12758837" y="1"/>
            <a:chExt cx="5529580" cy="10287000"/>
          </a:xfrm>
        </p:grpSpPr>
        <p:sp>
          <p:nvSpPr>
            <p:cNvPr id="3" name="object 3"/>
            <p:cNvSpPr/>
            <p:nvPr/>
          </p:nvSpPr>
          <p:spPr>
            <a:xfrm>
              <a:off x="12758837" y="1"/>
              <a:ext cx="5529580" cy="10287000"/>
            </a:xfrm>
            <a:custGeom>
              <a:avLst/>
              <a:gdLst/>
              <a:ahLst/>
              <a:cxnLst/>
              <a:rect l="l" t="t" r="r" b="b"/>
              <a:pathLst>
                <a:path w="5529580" h="10287000">
                  <a:moveTo>
                    <a:pt x="5529162" y="10286998"/>
                  </a:moveTo>
                  <a:lnTo>
                    <a:pt x="0" y="10286998"/>
                  </a:lnTo>
                  <a:lnTo>
                    <a:pt x="0" y="0"/>
                  </a:lnTo>
                  <a:lnTo>
                    <a:pt x="5529162" y="0"/>
                  </a:lnTo>
                  <a:lnTo>
                    <a:pt x="5529162" y="10286998"/>
                  </a:lnTo>
                  <a:close/>
                </a:path>
              </a:pathLst>
            </a:custGeom>
            <a:solidFill>
              <a:srgbClr val="D5E3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604932" y="372339"/>
              <a:ext cx="333374" cy="333374"/>
            </a:xfrm>
            <a:prstGeom prst="rect">
              <a:avLst/>
            </a:prstGeom>
          </p:spPr>
        </p:pic>
      </p:grp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6400800" y="2019300"/>
            <a:ext cx="6042025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dirty="0" smtClean="0"/>
              <a:t>KELOMPOK 3</a:t>
            </a:r>
            <a:endParaRPr dirty="0"/>
          </a:p>
        </p:txBody>
      </p:sp>
      <p:sp>
        <p:nvSpPr>
          <p:cNvPr id="27" name="object 27"/>
          <p:cNvSpPr txBox="1"/>
          <p:nvPr/>
        </p:nvSpPr>
        <p:spPr>
          <a:xfrm>
            <a:off x="2590800" y="3798710"/>
            <a:ext cx="12725400" cy="3859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5000" dirty="0" err="1" smtClean="0">
                <a:latin typeface="Book Antiqua"/>
                <a:cs typeface="Book Antiqua"/>
              </a:rPr>
              <a:t>Maftukh</a:t>
            </a:r>
            <a:r>
              <a:rPr lang="en-JM" sz="5000" dirty="0" smtClean="0">
                <a:latin typeface="Book Antiqua"/>
                <a:cs typeface="Book Antiqua"/>
              </a:rPr>
              <a:t> </a:t>
            </a:r>
            <a:r>
              <a:rPr lang="en-JM" sz="5000" dirty="0" err="1" smtClean="0">
                <a:latin typeface="Book Antiqua"/>
                <a:cs typeface="Book Antiqua"/>
              </a:rPr>
              <a:t>Zaina</a:t>
            </a:r>
            <a:r>
              <a:rPr lang="en-JM" sz="5000" dirty="0" smtClean="0">
                <a:latin typeface="Book Antiqua"/>
                <a:cs typeface="Book Antiqua"/>
              </a:rPr>
              <a:t> </a:t>
            </a:r>
            <a:r>
              <a:rPr lang="en-JM" sz="5000" dirty="0" err="1" smtClean="0">
                <a:latin typeface="Book Antiqua"/>
                <a:cs typeface="Book Antiqua"/>
              </a:rPr>
              <a:t>Luthfiyyah</a:t>
            </a:r>
            <a:r>
              <a:rPr lang="en-JM" sz="5000" dirty="0" smtClean="0">
                <a:latin typeface="Book Antiqua"/>
                <a:cs typeface="Book Antiqua"/>
              </a:rPr>
              <a:t>		2114051024</a:t>
            </a:r>
          </a:p>
          <a:p>
            <a:pPr fontAlgn="t"/>
            <a:r>
              <a:rPr lang="en-JM" sz="5000" dirty="0">
                <a:latin typeface="Book Antiqua" pitchFamily="18" charset="0"/>
              </a:rPr>
              <a:t>Glory Agnes </a:t>
            </a:r>
            <a:r>
              <a:rPr lang="en-JM" sz="5000" dirty="0" err="1" smtClean="0">
                <a:latin typeface="Book Antiqua" pitchFamily="18" charset="0"/>
              </a:rPr>
              <a:t>Simarmata</a:t>
            </a:r>
            <a:r>
              <a:rPr lang="en-JM" sz="5000" dirty="0" smtClean="0">
                <a:latin typeface="Book Antiqua" pitchFamily="18" charset="0"/>
              </a:rPr>
              <a:t>			2114051026</a:t>
            </a:r>
            <a:endParaRPr lang="en-JM" sz="5000" dirty="0">
              <a:latin typeface="Book Antiqua" pitchFamily="18" charset="0"/>
            </a:endParaRPr>
          </a:p>
          <a:p>
            <a:pPr fontAlgn="t"/>
            <a:r>
              <a:rPr lang="en-JM" sz="5000" dirty="0" err="1">
                <a:latin typeface="Book Antiqua" pitchFamily="18" charset="0"/>
              </a:rPr>
              <a:t>Riza</a:t>
            </a:r>
            <a:r>
              <a:rPr lang="en-JM" sz="5000" dirty="0">
                <a:latin typeface="Book Antiqua" pitchFamily="18" charset="0"/>
              </a:rPr>
              <a:t> </a:t>
            </a:r>
            <a:r>
              <a:rPr lang="en-JM" sz="5000" dirty="0" err="1" smtClean="0">
                <a:latin typeface="Book Antiqua" pitchFamily="18" charset="0"/>
              </a:rPr>
              <a:t>Andriantha</a:t>
            </a:r>
            <a:r>
              <a:rPr lang="en-JM" sz="5000" dirty="0" smtClean="0">
                <a:latin typeface="Book Antiqua" pitchFamily="18" charset="0"/>
              </a:rPr>
              <a:t>					2114051028</a:t>
            </a:r>
            <a:endParaRPr lang="en-JM" sz="5000" dirty="0">
              <a:latin typeface="Book Antiqua" pitchFamily="18" charset="0"/>
            </a:endParaRPr>
          </a:p>
          <a:p>
            <a:pPr fontAlgn="t"/>
            <a:r>
              <a:rPr lang="en-JM" sz="5000" dirty="0" err="1">
                <a:latin typeface="Book Antiqua" pitchFamily="18" charset="0"/>
              </a:rPr>
              <a:t>Alyaa</a:t>
            </a:r>
            <a:r>
              <a:rPr lang="en-JM" sz="5000" dirty="0">
                <a:latin typeface="Book Antiqua" pitchFamily="18" charset="0"/>
              </a:rPr>
              <a:t> </a:t>
            </a:r>
            <a:r>
              <a:rPr lang="en-JM" sz="5000" dirty="0" err="1">
                <a:latin typeface="Book Antiqua" pitchFamily="18" charset="0"/>
              </a:rPr>
              <a:t>Khoirunnisa</a:t>
            </a:r>
            <a:r>
              <a:rPr lang="en-JM" sz="5000" dirty="0">
                <a:latin typeface="Book Antiqua" pitchFamily="18" charset="0"/>
              </a:rPr>
              <a:t> </a:t>
            </a:r>
            <a:r>
              <a:rPr lang="en-JM" sz="5000" dirty="0" err="1" smtClean="0">
                <a:latin typeface="Book Antiqua" pitchFamily="18" charset="0"/>
              </a:rPr>
              <a:t>Yulian</a:t>
            </a:r>
            <a:r>
              <a:rPr lang="en-JM" sz="5000" dirty="0" smtClean="0">
                <a:latin typeface="Book Antiqua" pitchFamily="18" charset="0"/>
              </a:rPr>
              <a:t>		2114051030</a:t>
            </a:r>
            <a:endParaRPr lang="en-JM" sz="5000" dirty="0">
              <a:latin typeface="Book Antiqua" pitchFamily="18" charset="0"/>
            </a:endParaRPr>
          </a:p>
          <a:p>
            <a:pPr fontAlgn="t"/>
            <a:r>
              <a:rPr lang="en-JM" sz="5000" dirty="0" err="1">
                <a:latin typeface="Book Antiqua" pitchFamily="18" charset="0"/>
              </a:rPr>
              <a:t>Hanifah</a:t>
            </a:r>
            <a:r>
              <a:rPr lang="en-JM" sz="5000" dirty="0">
                <a:latin typeface="Book Antiqua" pitchFamily="18" charset="0"/>
              </a:rPr>
              <a:t> </a:t>
            </a:r>
            <a:r>
              <a:rPr lang="en-JM" sz="5000" dirty="0" err="1">
                <a:latin typeface="Book Antiqua" pitchFamily="18" charset="0"/>
              </a:rPr>
              <a:t>Septiana</a:t>
            </a:r>
            <a:r>
              <a:rPr lang="en-JM" sz="5000" dirty="0">
                <a:latin typeface="Book Antiqua" pitchFamily="18" charset="0"/>
              </a:rPr>
              <a:t> </a:t>
            </a:r>
            <a:r>
              <a:rPr lang="en-JM" sz="5000" dirty="0" err="1" smtClean="0">
                <a:latin typeface="Book Antiqua" pitchFamily="18" charset="0"/>
              </a:rPr>
              <a:t>Putri</a:t>
            </a:r>
            <a:r>
              <a:rPr lang="en-JM" sz="5000" dirty="0" smtClean="0">
                <a:latin typeface="Book Antiqua" pitchFamily="18" charset="0"/>
              </a:rPr>
              <a:t>			2114051032</a:t>
            </a:r>
            <a:endParaRPr lang="en-JM" sz="5000" dirty="0">
              <a:latin typeface="Book Antiqua" pitchFamily="18" charset="0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7604931" y="9536148"/>
            <a:ext cx="333375" cy="333375"/>
            <a:chOff x="17604931" y="9536148"/>
            <a:chExt cx="333375" cy="333375"/>
          </a:xfrm>
        </p:grpSpPr>
        <p:sp>
          <p:nvSpPr>
            <p:cNvPr id="29" name="object 29"/>
            <p:cNvSpPr/>
            <p:nvPr/>
          </p:nvSpPr>
          <p:spPr>
            <a:xfrm>
              <a:off x="17609982" y="9541200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D5E3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7604931" y="9536148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4"/>
              <a:ext cx="76150" cy="12608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E3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17604931" y="9536149"/>
            <a:ext cx="333375" cy="333375"/>
            <a:chOff x="17604931" y="9536149"/>
            <a:chExt cx="333375" cy="333375"/>
          </a:xfrm>
        </p:grpSpPr>
        <p:sp>
          <p:nvSpPr>
            <p:cNvPr id="15" name="object 15"/>
            <p:cNvSpPr/>
            <p:nvPr/>
          </p:nvSpPr>
          <p:spPr>
            <a:xfrm>
              <a:off x="17609982" y="9541200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D5E3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604931" y="9536149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5"/>
              <a:ext cx="76150" cy="126083"/>
            </a:xfrm>
            <a:prstGeom prst="rect">
              <a:avLst/>
            </a:prstGeom>
          </p:spPr>
        </p:pic>
      </p:grpSp>
      <p:sp>
        <p:nvSpPr>
          <p:cNvPr id="20" name="object 5"/>
          <p:cNvSpPr txBox="1">
            <a:spLocks noGrp="1"/>
          </p:cNvSpPr>
          <p:nvPr>
            <p:ph type="title"/>
          </p:nvPr>
        </p:nvSpPr>
        <p:spPr>
          <a:xfrm>
            <a:off x="4999355" y="539025"/>
            <a:ext cx="8289290" cy="1075294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785"/>
              </a:spcBef>
            </a:pPr>
            <a:r>
              <a:rPr lang="en-JM" sz="5500" dirty="0" err="1" smtClean="0"/>
              <a:t>Siklus</a:t>
            </a:r>
            <a:r>
              <a:rPr lang="en-JM" sz="5500" dirty="0" smtClean="0"/>
              <a:t> Krebs</a:t>
            </a:r>
            <a:endParaRPr sz="5500" dirty="0"/>
          </a:p>
        </p:txBody>
      </p:sp>
      <p:sp>
        <p:nvSpPr>
          <p:cNvPr id="21" name="object 4"/>
          <p:cNvSpPr/>
          <p:nvPr/>
        </p:nvSpPr>
        <p:spPr>
          <a:xfrm>
            <a:off x="8763000" y="2301313"/>
            <a:ext cx="8763000" cy="64656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/>
          <p:cNvSpPr txBox="1"/>
          <p:nvPr/>
        </p:nvSpPr>
        <p:spPr>
          <a:xfrm>
            <a:off x="690465" y="2966249"/>
            <a:ext cx="7696200" cy="513576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1149985" algn="just">
              <a:lnSpc>
                <a:spcPct val="129200"/>
              </a:lnSpc>
              <a:spcBef>
                <a:spcPts val="95"/>
              </a:spcBef>
            </a:pPr>
            <a:r>
              <a:rPr lang="en-JM" sz="3200" b="1" dirty="0" err="1" smtClean="0"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JM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b="1" dirty="0" err="1" smtClean="0">
                <a:latin typeface="Times New Roman" pitchFamily="18" charset="0"/>
                <a:cs typeface="Times New Roman" pitchFamily="18" charset="0"/>
              </a:rPr>
              <a:t>krebs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JM" sz="3200" b="1" dirty="0" err="1" smtClean="0"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trikarboksilat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katabolisme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respirasi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JM" sz="32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200" b="1" dirty="0" err="1" smtClean="0">
                <a:latin typeface="Times New Roman" pitchFamily="18" charset="0"/>
                <a:cs typeface="Times New Roman" pitchFamily="18" charset="0"/>
              </a:rPr>
              <a:t>iklus</a:t>
            </a:r>
            <a:r>
              <a:rPr lang="en-JM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b="1" dirty="0" err="1" smtClean="0">
                <a:latin typeface="Times New Roman" pitchFamily="18" charset="0"/>
                <a:cs typeface="Times New Roman" pitchFamily="18" charset="0"/>
              </a:rPr>
              <a:t>krebs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koenzim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A (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oA)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tubuh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dioksida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JM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dirty="0" err="1" smtClean="0">
                <a:latin typeface="Times New Roman" pitchFamily="18" charset="0"/>
                <a:cs typeface="Times New Roman" pitchFamily="18" charset="0"/>
              </a:rPr>
              <a:t>sampingannya</a:t>
            </a:r>
            <a:r>
              <a:rPr lang="en-JM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317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ED9D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713" y="1076326"/>
            <a:ext cx="333374" cy="33337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2117996" y="4491416"/>
            <a:ext cx="14049375" cy="9525"/>
          </a:xfrm>
          <a:custGeom>
            <a:avLst/>
            <a:gdLst/>
            <a:ahLst/>
            <a:cxnLst/>
            <a:rect l="l" t="t" r="r" b="b"/>
            <a:pathLst>
              <a:path w="14049375" h="9525">
                <a:moveTo>
                  <a:pt x="14049373" y="9524"/>
                </a:moveTo>
                <a:lnTo>
                  <a:pt x="0" y="9524"/>
                </a:lnTo>
                <a:lnTo>
                  <a:pt x="0" y="0"/>
                </a:lnTo>
                <a:lnTo>
                  <a:pt x="14049373" y="0"/>
                </a:lnTo>
                <a:lnTo>
                  <a:pt x="14049373" y="9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79215" y="1409700"/>
            <a:ext cx="16522382" cy="79662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i-FI" sz="4000" spc="4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3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krebs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5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4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5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4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fi-FI" sz="40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4000" spc="-2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2700">
              <a:spcBef>
                <a:spcPts val="100"/>
              </a:spcBef>
            </a:pPr>
            <a:endParaRPr lang="fi-FI" sz="3300" spc="-215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8745" algn="just">
              <a:lnSpc>
                <a:spcPct val="100000"/>
              </a:lnSpc>
            </a:pPr>
            <a:r>
              <a:rPr lang="en-JM" sz="33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JM" sz="4000" spc="3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Kondensasi</a:t>
            </a:r>
            <a:r>
              <a:rPr lang="en-JM" sz="40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3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JM" sz="40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3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oksaloasetat</a:t>
            </a:r>
            <a:r>
              <a:rPr lang="en-JM" sz="40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3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</a:t>
            </a:r>
            <a:r>
              <a:rPr lang="en-JM" sz="40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JM" sz="40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2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JM" sz="4000" spc="13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</a:t>
            </a:r>
            <a:r>
              <a:rPr lang="en-JM" sz="4000" spc="1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</a:t>
            </a:r>
            <a:endParaRPr lang="en-JM" sz="4000" spc="33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90245" indent="-571500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JM" sz="3300" spc="3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Kondensasi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oksaloasetat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JM" sz="33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</a:t>
            </a:r>
            <a:r>
              <a:rPr lang="en-JM" sz="33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JM" sz="33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90245" indent="-571500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JM" sz="3300" spc="3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Kondensasi</a:t>
            </a:r>
            <a:r>
              <a:rPr lang="en-JM" sz="33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6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ikatan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oksaloasetat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300" spc="47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JM" sz="3300" spc="13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8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6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sitrat</a:t>
            </a:r>
            <a:r>
              <a:rPr lang="en-JM" sz="33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3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  </a:t>
            </a:r>
            <a:r>
              <a:rPr lang="en-JM" sz="3300" spc="3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karbonnya</a:t>
            </a:r>
            <a:r>
              <a:rPr lang="en-JM" sz="3300" spc="3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berjumlah</a:t>
            </a:r>
            <a:r>
              <a:rPr lang="en-JM" sz="3300" spc="-1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</a:p>
          <a:p>
            <a:pPr marL="118745" algn="just">
              <a:lnSpc>
                <a:spcPct val="100000"/>
              </a:lnSpc>
            </a:pPr>
            <a:endParaRPr lang="en-JM" sz="3300" spc="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8745" algn="just">
              <a:lnSpc>
                <a:spcPct val="100000"/>
              </a:lnSpc>
            </a:pPr>
            <a:r>
              <a:rPr lang="en-JM" sz="3300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JM" sz="4000" spc="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Pengubahan</a:t>
            </a:r>
            <a:r>
              <a:rPr lang="en-JM" sz="4000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sitrat</a:t>
            </a:r>
            <a:r>
              <a:rPr lang="en-JM" sz="4000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4000" spc="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isositrat</a:t>
            </a:r>
            <a:endParaRPr lang="en-JM" sz="4000" spc="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5945" indent="-457200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JM" sz="3300" spc="2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JM" sz="33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3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33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JM" sz="33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isomerisasi</a:t>
            </a:r>
            <a:r>
              <a:rPr lang="en-JM" sz="3300" spc="2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JM" sz="3300" spc="2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Isomerisasi</a:t>
            </a:r>
            <a:r>
              <a:rPr lang="en-JM" sz="3300" spc="2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JM" sz="3300" spc="3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300" spc="48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pengubahan</a:t>
            </a:r>
            <a:r>
              <a:rPr lang="en-JM" sz="3300" spc="48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JM" sz="3300" spc="3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JM" sz="33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3300" spc="4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JM" sz="33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  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300" spc="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JM" sz="3300" spc="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rumus</a:t>
            </a:r>
            <a:r>
              <a:rPr lang="en-JM" sz="3300" spc="4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JM" sz="33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300" spc="2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JM" sz="3300" spc="2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300" spc="5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JM" sz="3300" spc="5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JM" sz="3300" spc="4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rumus</a:t>
            </a:r>
            <a:r>
              <a:rPr lang="en-JM" sz="3300" spc="4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strukturnya</a:t>
            </a:r>
            <a:r>
              <a:rPr lang="en-JM" sz="3300" spc="3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</a:t>
            </a:r>
            <a:r>
              <a:rPr lang="en-JM" sz="3300" spc="-4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JM" sz="33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5945" indent="-457200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JM" sz="3300" spc="2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Isomerisasi</a:t>
            </a:r>
            <a:r>
              <a:rPr lang="en-JM" sz="3300" spc="26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sitrat</a:t>
            </a:r>
            <a:r>
              <a:rPr lang="en-JM" sz="3300" spc="30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JM" sz="3300" spc="4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300" spc="4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JM" sz="3300" spc="3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JM" sz="3300" spc="3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3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JM" sz="33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3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dehidrasi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JM" sz="3300" spc="4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penghilangan</a:t>
            </a:r>
            <a:r>
              <a:rPr lang="en-JM" sz="3300" spc="4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22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air) </a:t>
            </a:r>
            <a:r>
              <a:rPr lang="en-JM" sz="3300" spc="48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300" spc="48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hidrasi</a:t>
            </a:r>
            <a:r>
              <a:rPr lang="en-JM" sz="33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JM" sz="33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penambahan</a:t>
            </a:r>
            <a:r>
              <a:rPr lang="en-JM" sz="3300" spc="4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3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JM" sz="3300" spc="1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JM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5945" indent="-457200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JM" sz="3300" spc="4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JM" sz="3300" spc="4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terbentuk</a:t>
            </a:r>
            <a:r>
              <a:rPr lang="en-JM" sz="3300" spc="45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JM" sz="33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300" spc="4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JM" sz="3300" spc="4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3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300" spc="4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300" spc="2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isositrat</a:t>
            </a:r>
            <a:r>
              <a:rPr lang="en-JM" sz="33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7604931" y="9536148"/>
            <a:ext cx="333375" cy="333375"/>
            <a:chOff x="17604931" y="9536148"/>
            <a:chExt cx="333375" cy="333375"/>
          </a:xfrm>
        </p:grpSpPr>
        <p:sp>
          <p:nvSpPr>
            <p:cNvPr id="16" name="object 16"/>
            <p:cNvSpPr/>
            <p:nvPr/>
          </p:nvSpPr>
          <p:spPr>
            <a:xfrm>
              <a:off x="17609982" y="9541199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DED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604931" y="9536148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4"/>
              <a:ext cx="76150" cy="126083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16208258" y="598755"/>
            <a:ext cx="988694" cy="727075"/>
          </a:xfrm>
          <a:custGeom>
            <a:avLst/>
            <a:gdLst/>
            <a:ahLst/>
            <a:cxnLst/>
            <a:rect l="l" t="t" r="r" b="b"/>
            <a:pathLst>
              <a:path w="988694" h="727075">
                <a:moveTo>
                  <a:pt x="508135" y="221216"/>
                </a:moveTo>
                <a:lnTo>
                  <a:pt x="518458" y="202607"/>
                </a:lnTo>
                <a:lnTo>
                  <a:pt x="530529" y="219524"/>
                </a:lnTo>
                <a:lnTo>
                  <a:pt x="525798" y="232972"/>
                </a:lnTo>
                <a:lnTo>
                  <a:pt x="508135" y="221216"/>
                </a:lnTo>
                <a:close/>
              </a:path>
              <a:path w="988694" h="727075">
                <a:moveTo>
                  <a:pt x="964618" y="43096"/>
                </a:moveTo>
                <a:lnTo>
                  <a:pt x="731875" y="91210"/>
                </a:lnTo>
                <a:lnTo>
                  <a:pt x="519691" y="421472"/>
                </a:lnTo>
                <a:lnTo>
                  <a:pt x="589654" y="644725"/>
                </a:lnTo>
                <a:lnTo>
                  <a:pt x="733968" y="693576"/>
                </a:lnTo>
                <a:lnTo>
                  <a:pt x="789853" y="679620"/>
                </a:lnTo>
                <a:lnTo>
                  <a:pt x="816605" y="619090"/>
                </a:lnTo>
                <a:lnTo>
                  <a:pt x="802756" y="532324"/>
                </a:lnTo>
                <a:lnTo>
                  <a:pt x="661768" y="421472"/>
                </a:lnTo>
                <a:lnTo>
                  <a:pt x="881637" y="350792"/>
                </a:lnTo>
                <a:lnTo>
                  <a:pt x="988274" y="157389"/>
                </a:lnTo>
                <a:lnTo>
                  <a:pt x="964618" y="43096"/>
                </a:lnTo>
                <a:close/>
              </a:path>
              <a:path w="988694" h="727075">
                <a:moveTo>
                  <a:pt x="481067" y="221216"/>
                </a:moveTo>
                <a:lnTo>
                  <a:pt x="470716" y="202607"/>
                </a:lnTo>
                <a:lnTo>
                  <a:pt x="457211" y="214736"/>
                </a:lnTo>
                <a:lnTo>
                  <a:pt x="463404" y="232972"/>
                </a:lnTo>
                <a:lnTo>
                  <a:pt x="481067" y="221216"/>
                </a:lnTo>
                <a:close/>
              </a:path>
              <a:path w="988694" h="727075">
                <a:moveTo>
                  <a:pt x="519691" y="421472"/>
                </a:moveTo>
                <a:lnTo>
                  <a:pt x="537182" y="315151"/>
                </a:lnTo>
                <a:lnTo>
                  <a:pt x="513813" y="246047"/>
                </a:lnTo>
                <a:lnTo>
                  <a:pt x="525798" y="232972"/>
                </a:lnTo>
                <a:lnTo>
                  <a:pt x="508135" y="221216"/>
                </a:lnTo>
                <a:lnTo>
                  <a:pt x="518458" y="202607"/>
                </a:lnTo>
                <a:lnTo>
                  <a:pt x="494573" y="194206"/>
                </a:lnTo>
                <a:lnTo>
                  <a:pt x="470716" y="202607"/>
                </a:lnTo>
                <a:lnTo>
                  <a:pt x="481067" y="221216"/>
                </a:lnTo>
                <a:lnTo>
                  <a:pt x="463404" y="232972"/>
                </a:lnTo>
                <a:lnTo>
                  <a:pt x="475361" y="246047"/>
                </a:lnTo>
                <a:lnTo>
                  <a:pt x="451190" y="320427"/>
                </a:lnTo>
                <a:lnTo>
                  <a:pt x="470085" y="421472"/>
                </a:lnTo>
                <a:lnTo>
                  <a:pt x="450100" y="539149"/>
                </a:lnTo>
                <a:lnTo>
                  <a:pt x="494573" y="727044"/>
                </a:lnTo>
                <a:lnTo>
                  <a:pt x="539074" y="539149"/>
                </a:lnTo>
                <a:lnTo>
                  <a:pt x="519691" y="421472"/>
                </a:lnTo>
                <a:close/>
              </a:path>
              <a:path w="988694" h="727075">
                <a:moveTo>
                  <a:pt x="507734" y="196643"/>
                </a:moveTo>
                <a:lnTo>
                  <a:pt x="574457" y="0"/>
                </a:lnTo>
              </a:path>
              <a:path w="988694" h="727075">
                <a:moveTo>
                  <a:pt x="482272" y="196643"/>
                </a:moveTo>
                <a:lnTo>
                  <a:pt x="415548" y="0"/>
                </a:lnTo>
              </a:path>
              <a:path w="988694" h="727075">
                <a:moveTo>
                  <a:pt x="662600" y="421472"/>
                </a:moveTo>
                <a:lnTo>
                  <a:pt x="520608" y="421472"/>
                </a:lnTo>
              </a:path>
              <a:path w="988694" h="727075">
                <a:moveTo>
                  <a:pt x="23667" y="36042"/>
                </a:moveTo>
                <a:lnTo>
                  <a:pt x="256381" y="84185"/>
                </a:lnTo>
                <a:lnTo>
                  <a:pt x="470085" y="421472"/>
                </a:lnTo>
                <a:lnTo>
                  <a:pt x="398631" y="637642"/>
                </a:lnTo>
                <a:lnTo>
                  <a:pt x="254288" y="686565"/>
                </a:lnTo>
                <a:lnTo>
                  <a:pt x="198432" y="672595"/>
                </a:lnTo>
                <a:lnTo>
                  <a:pt x="171651" y="612037"/>
                </a:lnTo>
                <a:lnTo>
                  <a:pt x="185529" y="525271"/>
                </a:lnTo>
                <a:lnTo>
                  <a:pt x="326517" y="421472"/>
                </a:lnTo>
                <a:lnTo>
                  <a:pt x="106651" y="343738"/>
                </a:lnTo>
                <a:lnTo>
                  <a:pt x="0" y="150364"/>
                </a:lnTo>
                <a:lnTo>
                  <a:pt x="23667" y="36042"/>
                </a:lnTo>
                <a:close/>
              </a:path>
              <a:path w="988694" h="727075">
                <a:moveTo>
                  <a:pt x="325685" y="421472"/>
                </a:moveTo>
                <a:lnTo>
                  <a:pt x="470085" y="421472"/>
                </a:lnTo>
              </a:path>
            </a:pathLst>
          </a:custGeom>
          <a:ln w="23088">
            <a:solidFill>
              <a:srgbClr val="23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1863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object 8"/>
              <p:cNvSpPr txBox="1"/>
              <p:nvPr/>
            </p:nvSpPr>
            <p:spPr>
              <a:xfrm>
                <a:off x="678074" y="800100"/>
                <a:ext cx="17057802" cy="8858579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fi-FI" sz="3100" spc="-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fi-FI" sz="3500" spc="44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Perubahan </a:t>
                </a:r>
                <a:r>
                  <a:rPr lang="fi-FI" sz="35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isositrat </a:t>
                </a:r>
                <a:r>
                  <a:rPr lang="fi-FI" sz="3500" spc="5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menjadi</a:t>
                </a:r>
                <a:r>
                  <a:rPr lang="fi-FI" sz="3500" spc="-2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5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fi-FI" sz="3500" spc="44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-ketoglutarat</a:t>
                </a:r>
              </a:p>
              <a:p>
                <a:pPr marL="469900" indent="-457200">
                  <a:lnSpc>
                    <a:spcPct val="100000"/>
                  </a:lnSpc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fi-FI" sz="3100" spc="39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Terbentuk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NADH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84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0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melepaskan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1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</a:t>
                </a:r>
                <a:r>
                  <a:rPr lang="fi-FI" sz="2000" spc="1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fi-FI" sz="3100" spc="1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fi-FI" sz="31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69900" indent="-457200">
                  <a:lnSpc>
                    <a:spcPct val="100000"/>
                  </a:lnSpc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fi-FI" sz="3100" spc="2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Reaksi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</a:t>
                </a:r>
                <a:r>
                  <a:rPr lang="fi-FI" sz="3100" spc="13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terjadi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29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dikatalisis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oleh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9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enzim</a:t>
                </a:r>
                <a:r>
                  <a:rPr lang="fi-FI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 </a:t>
                </a:r>
                <a:r>
                  <a:rPr lang="fi-FI" sz="3100" spc="41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disebut </a:t>
                </a:r>
                <a:r>
                  <a:rPr lang="fi-FI" sz="3100" spc="27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isositrat</a:t>
                </a:r>
                <a:r>
                  <a:rPr lang="fi-FI" sz="3100" spc="-16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dehidrogenase</a:t>
                </a: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fi-FI" sz="31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69900" indent="-457200">
                  <a:lnSpc>
                    <a:spcPct val="100000"/>
                  </a:lnSpc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fi-FI" sz="3100" spc="2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Isositrat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5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memiliki</a:t>
                </a:r>
                <a:r>
                  <a:rPr lang="fi-FI" sz="3100" spc="13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5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atom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karbon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4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pada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fi-FI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–ketoglutarat</a:t>
                </a:r>
                <a:r>
                  <a:rPr lang="fi-FI" sz="31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84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22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tersisa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1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5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atom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karbon,</a:t>
                </a:r>
                <a:r>
                  <a:rPr lang="fi-FI" sz="3100" spc="21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4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karena</a:t>
                </a:r>
                <a:r>
                  <a:rPr lang="fi-FI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terjadi</a:t>
                </a:r>
                <a:r>
                  <a:rPr lang="fi-FI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4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pengurangan </a:t>
                </a:r>
                <a:r>
                  <a:rPr lang="fi-FI" sz="3100" spc="32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satu </a:t>
                </a:r>
                <a:r>
                  <a:rPr lang="fi-FI" sz="3100" spc="5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atom</a:t>
                </a:r>
                <a:r>
                  <a:rPr lang="fi-FI" sz="3100" spc="-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karbon.</a:t>
                </a:r>
              </a:p>
              <a:p>
                <a:pPr marL="469900" indent="-457200">
                  <a:lnSpc>
                    <a:spcPct val="100000"/>
                  </a:lnSpc>
                  <a:spcBef>
                    <a:spcPts val="95"/>
                  </a:spcBef>
                  <a:buFont typeface="Wingdings" pitchFamily="2" charset="2"/>
                  <a:buChar char="Ø"/>
                </a:pPr>
                <a:endParaRPr lang="fi-FI" sz="3100" spc="35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12700">
                  <a:spcBef>
                    <a:spcPts val="95"/>
                  </a:spcBef>
                </a:pPr>
                <a:r>
                  <a:rPr lang="fi-FI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4. </a:t>
                </a:r>
                <a14:m>
                  <m:oMath xmlns:m="http://schemas.openxmlformats.org/officeDocument/2006/math">
                    <m:r>
                      <a:rPr lang="fi-FI" sz="35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en-JM" sz="3500" spc="44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JM" sz="3500" spc="44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ketoglutarat</a:t>
                </a:r>
                <a:r>
                  <a:rPr lang="en-JM" sz="3500" spc="44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500" spc="54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diubah</a:t>
                </a:r>
                <a:r>
                  <a:rPr lang="en-JM" sz="3500" spc="54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500" spc="53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menjadi</a:t>
                </a:r>
                <a:r>
                  <a:rPr lang="en-JM" sz="3500" spc="5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500" spc="35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succinyl</a:t>
                </a:r>
                <a:r>
                  <a:rPr lang="en-JM" sz="3500" spc="-75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500" spc="3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</a:t>
                </a:r>
              </a:p>
              <a:p>
                <a:pPr marL="469900" indent="-457200"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en-JM" sz="3100" spc="33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Pada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JM" sz="3100" spc="4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ketoglutarat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5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memiliki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1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5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atom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3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karbon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  </a:t>
                </a:r>
                <a:r>
                  <a:rPr lang="en-JM" sz="3100" spc="50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kemudian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9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diubah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8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menjadi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succinyl</a:t>
                </a:r>
                <a:r>
                  <a:rPr lang="en-JM" sz="3100" spc="14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</a:t>
                </a:r>
                <a:r>
                  <a:rPr lang="en-JM" sz="3100" spc="1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5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memiliki</a:t>
                </a:r>
                <a:r>
                  <a:rPr lang="en-JM" sz="3100" spc="5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22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4 </a:t>
                </a:r>
                <a:r>
                  <a:rPr lang="en-JM" sz="3100" spc="5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atom</a:t>
                </a:r>
                <a:r>
                  <a:rPr lang="en-JM" sz="3100" spc="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karbon</a:t>
                </a:r>
                <a:r>
                  <a:rPr lang="en-JM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JM" sz="31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69900" indent="-457200"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en-JM" sz="3100" spc="39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Terbentuk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NADH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</a:t>
                </a:r>
                <a:r>
                  <a:rPr lang="en-JM" sz="3100" spc="13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8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merupakan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27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hasil</a:t>
                </a:r>
                <a:r>
                  <a:rPr lang="en-JM" sz="3100" spc="1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23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oksidasi</a:t>
                </a:r>
                <a:r>
                  <a:rPr lang="en-JM" sz="3100" spc="2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JM" sz="3100" spc="21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NADH </a:t>
                </a:r>
                <a:r>
                  <a:rPr lang="en-JM" sz="3100" spc="3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sebagai</a:t>
                </a:r>
                <a:r>
                  <a:rPr lang="en-JM" sz="31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5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akseptor</a:t>
                </a:r>
                <a:r>
                  <a:rPr lang="en-JM" sz="3100" spc="-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3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elektron</a:t>
                </a:r>
                <a:r>
                  <a:rPr lang="en-JM" sz="3100" spc="3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JM" sz="31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69900" indent="-457200"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en-JM" sz="3100" spc="33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Pada</a:t>
                </a:r>
                <a:r>
                  <a:rPr lang="en-JM" sz="3100" spc="3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perubahan</a:t>
                </a:r>
                <a:r>
                  <a:rPr lang="en-JM" sz="3100" spc="4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JM" sz="3100" spc="4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ketoglutarat</a:t>
                </a:r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8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menjadi</a:t>
                </a:r>
                <a:r>
                  <a:rPr lang="en-JM" sz="3100" spc="48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succinyl</a:t>
                </a:r>
                <a:r>
                  <a:rPr lang="en-JM" sz="3100" spc="3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 </a:t>
                </a:r>
                <a:r>
                  <a:rPr lang="en-JM" sz="3100" spc="43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terdapat</a:t>
                </a:r>
                <a:r>
                  <a:rPr lang="en-JM" sz="3100" spc="43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senyawa</a:t>
                </a:r>
                <a:r>
                  <a:rPr lang="en-JM" sz="3100" spc="3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 </a:t>
                </a:r>
                <a:r>
                  <a:rPr lang="en-JM" sz="3100" spc="4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masuk</a:t>
                </a:r>
                <a:r>
                  <a:rPr lang="en-JM" sz="3100" spc="4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50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dalam</a:t>
                </a:r>
                <a:r>
                  <a:rPr lang="en-JM" sz="3100" spc="50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19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reaksi</a:t>
                </a:r>
                <a:r>
                  <a:rPr lang="en-JM" sz="3100" spc="19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JM" sz="3100" spc="484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dan</a:t>
                </a:r>
                <a:r>
                  <a:rPr lang="en-JM" sz="3100" spc="484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JM" sz="3100" spc="27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hasil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akhirnya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8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adalah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senyawa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succinyl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</a:t>
                </a:r>
                <a:r>
                  <a:rPr lang="en-JM" sz="3100" spc="12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9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berikatan</a:t>
                </a:r>
                <a:r>
                  <a:rPr lang="en-JM" sz="3100" spc="39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JM" sz="3100" spc="47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JM" sz="3100" spc="4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 </a:t>
                </a:r>
                <a:r>
                  <a:rPr lang="en-JM" sz="3100" spc="36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sehingga</a:t>
                </a:r>
                <a:r>
                  <a:rPr lang="en-JM" sz="3100" spc="36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1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disebut</a:t>
                </a:r>
                <a:r>
                  <a:rPr lang="en-JM" sz="3100" spc="41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7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JM" sz="3100" spc="4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Succinyl</a:t>
                </a:r>
                <a:r>
                  <a:rPr lang="en-JM" sz="3100" spc="325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19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</a:t>
                </a:r>
                <a:r>
                  <a:rPr lang="en-JM" sz="3100" spc="19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469900" indent="-457200"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en-JM" sz="3100" spc="23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Reaksi</a:t>
                </a:r>
                <a:r>
                  <a:rPr lang="en-JM" sz="3100" spc="23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7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pertama</a:t>
                </a:r>
                <a:r>
                  <a:rPr lang="en-JM" sz="3100" spc="47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  <m:r>
                      <a:rPr lang="fi-FI" sz="32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JM" sz="3100" spc="4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ketoglutarat</a:t>
                </a:r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50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mengalami</a:t>
                </a:r>
                <a:r>
                  <a:rPr lang="en-JM" sz="3100" spc="509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2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dekarboksilasi</a:t>
                </a:r>
                <a:r>
                  <a:rPr lang="en-JM" sz="3100" spc="32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 </a:t>
                </a:r>
                <a:r>
                  <a:rPr lang="en-JM" sz="3100" spc="40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melepaskan</a:t>
                </a:r>
                <a:r>
                  <a:rPr lang="en-JM" sz="3100" spc="40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8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ikatan</a:t>
                </a:r>
                <a:r>
                  <a:rPr lang="en-JM" sz="3100" spc="-47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1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Co2, </a:t>
                </a:r>
                <a:r>
                  <a:rPr lang="en-JM" sz="3100" spc="50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kemudian</a:t>
                </a:r>
                <a:r>
                  <a:rPr lang="en-JM" sz="3100" spc="509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5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terbentuk</a:t>
                </a:r>
                <a:r>
                  <a:rPr lang="en-JM" sz="3100" spc="45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8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ikatan</a:t>
                </a:r>
                <a:r>
                  <a:rPr lang="en-JM" sz="3100" spc="38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47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dengan</a:t>
                </a:r>
                <a:r>
                  <a:rPr lang="en-JM" sz="3100" spc="-45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19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CoA.</a:t>
                </a:r>
                <a:endParaRPr lang="en-JM" sz="31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69900" indent="-457200">
                  <a:spcBef>
                    <a:spcPts val="95"/>
                  </a:spcBef>
                  <a:buFont typeface="Wingdings" pitchFamily="2" charset="2"/>
                  <a:buChar char="Ø"/>
                </a:pPr>
                <a:r>
                  <a:rPr lang="en-JM" sz="3100" spc="459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Enzim</a:t>
                </a:r>
                <a:r>
                  <a:rPr lang="en-JM" sz="3100" spc="459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yang </a:t>
                </a:r>
                <a:r>
                  <a:rPr lang="en-JM" sz="3100" spc="4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berperan</a:t>
                </a:r>
                <a:r>
                  <a:rPr lang="en-JM" sz="3100" spc="-66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yaitu</a:t>
                </a:r>
                <a:r>
                  <a:rPr lang="en-JM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100" i="1" spc="-2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en-JM" sz="3100" spc="405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JM" sz="3100" spc="405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ketoglutarat</a:t>
                </a:r>
                <a:r>
                  <a:rPr lang="en-JM" sz="31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JM" sz="3100" spc="35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dehidrogenase</a:t>
                </a:r>
                <a:r>
                  <a:rPr lang="en-JM" sz="3100" spc="35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JM" sz="31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8" name="object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74" y="800100"/>
                <a:ext cx="17057802" cy="8858579"/>
              </a:xfrm>
              <a:prstGeom prst="rect">
                <a:avLst/>
              </a:prstGeom>
              <a:blipFill rotWithShape="1">
                <a:blip r:embed="rId3"/>
                <a:stretch>
                  <a:fillRect l="-1322" t="-1445" b="-1858"/>
                </a:stretch>
              </a:blipFill>
            </p:spPr>
            <p:txBody>
              <a:bodyPr/>
              <a:lstStyle/>
              <a:p>
                <a:r>
                  <a:rPr lang="en-JM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object 10"/>
          <p:cNvGrpSpPr/>
          <p:nvPr/>
        </p:nvGrpSpPr>
        <p:grpSpPr>
          <a:xfrm>
            <a:off x="17604931" y="9536146"/>
            <a:ext cx="333375" cy="333375"/>
            <a:chOff x="17604931" y="9536146"/>
            <a:chExt cx="333375" cy="333375"/>
          </a:xfrm>
        </p:grpSpPr>
        <p:sp>
          <p:nvSpPr>
            <p:cNvPr id="11" name="object 11"/>
            <p:cNvSpPr/>
            <p:nvPr/>
          </p:nvSpPr>
          <p:spPr>
            <a:xfrm>
              <a:off x="17609982" y="9541197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604931" y="9536146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743652" y="9639792"/>
              <a:ext cx="76150" cy="1260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5677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8"/>
          <p:cNvSpPr txBox="1"/>
          <p:nvPr/>
        </p:nvSpPr>
        <p:spPr>
          <a:xfrm>
            <a:off x="678074" y="1225720"/>
            <a:ext cx="17057802" cy="7270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JM" sz="4000" spc="3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JM" sz="4000" spc="3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4000" spc="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4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pengurangan</a:t>
            </a:r>
            <a:r>
              <a:rPr lang="en-JM" sz="4000" spc="4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6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</a:t>
            </a:r>
            <a:r>
              <a:rPr lang="en-JM" sz="4000" spc="-5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</a:t>
            </a:r>
            <a:endParaRPr lang="en-JM" sz="4000" spc="475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20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Fosfat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5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4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0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3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-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3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terbentuk</a:t>
            </a:r>
            <a:r>
              <a:rPr lang="en-JM" sz="35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succinate.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2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Fosfat</a:t>
            </a:r>
            <a:r>
              <a:rPr lang="en-JM" sz="3500" spc="2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ditransfer</a:t>
            </a:r>
            <a:r>
              <a:rPr lang="en-JM" sz="35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JM" sz="3500" spc="3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GDP </a:t>
            </a:r>
            <a:r>
              <a:rPr lang="en-JM" sz="3500" spc="6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JM" sz="3500" spc="-5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GTP.</a:t>
            </a: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20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6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-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JM" sz="3500" spc="25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4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6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JM" sz="3500" spc="-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1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35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ditransfer</a:t>
            </a:r>
            <a:r>
              <a:rPr lang="en-JM" sz="3500" spc="12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JM" sz="3500" spc="13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2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ADP,</a:t>
            </a:r>
            <a:r>
              <a:rPr lang="en-JM" sz="3500" spc="2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JM" sz="35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terbentuk</a:t>
            </a:r>
            <a:r>
              <a:rPr lang="en-JM" sz="35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ATP.</a:t>
            </a: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JM" sz="4000" spc="4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Pengubahan</a:t>
            </a:r>
            <a:r>
              <a:rPr lang="en-JM" sz="4000" spc="4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3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succinate </a:t>
            </a:r>
            <a:r>
              <a:rPr lang="en-JM" sz="4000" spc="5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4000" spc="-2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4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fumarat</a:t>
            </a:r>
            <a:endParaRPr lang="en-JM" sz="4000" spc="48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1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1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-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2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4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-1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1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229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0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FADH2.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JM" sz="3500" spc="2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3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2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-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-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4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-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JM" sz="35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-1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4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-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2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1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JM" sz="3500" spc="1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5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JM" sz="3500" spc="1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0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FADH2.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-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4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cc</a:t>
            </a:r>
            <a:r>
              <a:rPr lang="en-JM" sz="3500" spc="22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4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2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JM" sz="3500" spc="2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JM" sz="3500" spc="4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9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2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spc="5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-1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-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gg</a:t>
            </a:r>
            <a:r>
              <a:rPr lang="en-JM" sz="3500" spc="1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2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JM" sz="3500" spc="5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JM" sz="3500" spc="2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2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2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500" spc="3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3500" spc="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pengurangan</a:t>
            </a:r>
            <a:r>
              <a:rPr lang="en-JM" sz="3500" spc="11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8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</a:t>
            </a:r>
            <a:r>
              <a:rPr lang="en-JM" sz="3500" spc="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JM" sz="3500" spc="11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JM" sz="3500" spc="11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succinate</a:t>
            </a:r>
            <a:r>
              <a:rPr lang="en-JM" sz="3500" spc="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3500" spc="11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fumarat</a:t>
            </a:r>
            <a:r>
              <a:rPr lang="en-JM" sz="3500" spc="3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89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8"/>
          <p:cNvSpPr txBox="1"/>
          <p:nvPr/>
        </p:nvSpPr>
        <p:spPr>
          <a:xfrm>
            <a:off x="678074" y="1014582"/>
            <a:ext cx="17057802" cy="7206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JM" sz="4000" spc="4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JM" sz="4000" spc="4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fumarat</a:t>
            </a:r>
            <a:r>
              <a:rPr lang="en-JM" sz="4000" spc="5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4000" spc="-3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malat</a:t>
            </a:r>
            <a:endParaRPr lang="en-JM" sz="4000" spc="535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JM" sz="3500" spc="45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500" spc="3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JM" sz="3500" spc="3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JM" sz="35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JM" sz="3500" spc="4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fumarase</a:t>
            </a:r>
            <a:r>
              <a:rPr lang="en-JM" sz="3500" spc="3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500" spc="45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fumarat</a:t>
            </a:r>
            <a:r>
              <a:rPr lang="en-JM" sz="3500" spc="45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5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JM" sz="3500" spc="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substrat</a:t>
            </a:r>
            <a:r>
              <a:rPr lang="en-JM" sz="3500" spc="2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5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hidrasi</a:t>
            </a:r>
            <a:r>
              <a:rPr lang="en-JM" sz="35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JM" sz="3500" spc="4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penambahan</a:t>
            </a:r>
            <a:r>
              <a:rPr lang="en-JM" sz="3500" spc="4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H2O) 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JM" sz="3500" spc="50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JM" sz="3500" spc="2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500" spc="5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JM" sz="3500" spc="50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3500" spc="-6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JM" sz="35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malat</a:t>
            </a:r>
            <a:r>
              <a:rPr lang="en-JM" sz="3500" spc="3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52780" indent="-640080" algn="just">
              <a:lnSpc>
                <a:spcPct val="100000"/>
              </a:lnSpc>
              <a:spcBef>
                <a:spcPts val="5"/>
              </a:spcBef>
              <a:buAutoNum type="arabicPeriod" startAt="8"/>
              <a:tabLst>
                <a:tab pos="652780" algn="l"/>
              </a:tabLst>
            </a:pPr>
            <a:r>
              <a:rPr lang="en-JM" sz="4000" spc="4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JM" sz="4000" spc="4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malat</a:t>
            </a:r>
            <a:r>
              <a:rPr lang="en-JM" sz="4000" spc="5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5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4000" spc="-5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4000" spc="3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oksaloasetat</a:t>
            </a:r>
            <a:endParaRPr lang="en-JM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  <a:tabLst>
                <a:tab pos="652780" algn="l"/>
              </a:tabLst>
            </a:pPr>
            <a:r>
              <a:rPr lang="en-JM" sz="35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JM" sz="35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JM" sz="3500" spc="13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JM" sz="3500" spc="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NADH: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Ø"/>
              <a:tabLst>
                <a:tab pos="652780" algn="l"/>
              </a:tabLst>
            </a:pP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Malat</a:t>
            </a:r>
            <a:r>
              <a:rPr lang="en-JM" sz="3500" spc="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500" spc="4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JM" sz="3500" spc="4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500" spc="4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JM" sz="3500" spc="4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JM" sz="35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malate</a:t>
            </a:r>
            <a:r>
              <a:rPr lang="en-JM" sz="3500" spc="-1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dehidrogenase</a:t>
            </a:r>
            <a:r>
              <a:rPr lang="en-JM" sz="35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JM" sz="3500" spc="2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JM" sz="3500" spc="2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JM" sz="3500" spc="3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pelepasan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JM" sz="3500" spc="3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 </a:t>
            </a:r>
            <a:r>
              <a:rPr lang="en-JM" sz="3500" spc="4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hidrogen</a:t>
            </a:r>
            <a:r>
              <a:rPr lang="en-JM" sz="3500" spc="4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JM" sz="3500" spc="3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JM" sz="35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hidroksil</a:t>
            </a:r>
            <a:r>
              <a:rPr lang="en-JM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69900" indent="-4572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Ø"/>
              <a:tabLst>
                <a:tab pos="652780" algn="l"/>
              </a:tabLst>
            </a:pPr>
            <a:r>
              <a:rPr lang="en-JM" sz="3500" spc="4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JM" sz="3500" spc="49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NADH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JM" sz="35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54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-3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6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2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31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JM" sz="3500" spc="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JM" sz="3500" spc="4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JM" sz="3500" spc="5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JM" sz="3500" spc="4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JM" sz="3500" spc="5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1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JM" sz="3500" spc="254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JM" sz="35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en-JM" sz="35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JM" sz="3500" spc="3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atom </a:t>
            </a:r>
            <a:r>
              <a:rPr lang="en-JM" sz="3500" spc="4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hidrogen</a:t>
            </a:r>
            <a:r>
              <a:rPr lang="en-JM" sz="3500" spc="44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</a:t>
            </a:r>
            <a:r>
              <a:rPr lang="en-JM" sz="3500" spc="36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dilepaskan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JM" sz="3500" spc="3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6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JM" sz="35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NADH.</a:t>
            </a:r>
            <a:endParaRPr lang="en-JM" sz="3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9900" indent="-4572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Ø"/>
              <a:tabLst>
                <a:tab pos="652780" algn="l"/>
              </a:tabLst>
            </a:pPr>
            <a:r>
              <a:rPr lang="en-JM" sz="3500" spc="3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JM" sz="3500" spc="3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hidroksil</a:t>
            </a:r>
            <a:r>
              <a:rPr lang="en-JM" sz="3500" spc="35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09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melepaskan</a:t>
            </a:r>
            <a:r>
              <a:rPr lang="en-JM" sz="3500" spc="409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JM" sz="3500" spc="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5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atom </a:t>
            </a:r>
            <a:r>
              <a:rPr lang="en-JM" sz="3500" spc="4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hidrogen</a:t>
            </a:r>
            <a:r>
              <a:rPr lang="en-JM" sz="3500" spc="445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4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JM" sz="3500" spc="48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JM" sz="3500" spc="3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3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karbonil</a:t>
            </a:r>
            <a:r>
              <a:rPr lang="en-JM" sz="3500" spc="33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500" spc="2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JM" sz="3500" spc="2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JM" sz="3500" spc="3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3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JM" sz="3500" spc="-6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500" spc="2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oksaloasetat</a:t>
            </a:r>
            <a:r>
              <a:rPr lang="en-JM" sz="3500" spc="2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896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04931" y="372338"/>
            <a:ext cx="333374" cy="33337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748387" y="979823"/>
            <a:ext cx="8970924" cy="963277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12700" marR="5080" algn="ctr">
              <a:lnSpc>
                <a:spcPct val="79000"/>
              </a:lnSpc>
              <a:spcBef>
                <a:spcPts val="1610"/>
              </a:spcBef>
            </a:pPr>
            <a:r>
              <a:rPr lang="en-JM" sz="6000" dirty="0" err="1" smtClean="0">
                <a:latin typeface="Book Antiqua"/>
                <a:cs typeface="Book Antiqua"/>
              </a:rPr>
              <a:t>Rantai</a:t>
            </a:r>
            <a:r>
              <a:rPr lang="en-JM" sz="6000" dirty="0" smtClean="0">
                <a:latin typeface="Book Antiqua"/>
                <a:cs typeface="Book Antiqua"/>
              </a:rPr>
              <a:t> </a:t>
            </a:r>
            <a:r>
              <a:rPr lang="en-JM" sz="6000" dirty="0" err="1" smtClean="0">
                <a:latin typeface="Book Antiqua"/>
                <a:cs typeface="Book Antiqua"/>
              </a:rPr>
              <a:t>Transpor</a:t>
            </a:r>
            <a:r>
              <a:rPr lang="en-JM" sz="6000" dirty="0" smtClean="0">
                <a:latin typeface="Book Antiqua"/>
                <a:cs typeface="Book Antiqua"/>
              </a:rPr>
              <a:t> </a:t>
            </a:r>
            <a:r>
              <a:rPr lang="en-JM" sz="6000" dirty="0" err="1" smtClean="0">
                <a:latin typeface="Book Antiqua"/>
                <a:cs typeface="Book Antiqua"/>
              </a:rPr>
              <a:t>Elektron</a:t>
            </a:r>
            <a:endParaRPr sz="60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7800" y="2628900"/>
            <a:ext cx="15316200" cy="580947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5600" marR="1149985" indent="-342900" algn="just">
              <a:lnSpc>
                <a:spcPct val="1292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200" spc="-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JM" sz="3200" spc="-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transfer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kemiosmosis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JM" sz="3200" spc="-2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200" spc="-1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respirasi</a:t>
            </a:r>
            <a:r>
              <a:rPr lang="en-JM" sz="3200" spc="-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aerob</a:t>
            </a:r>
            <a:r>
              <a:rPr lang="en-JM" sz="3200" spc="-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200" spc="-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JM" sz="3200" spc="-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JM" sz="3200" spc="-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JM" sz="32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dimanfaatkan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JM" sz="3200" spc="-1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tubuh</a:t>
            </a:r>
            <a:r>
              <a:rPr lang="en-JM" sz="3200" spc="-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marR="1149985" indent="-342900" algn="just">
              <a:lnSpc>
                <a:spcPct val="1292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200" spc="-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JM" sz="3200" spc="-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transpor</a:t>
            </a:r>
            <a:r>
              <a:rPr lang="en-JM" sz="32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kemiosmosis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ATP</a:t>
            </a:r>
            <a:r>
              <a:rPr lang="en-JM" sz="3200" spc="-2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JM" sz="3200" spc="-1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200" spc="-4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NADH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FADH</a:t>
            </a:r>
            <a:r>
              <a:rPr lang="en-JM" sz="2400" spc="-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JM" sz="3200" spc="-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200" spc="-8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JM" sz="3200" spc="-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0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glikolisis</a:t>
            </a:r>
            <a:r>
              <a:rPr lang="en-JM" sz="3200" spc="-1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dekarboksilasi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oksidatif</a:t>
            </a:r>
            <a:r>
              <a:rPr lang="en-JM" sz="3200" spc="-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200" spc="-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JM" sz="3200" spc="-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2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Kreb</a:t>
            </a:r>
            <a:r>
              <a:rPr lang="en-JM" sz="3200" spc="-12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marR="1149985" indent="-342900" algn="just">
              <a:lnSpc>
                <a:spcPct val="1292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200" spc="-10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 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transfer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JM" sz="3200" spc="-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diterimanya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JM" sz="3200" spc="-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200" spc="-7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JM" sz="3200" spc="-7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aseptor</a:t>
            </a:r>
            <a:r>
              <a:rPr lang="en-JM" sz="3200" spc="-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 </a:t>
            </a:r>
            <a:r>
              <a:rPr lang="en-JM" sz="3200" spc="-4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JM" sz="3200" spc="-3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ATP 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enzim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5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ATP </a:t>
            </a:r>
            <a:r>
              <a:rPr lang="en-JM" sz="32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synthase </a:t>
            </a:r>
            <a:r>
              <a:rPr lang="en-JM" sz="3200" spc="-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dinamakan</a:t>
            </a:r>
            <a:r>
              <a:rPr lang="en-JM" sz="32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200" spc="-34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kemiosmosis</a:t>
            </a:r>
            <a:r>
              <a:rPr lang="en-JM" sz="32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marR="1149985" indent="-342900" algn="just">
              <a:lnSpc>
                <a:spcPct val="129200"/>
              </a:lnSpc>
              <a:spcBef>
                <a:spcPts val="95"/>
              </a:spcBef>
              <a:buFont typeface="Wingdings" pitchFamily="2" charset="2"/>
              <a:buChar char="Ø"/>
            </a:pPr>
            <a:r>
              <a:rPr lang="en-JM" sz="3200" spc="-9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JM" sz="3200" spc="-9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transpor</a:t>
            </a:r>
            <a:r>
              <a:rPr lang="en-JM" sz="3200" spc="-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kemiosmosis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8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JM" sz="3200" spc="-8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1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JM" sz="3200" spc="-1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JM" sz="3200" spc="-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JM" sz="32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membran</a:t>
            </a:r>
            <a:r>
              <a:rPr lang="en-JM" sz="3200" spc="-38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JM" sz="3200" spc="-6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mitokondria</a:t>
            </a:r>
            <a:r>
              <a:rPr lang="en-JM" sz="32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9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JM" sz="3200" spc="-9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7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JM" sz="3200" spc="-6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JM" sz="3200" spc="-6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4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JM" sz="3200" spc="-3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JM" sz="3200" spc="-125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kristal</a:t>
            </a:r>
            <a:r>
              <a:rPr lang="en-JM" sz="3200" spc="-12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7604931" y="9536144"/>
            <a:ext cx="333375" cy="333375"/>
            <a:chOff x="17604931" y="9536144"/>
            <a:chExt cx="333375" cy="333375"/>
          </a:xfrm>
        </p:grpSpPr>
        <p:sp>
          <p:nvSpPr>
            <p:cNvPr id="9" name="object 9"/>
            <p:cNvSpPr/>
            <p:nvPr/>
          </p:nvSpPr>
          <p:spPr>
            <a:xfrm>
              <a:off x="17609982" y="9541195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F5F5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604931" y="9536144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0"/>
              <a:ext cx="76150" cy="12608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901537" y="5"/>
            <a:ext cx="9386570" cy="10287000"/>
            <a:chOff x="8901537" y="5"/>
            <a:chExt cx="9386570" cy="10287000"/>
          </a:xfrm>
        </p:grpSpPr>
        <p:sp>
          <p:nvSpPr>
            <p:cNvPr id="3" name="object 3"/>
            <p:cNvSpPr/>
            <p:nvPr/>
          </p:nvSpPr>
          <p:spPr>
            <a:xfrm>
              <a:off x="8901537" y="5"/>
              <a:ext cx="9386570" cy="10287000"/>
            </a:xfrm>
            <a:custGeom>
              <a:avLst/>
              <a:gdLst/>
              <a:ahLst/>
              <a:cxnLst/>
              <a:rect l="l" t="t" r="r" b="b"/>
              <a:pathLst>
                <a:path w="9386569" h="10287000">
                  <a:moveTo>
                    <a:pt x="9386461" y="10286993"/>
                  </a:moveTo>
                  <a:lnTo>
                    <a:pt x="0" y="10286993"/>
                  </a:lnTo>
                  <a:lnTo>
                    <a:pt x="0" y="0"/>
                  </a:lnTo>
                  <a:lnTo>
                    <a:pt x="9386461" y="0"/>
                  </a:lnTo>
                  <a:lnTo>
                    <a:pt x="9386461" y="10286993"/>
                  </a:lnTo>
                  <a:close/>
                </a:path>
              </a:pathLst>
            </a:custGeom>
            <a:solidFill>
              <a:srgbClr val="DED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604932" y="372344"/>
              <a:ext cx="333374" cy="333374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2328518" y="5837854"/>
            <a:ext cx="9525" cy="457200"/>
          </a:xfrm>
          <a:custGeom>
            <a:avLst/>
            <a:gdLst/>
            <a:ahLst/>
            <a:cxnLst/>
            <a:rect l="l" t="t" r="r" b="b"/>
            <a:pathLst>
              <a:path w="9525" h="457200">
                <a:moveTo>
                  <a:pt x="9524" y="457199"/>
                </a:moveTo>
                <a:lnTo>
                  <a:pt x="0" y="457199"/>
                </a:lnTo>
                <a:lnTo>
                  <a:pt x="0" y="0"/>
                </a:lnTo>
                <a:lnTo>
                  <a:pt x="9524" y="0"/>
                </a:lnTo>
                <a:lnTo>
                  <a:pt x="9524" y="4571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328518" y="539031"/>
            <a:ext cx="1424940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spcBef>
                <a:spcPts val="95"/>
              </a:spcBef>
            </a:pPr>
            <a:r>
              <a:rPr lang="en-JM" b="0" dirty="0"/>
              <a:t>B</a:t>
            </a:r>
            <a:r>
              <a:rPr lang="id-ID" b="0" dirty="0" smtClean="0"/>
              <a:t>agian </a:t>
            </a:r>
            <a:r>
              <a:rPr lang="id-ID" b="0" dirty="0"/>
              <a:t>membran dalam mitokondria tersusun atas </a:t>
            </a:r>
            <a:r>
              <a:rPr lang="id-ID" b="0" dirty="0" smtClean="0"/>
              <a:t>:</a:t>
            </a:r>
            <a:endParaRPr b="0" spc="-415" dirty="0"/>
          </a:p>
        </p:txBody>
      </p:sp>
      <p:sp>
        <p:nvSpPr>
          <p:cNvPr id="10" name="object 10"/>
          <p:cNvSpPr txBox="1"/>
          <p:nvPr/>
        </p:nvSpPr>
        <p:spPr>
          <a:xfrm>
            <a:off x="10098833" y="3861992"/>
            <a:ext cx="5867400" cy="39517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JM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osfolipid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bilayer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protein 1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JM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oenzim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 atau </a:t>
            </a: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ubiquinone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JM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ompleks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protein 2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protein 3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protein 4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JM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itokrom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endParaRPr lang="en-JM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id-I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ATP </a:t>
            </a:r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synthase </a:t>
            </a:r>
            <a:endParaRPr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7604931" y="9536149"/>
            <a:ext cx="333375" cy="333375"/>
            <a:chOff x="17604931" y="9536149"/>
            <a:chExt cx="333375" cy="333375"/>
          </a:xfrm>
        </p:grpSpPr>
        <p:sp>
          <p:nvSpPr>
            <p:cNvPr id="12" name="object 12"/>
            <p:cNvSpPr/>
            <p:nvPr/>
          </p:nvSpPr>
          <p:spPr>
            <a:xfrm>
              <a:off x="17609982" y="9541200"/>
              <a:ext cx="323850" cy="323850"/>
            </a:xfrm>
            <a:custGeom>
              <a:avLst/>
              <a:gdLst/>
              <a:ahLst/>
              <a:cxnLst/>
              <a:rect l="l" t="t" r="r" b="b"/>
              <a:pathLst>
                <a:path w="323850" h="323850">
                  <a:moveTo>
                    <a:pt x="161636" y="323272"/>
                  </a:moveTo>
                  <a:lnTo>
                    <a:pt x="122352" y="318427"/>
                  </a:lnTo>
                  <a:lnTo>
                    <a:pt x="85440" y="304188"/>
                  </a:lnTo>
                  <a:lnTo>
                    <a:pt x="53094" y="281408"/>
                  </a:lnTo>
                  <a:lnTo>
                    <a:pt x="27240" y="251436"/>
                  </a:lnTo>
                  <a:lnTo>
                    <a:pt x="9444" y="216081"/>
                  </a:lnTo>
                  <a:lnTo>
                    <a:pt x="776" y="177479"/>
                  </a:lnTo>
                  <a:lnTo>
                    <a:pt x="0" y="161636"/>
                  </a:lnTo>
                  <a:lnTo>
                    <a:pt x="194" y="153695"/>
                  </a:lnTo>
                  <a:lnTo>
                    <a:pt x="6958" y="114715"/>
                  </a:lnTo>
                  <a:lnTo>
                    <a:pt x="22990" y="78546"/>
                  </a:lnTo>
                  <a:lnTo>
                    <a:pt x="47342" y="47342"/>
                  </a:lnTo>
                  <a:lnTo>
                    <a:pt x="78546" y="22990"/>
                  </a:lnTo>
                  <a:lnTo>
                    <a:pt x="114715" y="6958"/>
                  </a:lnTo>
                  <a:lnTo>
                    <a:pt x="153695" y="194"/>
                  </a:lnTo>
                  <a:lnTo>
                    <a:pt x="161636" y="0"/>
                  </a:lnTo>
                  <a:lnTo>
                    <a:pt x="169577" y="194"/>
                  </a:lnTo>
                  <a:lnTo>
                    <a:pt x="208557" y="6958"/>
                  </a:lnTo>
                  <a:lnTo>
                    <a:pt x="244726" y="22990"/>
                  </a:lnTo>
                  <a:lnTo>
                    <a:pt x="275930" y="47342"/>
                  </a:lnTo>
                  <a:lnTo>
                    <a:pt x="300282" y="78546"/>
                  </a:lnTo>
                  <a:lnTo>
                    <a:pt x="316314" y="114715"/>
                  </a:lnTo>
                  <a:lnTo>
                    <a:pt x="323078" y="153695"/>
                  </a:lnTo>
                  <a:lnTo>
                    <a:pt x="323272" y="161636"/>
                  </a:lnTo>
                  <a:lnTo>
                    <a:pt x="323078" y="169577"/>
                  </a:lnTo>
                  <a:lnTo>
                    <a:pt x="316314" y="208557"/>
                  </a:lnTo>
                  <a:lnTo>
                    <a:pt x="300282" y="244726"/>
                  </a:lnTo>
                  <a:lnTo>
                    <a:pt x="275930" y="275930"/>
                  </a:lnTo>
                  <a:lnTo>
                    <a:pt x="244726" y="300282"/>
                  </a:lnTo>
                  <a:lnTo>
                    <a:pt x="208557" y="316314"/>
                  </a:lnTo>
                  <a:lnTo>
                    <a:pt x="169577" y="323078"/>
                  </a:lnTo>
                  <a:lnTo>
                    <a:pt x="161636" y="323272"/>
                  </a:lnTo>
                  <a:close/>
                </a:path>
              </a:pathLst>
            </a:custGeom>
            <a:solidFill>
              <a:srgbClr val="DED9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604931" y="9536149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6687" y="333374"/>
                  </a:moveTo>
                  <a:lnTo>
                    <a:pt x="122425" y="327410"/>
                  </a:lnTo>
                  <a:lnTo>
                    <a:pt x="82621" y="310583"/>
                  </a:lnTo>
                  <a:lnTo>
                    <a:pt x="48876" y="284496"/>
                  </a:lnTo>
                  <a:lnTo>
                    <a:pt x="22789" y="250750"/>
                  </a:lnTo>
                  <a:lnTo>
                    <a:pt x="5964" y="210946"/>
                  </a:lnTo>
                  <a:lnTo>
                    <a:pt x="0" y="166687"/>
                  </a:lnTo>
                  <a:lnTo>
                    <a:pt x="5964" y="122425"/>
                  </a:lnTo>
                  <a:lnTo>
                    <a:pt x="22789" y="82621"/>
                  </a:lnTo>
                  <a:lnTo>
                    <a:pt x="48876" y="48876"/>
                  </a:lnTo>
                  <a:lnTo>
                    <a:pt x="82621" y="22789"/>
                  </a:lnTo>
                  <a:lnTo>
                    <a:pt x="122425" y="5964"/>
                  </a:lnTo>
                  <a:lnTo>
                    <a:pt x="166687" y="0"/>
                  </a:lnTo>
                  <a:lnTo>
                    <a:pt x="210946" y="5964"/>
                  </a:lnTo>
                  <a:lnTo>
                    <a:pt x="220735" y="10102"/>
                  </a:lnTo>
                  <a:lnTo>
                    <a:pt x="166687" y="10102"/>
                  </a:lnTo>
                  <a:lnTo>
                    <a:pt x="117246" y="18098"/>
                  </a:lnTo>
                  <a:lnTo>
                    <a:pt x="74268" y="40353"/>
                  </a:lnTo>
                  <a:lnTo>
                    <a:pt x="40353" y="74268"/>
                  </a:lnTo>
                  <a:lnTo>
                    <a:pt x="18098" y="117246"/>
                  </a:lnTo>
                  <a:lnTo>
                    <a:pt x="10102" y="166687"/>
                  </a:lnTo>
                  <a:lnTo>
                    <a:pt x="18098" y="216128"/>
                  </a:lnTo>
                  <a:lnTo>
                    <a:pt x="40353" y="259106"/>
                  </a:lnTo>
                  <a:lnTo>
                    <a:pt x="74268" y="293021"/>
                  </a:lnTo>
                  <a:lnTo>
                    <a:pt x="117246" y="315276"/>
                  </a:lnTo>
                  <a:lnTo>
                    <a:pt x="166687" y="323272"/>
                  </a:lnTo>
                  <a:lnTo>
                    <a:pt x="220734" y="323272"/>
                  </a:lnTo>
                  <a:lnTo>
                    <a:pt x="210946" y="327410"/>
                  </a:lnTo>
                  <a:lnTo>
                    <a:pt x="166687" y="333374"/>
                  </a:lnTo>
                  <a:close/>
                </a:path>
                <a:path w="333375" h="333375">
                  <a:moveTo>
                    <a:pt x="220734" y="323272"/>
                  </a:moveTo>
                  <a:lnTo>
                    <a:pt x="166687" y="323272"/>
                  </a:lnTo>
                  <a:lnTo>
                    <a:pt x="216128" y="315276"/>
                  </a:lnTo>
                  <a:lnTo>
                    <a:pt x="259106" y="293021"/>
                  </a:lnTo>
                  <a:lnTo>
                    <a:pt x="293021" y="259106"/>
                  </a:lnTo>
                  <a:lnTo>
                    <a:pt x="315276" y="216128"/>
                  </a:lnTo>
                  <a:lnTo>
                    <a:pt x="323272" y="166687"/>
                  </a:lnTo>
                  <a:lnTo>
                    <a:pt x="315276" y="117246"/>
                  </a:lnTo>
                  <a:lnTo>
                    <a:pt x="293021" y="74268"/>
                  </a:lnTo>
                  <a:lnTo>
                    <a:pt x="259106" y="40353"/>
                  </a:lnTo>
                  <a:lnTo>
                    <a:pt x="216128" y="18098"/>
                  </a:lnTo>
                  <a:lnTo>
                    <a:pt x="166687" y="10102"/>
                  </a:lnTo>
                  <a:lnTo>
                    <a:pt x="220735" y="10102"/>
                  </a:lnTo>
                  <a:lnTo>
                    <a:pt x="284496" y="48876"/>
                  </a:lnTo>
                  <a:lnTo>
                    <a:pt x="310583" y="82621"/>
                  </a:lnTo>
                  <a:lnTo>
                    <a:pt x="327410" y="122425"/>
                  </a:lnTo>
                  <a:lnTo>
                    <a:pt x="333374" y="166687"/>
                  </a:lnTo>
                  <a:lnTo>
                    <a:pt x="327410" y="210946"/>
                  </a:lnTo>
                  <a:lnTo>
                    <a:pt x="310583" y="250750"/>
                  </a:lnTo>
                  <a:lnTo>
                    <a:pt x="284496" y="284496"/>
                  </a:lnTo>
                  <a:lnTo>
                    <a:pt x="250750" y="310583"/>
                  </a:lnTo>
                  <a:lnTo>
                    <a:pt x="220734" y="3232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43652" y="9639795"/>
              <a:ext cx="76150" cy="126083"/>
            </a:xfrm>
            <a:prstGeom prst="rect">
              <a:avLst/>
            </a:prstGeom>
          </p:spPr>
        </p:pic>
      </p:grpSp>
      <p:sp>
        <p:nvSpPr>
          <p:cNvPr id="15" name="object 8"/>
          <p:cNvSpPr/>
          <p:nvPr/>
        </p:nvSpPr>
        <p:spPr>
          <a:xfrm>
            <a:off x="228600" y="3399454"/>
            <a:ext cx="8404292" cy="4876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920</Words>
  <Application>Microsoft Office PowerPoint</Application>
  <PresentationFormat>Custom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KELOMPOK 3</vt:lpstr>
      <vt:lpstr>Siklus Krebs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Bagian membran dalam mitokondria tersusun atas :</vt:lpstr>
      <vt:lpstr>Tahap Rantai Transpor Elektron</vt:lpstr>
      <vt:lpstr>PowerPoint Presentation</vt:lpstr>
      <vt:lpstr>Jika pada ATP tidak perlu diubah. lalu untuk NADH dikalikan dengan tiga dan FADH2 di dikalikan 2. sehingga totalnya 38 ATP.  Ada juga yang menyebutkan totalnya 36 ATP karena 2 ATP digunakan untuk menembus mitokondria. Karena jika misalkan glikolisis terjadinya di sitosol dan reaksi yang lainnya terjadinya di mitokondria sehingga butuh energi untuk menembus mitokondria.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tanpa judul</dc:title>
  <dc:creator>Hanifah Putri</dc:creator>
  <cp:keywords>DAE76tDum4M,BAEhVocbKp4</cp:keywords>
  <cp:lastModifiedBy>ASUS</cp:lastModifiedBy>
  <cp:revision>18</cp:revision>
  <dcterms:created xsi:type="dcterms:W3CDTF">2022-03-24T18:43:45Z</dcterms:created>
  <dcterms:modified xsi:type="dcterms:W3CDTF">2022-03-25T08:26:32Z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2022-03-24T00:00:00Z</vt:filetime>
  </property>
  <property fmtid="{D5CDD505-2E9C-101B-9397-08002B2CF9AE}" pid="3" name="Creator">
    <vt:lpwstr>Canva</vt:lpwstr>
  </property>
  <property fmtid="{D5CDD505-2E9C-101B-9397-08002B2CF9AE}" pid="4" name="LastSaved">
    <vt:filetime>2022-03-24T00:00:00Z</vt:filetime>
  </property>
</Properties>
</file>