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KG Primary Penmanship" panose="02000506000000020003" pitchFamily="2" charset="77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1" autoAdjust="0"/>
    <p:restoredTop sz="94584" autoAdjust="0"/>
  </p:normalViewPr>
  <p:slideViewPr>
    <p:cSldViewPr>
      <p:cViewPr varScale="1">
        <p:scale>
          <a:sx n="51" d="100"/>
          <a:sy n="51" d="100"/>
        </p:scale>
        <p:origin x="24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51836" y="1693605"/>
            <a:ext cx="12965328" cy="72807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61336" y="1503105"/>
            <a:ext cx="12965328" cy="72807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19768" y="3124200"/>
            <a:ext cx="10429463" cy="493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0"/>
              </a:lnSpc>
            </a:pPr>
            <a:r>
              <a:rPr lang="en-US" sz="15000">
                <a:solidFill>
                  <a:srgbClr val="333034"/>
                </a:solidFill>
                <a:latin typeface="KG Primary Penmanship"/>
              </a:rPr>
              <a:t>Siklus Krebs &amp;</a:t>
            </a:r>
          </a:p>
          <a:p>
            <a:pPr algn="ctr">
              <a:lnSpc>
                <a:spcPts val="12450"/>
              </a:lnSpc>
            </a:pPr>
            <a:r>
              <a:rPr lang="en-US" sz="15000">
                <a:solidFill>
                  <a:srgbClr val="333034"/>
                </a:solidFill>
                <a:latin typeface="KG Primary Penmanship"/>
              </a:rPr>
              <a:t>Transport Elektron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04817">
            <a:off x="7766008" y="1062148"/>
            <a:ext cx="2755983" cy="881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17164" y="1062148"/>
            <a:ext cx="1777368" cy="14962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38507">
            <a:off x="-922318" y="7777485"/>
            <a:ext cx="2725916" cy="9168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7470">
            <a:off x="-988719" y="6642247"/>
            <a:ext cx="2766912" cy="8552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47968" y="324359"/>
            <a:ext cx="2971800" cy="2971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888590">
            <a:off x="13777840" y="6174322"/>
            <a:ext cx="3219386" cy="33028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6245" b="6245"/>
          <a:stretch>
            <a:fillRect/>
          </a:stretch>
        </p:blipFill>
        <p:spPr>
          <a:xfrm>
            <a:off x="2833942" y="1692365"/>
            <a:ext cx="12620116" cy="6902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D3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14050" y="3137703"/>
            <a:ext cx="556487" cy="7483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794" y="4395167"/>
            <a:ext cx="556487" cy="7483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794" y="5619867"/>
            <a:ext cx="556487" cy="7483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794" y="7013291"/>
            <a:ext cx="556487" cy="7483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14050" y="8277658"/>
            <a:ext cx="556487" cy="74833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08161" y="2337767"/>
            <a:ext cx="4084874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21930" y="5143500"/>
            <a:ext cx="3142211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108161" y="2398713"/>
            <a:ext cx="4084874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621930" y="5143500"/>
            <a:ext cx="3142211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76122" y="1058863"/>
            <a:ext cx="12535755" cy="133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0000">
                <a:solidFill>
                  <a:srgbClr val="FDFCF7"/>
                </a:solidFill>
                <a:latin typeface="KG Primary Penmanship"/>
              </a:rPr>
              <a:t>Anggota Kelompok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95649" y="2989416"/>
            <a:ext cx="633680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</a:rPr>
              <a:t>Aisyah Ramadhani 2114051002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64768" y="4246880"/>
            <a:ext cx="6479232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</a:rPr>
              <a:t>Shabrina Maharani 2114051004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64768" y="8151127"/>
            <a:ext cx="7865864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</a:rPr>
              <a:t>Muhammad Haris Hidayat 2114051010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64768" y="5515092"/>
            <a:ext cx="543460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KG Primary Penmanship"/>
              </a:rPr>
              <a:t>Kensa Julieta 2114051006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5649" y="6908516"/>
            <a:ext cx="521017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KG Primary Penmanship"/>
              </a:rPr>
              <a:t>Frily</a:t>
            </a:r>
            <a:r>
              <a:rPr lang="en-US" sz="5199" dirty="0">
                <a:solidFill>
                  <a:srgbClr val="000000"/>
                </a:solidFill>
                <a:latin typeface="KG Primary Penmanship"/>
              </a:rPr>
              <a:t> Aurelia 2114051008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1998"/>
          <a:stretch>
            <a:fillRect/>
          </a:stretch>
        </p:blipFill>
        <p:spPr>
          <a:xfrm>
            <a:off x="0" y="542608"/>
            <a:ext cx="9795182" cy="95385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573658" y="170815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Siklus Krebs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29519" y="1104900"/>
            <a:ext cx="8058481" cy="959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1 : Kondensasi Oksaloasetat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4 atom carbon dengan 2 atom carbon asetil Co-A. Menjadi 6 atom carbon asam sitrat.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2 : Sitrat - Isositrat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terjadi isomerisasi yang mengalami dehidrasi dan hidrasi. Setelah penambahan air dan menjadi Isositrat.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3 : Isositrat - α-Ketoglutarat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Menghasilkan NADH dan melepaskan CO2. Terjadi reaksi dekatalisasi oleh enzimIsositrat dehydrogenase. 6 atom carbon berkurang menjadi 5 atom carbon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1998"/>
          <a:stretch>
            <a:fillRect/>
          </a:stretch>
        </p:blipFill>
        <p:spPr>
          <a:xfrm>
            <a:off x="0" y="542608"/>
            <a:ext cx="9795182" cy="95385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573658" y="170815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Siklus Krebs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29519" y="1104900"/>
            <a:ext cx="8058481" cy="846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4 : α-Ketoglutarat 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terdapat 5 atom karbon dan diubah menjadi Suksinil Co-A yang mempunyai 4 atom carbon. Mengalami dekarboksilasi, terbentuk NADH hasil dari oksidasi. 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5 : Suksinil Co-A - Suksinat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Terdapat Pi (FosfatInorganik) yang melepas ikatan dengan Suksinili Co-A maka terbentuk Suksinat. Pi ditransfer menggunakan enzim Suksinili Co-A menjadi GTP, GDP, ADP, dan hasilakhirnya ATP. 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0325">
            <a:off x="-651376" y="9484853"/>
            <a:ext cx="4221827" cy="16042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1998"/>
          <a:stretch>
            <a:fillRect/>
          </a:stretch>
        </p:blipFill>
        <p:spPr>
          <a:xfrm>
            <a:off x="0" y="542608"/>
            <a:ext cx="9795182" cy="953854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573658" y="170815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Siklus Krebs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29519" y="1104900"/>
            <a:ext cx="8058481" cy="902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6 :Suksinat - Fumarat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menggunakan enzim Suksinat Dehidrogenase, yang kemudian Suksinat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kehilangan atom H yang bereaksi dengan FAD dan menghasilkan FADH2. 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7 : Fumarat - Malat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penambahan H2O dan Fumarat berubah menjadi Malat, menggunakan enzim fumarase.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Tahap 8 : Malat - Oksaloasetat</a:t>
            </a:r>
          </a:p>
          <a:p>
            <a:pPr>
              <a:lnSpc>
                <a:spcPts val="4499"/>
              </a:lnSpc>
            </a:pPr>
            <a:r>
              <a:rPr lang="en-US" sz="4499">
                <a:solidFill>
                  <a:srgbClr val="333034"/>
                </a:solidFill>
                <a:latin typeface="KG Primary Penmanship"/>
              </a:rPr>
              <a:t>pelepasan 1 Hidrogendari gugus hidroksil, gugushidroksi menjadi gugus karbonil </a:t>
            </a: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499"/>
              </a:lnSpc>
            </a:pPr>
            <a:endParaRPr lang="en-US" sz="4499">
              <a:solidFill>
                <a:srgbClr val="333034"/>
              </a:solidFill>
              <a:latin typeface="KG Primary Penmanship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177683" y="7277628"/>
            <a:ext cx="3835263" cy="247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333034"/>
                </a:solidFill>
                <a:latin typeface="KG Primary Penmanship"/>
              </a:rPr>
              <a:t>satuAsetil Co-A terdapat 3 NADH, 1 FADH, 1 ATP. Dalam siklus krebs terdapat 2 Asetil Co-A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9011">
            <a:off x="-493712" y="6782397"/>
            <a:ext cx="1583226" cy="29220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5837" y="514350"/>
            <a:ext cx="9258300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7269" t="4538" r="6993"/>
          <a:stretch>
            <a:fillRect/>
          </a:stretch>
        </p:blipFill>
        <p:spPr>
          <a:xfrm>
            <a:off x="297901" y="2266949"/>
            <a:ext cx="10267697" cy="55589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7901" y="912412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Transport Elektron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31098" y="948128"/>
            <a:ext cx="7456902" cy="846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PENGUBAHAN NADH MENJADI ATP</a:t>
            </a: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1. NADH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akan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diuraikan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menjadi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NAD+</a:t>
            </a: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2.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Elektron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hasil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reaksi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1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masuk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protein 1 dan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dikirim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ubiquinone 3. proses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ini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akan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memicu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dipompanya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H+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keluar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menuju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ruang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antar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membran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.</a:t>
            </a: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4.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Elektron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dari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ubiquinone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dibawa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protein 3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sitokrom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c.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Kemudian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H+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dipompa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keluar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9011">
            <a:off x="-493712" y="6782397"/>
            <a:ext cx="1583226" cy="29220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5837" y="514350"/>
            <a:ext cx="9258300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7269" t="4538" r="6993"/>
          <a:stretch>
            <a:fillRect/>
          </a:stretch>
        </p:blipFill>
        <p:spPr>
          <a:xfrm>
            <a:off x="297901" y="2266949"/>
            <a:ext cx="10267697" cy="55589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7901" y="912412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Transport Elektron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31098" y="948128"/>
            <a:ext cx="7456902" cy="846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PENGUBAHAN NADH MENJADI ATP</a:t>
            </a: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5. Dari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sitokrom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C, electron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dibawa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matriks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mitokondria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melalui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kompleks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protein 4</a:t>
            </a: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6.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Kemudian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electron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akan</a:t>
            </a:r>
            <a:r>
              <a:rPr lang="en-US" sz="4699">
                <a:solidFill>
                  <a:srgbClr val="333034"/>
                </a:solidFill>
                <a:latin typeface="KG Primary Penmanship"/>
              </a:rPr>
              <a:t> 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mengeluarkan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1 atom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hidrogen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menuju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ruang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antar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membran</a:t>
            </a:r>
            <a:endParaRPr lang="en-US" sz="4699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7.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Elektron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diterima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oleh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molekul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oksigen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yang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kemudian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berikatan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dengan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dua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ion H + </a:t>
            </a:r>
            <a:r>
              <a:rPr lang="en-US" sz="4699" dirty="0" err="1">
                <a:solidFill>
                  <a:srgbClr val="333034"/>
                </a:solidFill>
                <a:latin typeface="KG Primary Penmanship"/>
              </a:rPr>
              <a:t>membentuk</a:t>
            </a:r>
            <a:r>
              <a:rPr lang="en-US" sz="4699" dirty="0">
                <a:solidFill>
                  <a:srgbClr val="333034"/>
                </a:solidFill>
                <a:latin typeface="KG Primary Penmanship"/>
              </a:rPr>
              <a:t> H2O.</a:t>
            </a:r>
          </a:p>
          <a:p>
            <a:pPr>
              <a:lnSpc>
                <a:spcPts val="4699"/>
              </a:lnSpc>
            </a:pPr>
            <a:endParaRPr lang="en-US" sz="4699" dirty="0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9011">
            <a:off x="-493712" y="6782397"/>
            <a:ext cx="1583226" cy="29220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5837" y="514350"/>
            <a:ext cx="9258300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7172" t="4944" r="6896" b="5562"/>
          <a:stretch>
            <a:fillRect/>
          </a:stretch>
        </p:blipFill>
        <p:spPr>
          <a:xfrm>
            <a:off x="285270" y="2377034"/>
            <a:ext cx="10320567" cy="52264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7901" y="912412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Transport Elektron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31098" y="929078"/>
            <a:ext cx="7456902" cy="10557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4599" dirty="0">
                <a:solidFill>
                  <a:srgbClr val="333034"/>
                </a:solidFill>
                <a:latin typeface="KG Primary Penmanship"/>
              </a:rPr>
              <a:t>PENGUBAHAN FADH 2 MENJADI ATP </a:t>
            </a:r>
          </a:p>
          <a:p>
            <a:pPr>
              <a:lnSpc>
                <a:spcPts val="4499"/>
              </a:lnSpc>
            </a:pPr>
            <a:r>
              <a:rPr lang="en-US" sz="4499" dirty="0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319"/>
              </a:lnSpc>
            </a:pP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1. FADH2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diuraikan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menjadi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FAD+ </a:t>
            </a:r>
          </a:p>
          <a:p>
            <a:pPr>
              <a:lnSpc>
                <a:spcPts val="431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19"/>
              </a:lnSpc>
            </a:pP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2.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Elektron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masuk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kekompleks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protein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dua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31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19"/>
              </a:lnSpc>
            </a:pP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3. Setelah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dari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protein 2, electron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ditangkap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oleh ubiquinone </a:t>
            </a:r>
          </a:p>
          <a:p>
            <a:pPr>
              <a:lnSpc>
                <a:spcPts val="431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19"/>
              </a:lnSpc>
            </a:pP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4. Dari ubiquinone,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elektronakan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dibawa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melewati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kompleks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protein 3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ke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sitokrom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c </a:t>
            </a:r>
          </a:p>
          <a:p>
            <a:pPr>
              <a:lnSpc>
                <a:spcPts val="431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19"/>
              </a:lnSpc>
            </a:pP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5.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melewati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Kompleks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protein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tiga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,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akan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</a:t>
            </a:r>
            <a:r>
              <a:rPr lang="en-US" sz="4499" spc="76" dirty="0" err="1">
                <a:solidFill>
                  <a:srgbClr val="333034"/>
                </a:solidFill>
                <a:latin typeface="KG Primary Penmanship"/>
              </a:rPr>
              <a:t>dikeluarkan</a:t>
            </a:r>
            <a:r>
              <a:rPr lang="en-US" sz="4499" spc="76" dirty="0">
                <a:solidFill>
                  <a:srgbClr val="333034"/>
                </a:solidFill>
                <a:latin typeface="KG Primary Penmanship"/>
              </a:rPr>
              <a:t> 1 ion H</a:t>
            </a:r>
          </a:p>
          <a:p>
            <a:pPr>
              <a:lnSpc>
                <a:spcPts val="469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499" spc="76" dirty="0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3333" y="0"/>
            <a:ext cx="18471333" cy="103847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089011">
            <a:off x="-493712" y="6782397"/>
            <a:ext cx="1583226" cy="29220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05837" y="514350"/>
            <a:ext cx="9258300" cy="9258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 l="7172" t="4944" r="6896" b="5562"/>
          <a:stretch>
            <a:fillRect/>
          </a:stretch>
        </p:blipFill>
        <p:spPr>
          <a:xfrm>
            <a:off x="285270" y="2377034"/>
            <a:ext cx="10320567" cy="522640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7901" y="912412"/>
            <a:ext cx="5371285" cy="857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>
                <a:solidFill>
                  <a:srgbClr val="333034"/>
                </a:solidFill>
                <a:latin typeface="KG Primary Penmanship"/>
              </a:rPr>
              <a:t>Transport Elektron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31098" y="957653"/>
            <a:ext cx="7456902" cy="1103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1"/>
              </a:lnSpc>
            </a:pPr>
            <a:r>
              <a:rPr lang="en-US" sz="4599">
                <a:solidFill>
                  <a:srgbClr val="333034"/>
                </a:solidFill>
                <a:latin typeface="KG Primary Penmanship"/>
              </a:rPr>
              <a:t>PENGUBAHAN FADH 2 MENJADI ATP </a:t>
            </a:r>
          </a:p>
          <a:p>
            <a:pPr>
              <a:lnSpc>
                <a:spcPts val="4323"/>
              </a:lnSpc>
            </a:pPr>
            <a:r>
              <a:rPr lang="en-US" sz="4699">
                <a:solidFill>
                  <a:srgbClr val="333034"/>
                </a:solidFill>
                <a:latin typeface="KG Primary Penmanship"/>
              </a:rPr>
              <a:t> </a:t>
            </a:r>
          </a:p>
          <a:p>
            <a:pPr>
              <a:lnSpc>
                <a:spcPts val="4323"/>
              </a:lnSpc>
            </a:pPr>
            <a:r>
              <a:rPr lang="en-US" sz="4699">
                <a:solidFill>
                  <a:srgbClr val="333034"/>
                </a:solidFill>
                <a:latin typeface="KG Primary Penmanship"/>
              </a:rPr>
              <a:t>6. electron dari sitokrom C akan dibawa kematriks mitokondria melalui kompleks protein 4</a:t>
            </a:r>
          </a:p>
          <a:p>
            <a:pPr>
              <a:lnSpc>
                <a:spcPts val="4323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23"/>
              </a:lnSpc>
            </a:pPr>
            <a:r>
              <a:rPr lang="en-US" sz="4699">
                <a:solidFill>
                  <a:srgbClr val="333034"/>
                </a:solidFill>
                <a:latin typeface="KG Primary Penmanship"/>
              </a:rPr>
              <a:t>7. saat melewati protein 4, akan dikeluarkan 1atom H</a:t>
            </a:r>
          </a:p>
          <a:p>
            <a:pPr>
              <a:lnSpc>
                <a:spcPts val="4323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23"/>
              </a:lnSpc>
            </a:pPr>
            <a:r>
              <a:rPr lang="en-US" sz="4699">
                <a:solidFill>
                  <a:srgbClr val="333034"/>
                </a:solidFill>
                <a:latin typeface="KG Primary Penmanship"/>
              </a:rPr>
              <a:t>8. elektron diterima oleh molekul oksigen yang berikatan dengan 2 ion H + membentuk H2O</a:t>
            </a:r>
          </a:p>
          <a:p>
            <a:pPr>
              <a:lnSpc>
                <a:spcPts val="4047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323"/>
              </a:lnSpc>
            </a:pPr>
            <a:r>
              <a:rPr lang="en-US" sz="4699">
                <a:solidFill>
                  <a:srgbClr val="333034"/>
                </a:solidFill>
                <a:latin typeface="KG Primary Penmanship"/>
              </a:rPr>
              <a:t>9. atom hidrogen yang terbentuk akan masuk ke ATP synthase untuk menjadi ATP </a:t>
            </a:r>
          </a:p>
          <a:p>
            <a:pPr>
              <a:lnSpc>
                <a:spcPts val="4699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  <a:p>
            <a:pPr>
              <a:lnSpc>
                <a:spcPts val="4699"/>
              </a:lnSpc>
            </a:pPr>
            <a:endParaRPr lang="en-US" sz="4699">
              <a:solidFill>
                <a:srgbClr val="333034"/>
              </a:solidFill>
              <a:latin typeface="KG Primary Penmanship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483</Words>
  <Application>Microsoft Macintosh PowerPoint</Application>
  <PresentationFormat>Custom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Arial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Krebs dan Transport Elektron</dc:title>
  <cp:lastModifiedBy>frily aurelia</cp:lastModifiedBy>
  <cp:revision>3</cp:revision>
  <dcterms:created xsi:type="dcterms:W3CDTF">2006-08-16T00:00:00Z</dcterms:created>
  <dcterms:modified xsi:type="dcterms:W3CDTF">2022-03-25T06:38:38Z</dcterms:modified>
  <dc:identifier>DAE75Ff2Jr8</dc:identifier>
</cp:coreProperties>
</file>