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0"/>
  </p:notesMasterIdLst>
  <p:sldIdLst>
    <p:sldId id="265" r:id="rId2"/>
    <p:sldId id="257" r:id="rId3"/>
    <p:sldId id="301" r:id="rId4"/>
    <p:sldId id="290" r:id="rId5"/>
    <p:sldId id="294" r:id="rId6"/>
    <p:sldId id="296" r:id="rId7"/>
    <p:sldId id="298" r:id="rId8"/>
    <p:sldId id="300" r:id="rId9"/>
  </p:sldIdLst>
  <p:sldSz cx="9144000" cy="5143500" type="screen16x9"/>
  <p:notesSz cx="6858000" cy="9144000"/>
  <p:embeddedFontLst>
    <p:embeddedFont>
      <p:font typeface="Bellota Text" panose="020B060402020202020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  <p:embeddedFont>
      <p:font typeface="Courgette" panose="020B0604020202020204" charset="0"/>
      <p:regular r:id="rId16"/>
    </p:embeddedFont>
    <p:embeddedFont>
      <p:font typeface="Livvic" pitchFamily="2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Roboto Condensed Light" panose="02000000000000000000" pitchFamily="2" charset="0"/>
      <p:regular r:id="rId25"/>
      <p:italic r:id="rId26"/>
    </p:embeddedFont>
    <p:embeddedFont>
      <p:font typeface="TT Commons Pr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ily aurelia" initials="fa" lastIdx="2" clrIdx="0">
    <p:extLst>
      <p:ext uri="{19B8F6BF-5375-455C-9EA6-DF929625EA0E}">
        <p15:presenceInfo xmlns:p15="http://schemas.microsoft.com/office/powerpoint/2012/main" userId="bad6e6f31ddbeb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034070-9672-4E3A-A094-06188253DC7F}">
  <a:tblStyle styleId="{6C034070-9672-4E3A-A094-06188253DC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/>
    <p:restoredTop sz="94648"/>
  </p:normalViewPr>
  <p:slideViewPr>
    <p:cSldViewPr snapToGrid="0" snapToObjects="1">
      <p:cViewPr varScale="1">
        <p:scale>
          <a:sx n="90" d="100"/>
          <a:sy n="90" d="100"/>
        </p:scale>
        <p:origin x="10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a1242414e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a1242414e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07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977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169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0" name="Google Shape;610;g8b385fd27f_0_0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en-US" sz="1100" dirty="0"/>
                  <a:t>Pada </a:t>
                </a:r>
                <a:r>
                  <a:rPr lang="en-US" sz="1100" dirty="0" err="1"/>
                  <a:t>struktur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siklik</a:t>
                </a:r>
                <a:r>
                  <a:rPr lang="en-US" sz="1100" dirty="0"/>
                  <a:t> </a:t>
                </a:r>
                <a:r>
                  <a:rPr lang="en-US" sz="1100" dirty="0" err="1"/>
                  <a:t>ini</a:t>
                </a:r>
                <a:r>
                  <a:rPr lang="en-US" sz="1100" dirty="0"/>
                  <a:t> OH </a:t>
                </a:r>
                <a:r>
                  <a:rPr lang="en-US" sz="1100" dirty="0" err="1"/>
                  <a:t>berada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dibawah</a:t>
                </a:r>
                <a:r>
                  <a:rPr lang="en-US" sz="1100" dirty="0"/>
                  <a:t> </a:t>
                </a:r>
                <a:r>
                  <a:rPr lang="en-US" sz="1100" dirty="0" err="1"/>
                  <a:t>maka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dikatakan</a:t>
                </a:r>
                <a:r>
                  <a:rPr lang="en-US" sz="1100" dirty="0"/>
                  <a:t>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</a:rPr>
                      <m:t>𝑎𝑙𝑝h𝑎</m:t>
                    </m:r>
                  </m:oMath>
                </a14:m>
                <a:r>
                  <a:rPr lang="en-US" sz="1100" dirty="0"/>
                  <a:t>-D-</a:t>
                </a:r>
                <a:r>
                  <a:rPr lang="en-US" sz="1100" dirty="0" err="1"/>
                  <a:t>Glukosa</a:t>
                </a:r>
                <a:r>
                  <a:rPr lang="en-US" sz="1100" dirty="0"/>
                  <a:t>. </a:t>
                </a:r>
                <a:r>
                  <a:rPr lang="en-US" sz="1100" dirty="0" err="1"/>
                  <a:t>Sedangkan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struktur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dibawah</a:t>
                </a:r>
                <a:r>
                  <a:rPr lang="en-US" sz="1100" dirty="0"/>
                  <a:t>, OH </a:t>
                </a:r>
                <a:r>
                  <a:rPr lang="en-US" sz="1100" dirty="0" err="1"/>
                  <a:t>terletak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diatas</a:t>
                </a:r>
                <a:r>
                  <a:rPr lang="en-US" sz="1100" dirty="0"/>
                  <a:t> </a:t>
                </a:r>
                <a:r>
                  <a:rPr lang="en-US" sz="1100" dirty="0" err="1"/>
                  <a:t>maka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dikatakan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sebagai</a:t>
                </a:r>
                <a:r>
                  <a:rPr lang="en-US" sz="1100" dirty="0"/>
                  <a:t>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</a:rPr>
                      <m:t>𝑏𝑒𝑡𝑎</m:t>
                    </m:r>
                  </m:oMath>
                </a14:m>
                <a:r>
                  <a:rPr lang="en-US" sz="1100" dirty="0"/>
                  <a:t>-D-</a:t>
                </a:r>
                <a:r>
                  <a:rPr lang="en-US" sz="1100" dirty="0" err="1"/>
                  <a:t>Glukosa</a:t>
                </a:r>
                <a:endParaRPr lang="en-US" sz="110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610" name="Google Shape;610;g8b385fd27f_0_0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en-US" sz="1100" dirty="0"/>
                  <a:t>Pada </a:t>
                </a:r>
                <a:r>
                  <a:rPr lang="en-US" sz="1100" dirty="0" err="1"/>
                  <a:t>struktur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siklik</a:t>
                </a:r>
                <a:r>
                  <a:rPr lang="en-US" sz="1100" dirty="0"/>
                  <a:t> </a:t>
                </a:r>
                <a:r>
                  <a:rPr lang="en-US" sz="1100" dirty="0" err="1"/>
                  <a:t>ini</a:t>
                </a:r>
                <a:r>
                  <a:rPr lang="en-US" sz="1100" dirty="0"/>
                  <a:t> OH </a:t>
                </a:r>
                <a:r>
                  <a:rPr lang="en-US" sz="1100" dirty="0" err="1"/>
                  <a:t>berada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dibawah</a:t>
                </a:r>
                <a:r>
                  <a:rPr lang="en-US" sz="1100" dirty="0"/>
                  <a:t> </a:t>
                </a:r>
                <a:r>
                  <a:rPr lang="en-US" sz="1100" dirty="0" err="1"/>
                  <a:t>maka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dikatakan</a:t>
                </a:r>
                <a:r>
                  <a:rPr lang="en-US" sz="1100" dirty="0"/>
                  <a:t> </a:t>
                </a:r>
                <a:r>
                  <a:rPr lang="en-US" sz="1100" i="0">
                    <a:latin typeface="Cambria Math" panose="02040503050406030204" pitchFamily="18" charset="0"/>
                  </a:rPr>
                  <a:t>𝑎𝑙𝑝ℎ𝑎</a:t>
                </a:r>
                <a:r>
                  <a:rPr lang="en-US" sz="1100" dirty="0"/>
                  <a:t>-D-</a:t>
                </a:r>
                <a:r>
                  <a:rPr lang="en-US" sz="1100" dirty="0" err="1"/>
                  <a:t>Glukosa</a:t>
                </a:r>
                <a:r>
                  <a:rPr lang="en-US" sz="1100" dirty="0"/>
                  <a:t>. </a:t>
                </a:r>
                <a:r>
                  <a:rPr lang="en-US" sz="1100" dirty="0" err="1"/>
                  <a:t>Sedangkan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struktur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dibawah</a:t>
                </a:r>
                <a:r>
                  <a:rPr lang="en-US" sz="1100" dirty="0"/>
                  <a:t>, OH </a:t>
                </a:r>
                <a:r>
                  <a:rPr lang="en-US" sz="1100" dirty="0" err="1"/>
                  <a:t>terletak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diatas</a:t>
                </a:r>
                <a:r>
                  <a:rPr lang="en-US" sz="1100" dirty="0"/>
                  <a:t> </a:t>
                </a:r>
                <a:r>
                  <a:rPr lang="en-US" sz="1100" dirty="0" err="1"/>
                  <a:t>maka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dikatakan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sebagai</a:t>
                </a:r>
                <a:r>
                  <a:rPr lang="en-US" sz="1100" dirty="0"/>
                  <a:t> </a:t>
                </a:r>
                <a:r>
                  <a:rPr lang="en-US" sz="1100" i="0">
                    <a:latin typeface="Cambria Math" panose="02040503050406030204" pitchFamily="18" charset="0"/>
                  </a:rPr>
                  <a:t>𝑏𝑒𝑡𝑎</a:t>
                </a:r>
                <a:r>
                  <a:rPr lang="en-US" sz="1100" dirty="0"/>
                  <a:t>-D-</a:t>
                </a:r>
                <a:r>
                  <a:rPr lang="en-US" sz="1100" dirty="0" err="1"/>
                  <a:t>Glukosa</a:t>
                </a:r>
                <a:endParaRPr lang="en-US" sz="110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561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543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487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/>
          <p:nvPr/>
        </p:nvSpPr>
        <p:spPr>
          <a:xfrm>
            <a:off x="413500" y="379625"/>
            <a:ext cx="8217957" cy="4384269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413500" y="379625"/>
            <a:ext cx="8217957" cy="4384269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Livvic"/>
              <a:buChar char="●"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8"/>
          <p:cNvGrpSpPr/>
          <p:nvPr/>
        </p:nvGrpSpPr>
        <p:grpSpPr>
          <a:xfrm>
            <a:off x="503898" y="2717053"/>
            <a:ext cx="1373987" cy="1468893"/>
            <a:chOff x="503898" y="2717053"/>
            <a:chExt cx="1373987" cy="1468893"/>
          </a:xfrm>
        </p:grpSpPr>
        <p:sp>
          <p:nvSpPr>
            <p:cNvPr id="137" name="Google Shape;137;p8"/>
            <p:cNvSpPr/>
            <p:nvPr/>
          </p:nvSpPr>
          <p:spPr>
            <a:xfrm rot="5702255">
              <a:off x="888816" y="2410998"/>
              <a:ext cx="561287" cy="1283971"/>
            </a:xfrm>
            <a:custGeom>
              <a:avLst/>
              <a:gdLst/>
              <a:ahLst/>
              <a:cxnLst/>
              <a:rect l="l" t="t" r="r" b="b"/>
              <a:pathLst>
                <a:path w="2772" h="6341" extrusionOk="0">
                  <a:moveTo>
                    <a:pt x="2279" y="1"/>
                  </a:moveTo>
                  <a:lnTo>
                    <a:pt x="0" y="184"/>
                  </a:lnTo>
                  <a:lnTo>
                    <a:pt x="496" y="6341"/>
                  </a:lnTo>
                  <a:lnTo>
                    <a:pt x="1542" y="5139"/>
                  </a:lnTo>
                  <a:lnTo>
                    <a:pt x="2771" y="6158"/>
                  </a:lnTo>
                  <a:lnTo>
                    <a:pt x="2771" y="6158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 rot="5702255">
              <a:off x="888816" y="3186848"/>
              <a:ext cx="561287" cy="1283971"/>
            </a:xfrm>
            <a:custGeom>
              <a:avLst/>
              <a:gdLst/>
              <a:ahLst/>
              <a:cxnLst/>
              <a:rect l="l" t="t" r="r" b="b"/>
              <a:pathLst>
                <a:path w="2772" h="6341" extrusionOk="0">
                  <a:moveTo>
                    <a:pt x="2279" y="1"/>
                  </a:moveTo>
                  <a:lnTo>
                    <a:pt x="0" y="184"/>
                  </a:lnTo>
                  <a:lnTo>
                    <a:pt x="496" y="6341"/>
                  </a:lnTo>
                  <a:lnTo>
                    <a:pt x="1542" y="5139"/>
                  </a:lnTo>
                  <a:lnTo>
                    <a:pt x="2771" y="6158"/>
                  </a:lnTo>
                  <a:lnTo>
                    <a:pt x="2771" y="6158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 rot="5702255">
              <a:off x="888815" y="2446669"/>
              <a:ext cx="561287" cy="1286806"/>
            </a:xfrm>
            <a:custGeom>
              <a:avLst/>
              <a:gdLst/>
              <a:ahLst/>
              <a:cxnLst/>
              <a:rect l="l" t="t" r="r" b="b"/>
              <a:pathLst>
                <a:path w="2772" h="6355" extrusionOk="0">
                  <a:moveTo>
                    <a:pt x="2276" y="1"/>
                  </a:moveTo>
                  <a:lnTo>
                    <a:pt x="1" y="188"/>
                  </a:lnTo>
                  <a:lnTo>
                    <a:pt x="493" y="6355"/>
                  </a:lnTo>
                  <a:lnTo>
                    <a:pt x="1543" y="5139"/>
                  </a:lnTo>
                  <a:lnTo>
                    <a:pt x="2772" y="6171"/>
                  </a:lnTo>
                  <a:lnTo>
                    <a:pt x="2772" y="6171"/>
                  </a:lnTo>
                  <a:lnTo>
                    <a:pt x="22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 rot="5702255">
              <a:off x="1115249" y="2656920"/>
              <a:ext cx="143157" cy="1214720"/>
            </a:xfrm>
            <a:custGeom>
              <a:avLst/>
              <a:gdLst/>
              <a:ahLst/>
              <a:cxnLst/>
              <a:rect l="l" t="t" r="r" b="b"/>
              <a:pathLst>
                <a:path w="707" h="5999" extrusionOk="0">
                  <a:moveTo>
                    <a:pt x="224" y="1"/>
                  </a:moveTo>
                  <a:lnTo>
                    <a:pt x="0" y="28"/>
                  </a:lnTo>
                  <a:lnTo>
                    <a:pt x="465" y="5801"/>
                  </a:lnTo>
                  <a:lnTo>
                    <a:pt x="707" y="599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 rot="5702255">
              <a:off x="1117241" y="2302917"/>
              <a:ext cx="141132" cy="1217960"/>
            </a:xfrm>
            <a:custGeom>
              <a:avLst/>
              <a:gdLst/>
              <a:ahLst/>
              <a:cxnLst/>
              <a:rect l="l" t="t" r="r" b="b"/>
              <a:pathLst>
                <a:path w="697" h="6015" extrusionOk="0">
                  <a:moveTo>
                    <a:pt x="228" y="0"/>
                  </a:moveTo>
                  <a:lnTo>
                    <a:pt x="1" y="14"/>
                  </a:lnTo>
                  <a:lnTo>
                    <a:pt x="483" y="6014"/>
                  </a:lnTo>
                  <a:lnTo>
                    <a:pt x="697" y="577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 rot="5702255">
              <a:off x="931781" y="3206598"/>
              <a:ext cx="561287" cy="1286603"/>
            </a:xfrm>
            <a:custGeom>
              <a:avLst/>
              <a:gdLst/>
              <a:ahLst/>
              <a:cxnLst/>
              <a:rect l="l" t="t" r="r" b="b"/>
              <a:pathLst>
                <a:path w="2772" h="6354" extrusionOk="0">
                  <a:moveTo>
                    <a:pt x="2279" y="0"/>
                  </a:moveTo>
                  <a:lnTo>
                    <a:pt x="0" y="187"/>
                  </a:lnTo>
                  <a:lnTo>
                    <a:pt x="496" y="6354"/>
                  </a:lnTo>
                  <a:lnTo>
                    <a:pt x="1542" y="5138"/>
                  </a:lnTo>
                  <a:lnTo>
                    <a:pt x="2771" y="6171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 rot="5702255">
              <a:off x="1158232" y="3416647"/>
              <a:ext cx="143157" cy="1214518"/>
            </a:xfrm>
            <a:custGeom>
              <a:avLst/>
              <a:gdLst/>
              <a:ahLst/>
              <a:cxnLst/>
              <a:rect l="l" t="t" r="r" b="b"/>
              <a:pathLst>
                <a:path w="707" h="5998" extrusionOk="0">
                  <a:moveTo>
                    <a:pt x="228" y="0"/>
                  </a:moveTo>
                  <a:lnTo>
                    <a:pt x="1" y="27"/>
                  </a:lnTo>
                  <a:lnTo>
                    <a:pt x="466" y="5800"/>
                  </a:lnTo>
                  <a:lnTo>
                    <a:pt x="707" y="599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 rot="5702255">
              <a:off x="1160585" y="3063056"/>
              <a:ext cx="140524" cy="1217960"/>
            </a:xfrm>
            <a:custGeom>
              <a:avLst/>
              <a:gdLst/>
              <a:ahLst/>
              <a:cxnLst/>
              <a:rect l="l" t="t" r="r" b="b"/>
              <a:pathLst>
                <a:path w="694" h="6015" extrusionOk="0">
                  <a:moveTo>
                    <a:pt x="225" y="0"/>
                  </a:moveTo>
                  <a:lnTo>
                    <a:pt x="0" y="14"/>
                  </a:lnTo>
                  <a:lnTo>
                    <a:pt x="479" y="6015"/>
                  </a:lnTo>
                  <a:lnTo>
                    <a:pt x="693" y="5773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8"/>
          <p:cNvGrpSpPr/>
          <p:nvPr/>
        </p:nvGrpSpPr>
        <p:grpSpPr>
          <a:xfrm>
            <a:off x="1231550" y="509406"/>
            <a:ext cx="6680747" cy="4033219"/>
            <a:chOff x="1231550" y="509406"/>
            <a:chExt cx="6680747" cy="4033219"/>
          </a:xfrm>
        </p:grpSpPr>
        <p:sp>
          <p:nvSpPr>
            <p:cNvPr id="146" name="Google Shape;146;p8"/>
            <p:cNvSpPr/>
            <p:nvPr/>
          </p:nvSpPr>
          <p:spPr>
            <a:xfrm rot="-5400000">
              <a:off x="2555314" y="-814358"/>
              <a:ext cx="4033219" cy="6680747"/>
            </a:xfrm>
            <a:custGeom>
              <a:avLst/>
              <a:gdLst/>
              <a:ahLst/>
              <a:cxnLst/>
              <a:rect l="l" t="t" r="r" b="b"/>
              <a:pathLst>
                <a:path w="11762" h="18920" extrusionOk="0">
                  <a:moveTo>
                    <a:pt x="497" y="130"/>
                  </a:moveTo>
                  <a:cubicBezTo>
                    <a:pt x="612" y="130"/>
                    <a:pt x="697" y="215"/>
                    <a:pt x="697" y="327"/>
                  </a:cubicBezTo>
                  <a:cubicBezTo>
                    <a:pt x="697" y="425"/>
                    <a:pt x="612" y="524"/>
                    <a:pt x="497" y="524"/>
                  </a:cubicBezTo>
                  <a:cubicBezTo>
                    <a:pt x="398" y="524"/>
                    <a:pt x="300" y="425"/>
                    <a:pt x="300" y="327"/>
                  </a:cubicBezTo>
                  <a:cubicBezTo>
                    <a:pt x="300" y="215"/>
                    <a:pt x="398" y="130"/>
                    <a:pt x="497" y="130"/>
                  </a:cubicBezTo>
                  <a:close/>
                  <a:moveTo>
                    <a:pt x="1176" y="130"/>
                  </a:moveTo>
                  <a:cubicBezTo>
                    <a:pt x="1291" y="130"/>
                    <a:pt x="1376" y="215"/>
                    <a:pt x="1376" y="327"/>
                  </a:cubicBezTo>
                  <a:cubicBezTo>
                    <a:pt x="1376" y="425"/>
                    <a:pt x="1291" y="524"/>
                    <a:pt x="1176" y="524"/>
                  </a:cubicBezTo>
                  <a:cubicBezTo>
                    <a:pt x="1064" y="524"/>
                    <a:pt x="979" y="425"/>
                    <a:pt x="979" y="327"/>
                  </a:cubicBezTo>
                  <a:cubicBezTo>
                    <a:pt x="979" y="215"/>
                    <a:pt x="1064" y="130"/>
                    <a:pt x="1176" y="130"/>
                  </a:cubicBezTo>
                  <a:close/>
                  <a:moveTo>
                    <a:pt x="1841" y="130"/>
                  </a:moveTo>
                  <a:cubicBezTo>
                    <a:pt x="1954" y="130"/>
                    <a:pt x="2038" y="215"/>
                    <a:pt x="2038" y="327"/>
                  </a:cubicBezTo>
                  <a:cubicBezTo>
                    <a:pt x="2038" y="425"/>
                    <a:pt x="1954" y="524"/>
                    <a:pt x="1841" y="524"/>
                  </a:cubicBezTo>
                  <a:cubicBezTo>
                    <a:pt x="1743" y="524"/>
                    <a:pt x="1644" y="425"/>
                    <a:pt x="1644" y="327"/>
                  </a:cubicBezTo>
                  <a:cubicBezTo>
                    <a:pt x="1644" y="215"/>
                    <a:pt x="1743" y="130"/>
                    <a:pt x="1841" y="130"/>
                  </a:cubicBezTo>
                  <a:close/>
                  <a:moveTo>
                    <a:pt x="2521" y="130"/>
                  </a:moveTo>
                  <a:cubicBezTo>
                    <a:pt x="2633" y="130"/>
                    <a:pt x="2718" y="215"/>
                    <a:pt x="2718" y="327"/>
                  </a:cubicBezTo>
                  <a:cubicBezTo>
                    <a:pt x="2718" y="425"/>
                    <a:pt x="2633" y="524"/>
                    <a:pt x="2521" y="524"/>
                  </a:cubicBezTo>
                  <a:cubicBezTo>
                    <a:pt x="2409" y="524"/>
                    <a:pt x="2324" y="425"/>
                    <a:pt x="2324" y="327"/>
                  </a:cubicBezTo>
                  <a:cubicBezTo>
                    <a:pt x="2324" y="215"/>
                    <a:pt x="2409" y="130"/>
                    <a:pt x="2521" y="130"/>
                  </a:cubicBezTo>
                  <a:close/>
                  <a:moveTo>
                    <a:pt x="3186" y="130"/>
                  </a:moveTo>
                  <a:cubicBezTo>
                    <a:pt x="3298" y="130"/>
                    <a:pt x="3383" y="215"/>
                    <a:pt x="3383" y="327"/>
                  </a:cubicBezTo>
                  <a:cubicBezTo>
                    <a:pt x="3383" y="425"/>
                    <a:pt x="3298" y="524"/>
                    <a:pt x="3186" y="524"/>
                  </a:cubicBezTo>
                  <a:cubicBezTo>
                    <a:pt x="3088" y="524"/>
                    <a:pt x="2989" y="425"/>
                    <a:pt x="2989" y="327"/>
                  </a:cubicBezTo>
                  <a:cubicBezTo>
                    <a:pt x="2989" y="215"/>
                    <a:pt x="3088" y="130"/>
                    <a:pt x="3186" y="130"/>
                  </a:cubicBezTo>
                  <a:close/>
                  <a:moveTo>
                    <a:pt x="3865" y="130"/>
                  </a:moveTo>
                  <a:cubicBezTo>
                    <a:pt x="3978" y="130"/>
                    <a:pt x="4062" y="215"/>
                    <a:pt x="4062" y="327"/>
                  </a:cubicBezTo>
                  <a:cubicBezTo>
                    <a:pt x="4062" y="425"/>
                    <a:pt x="3978" y="524"/>
                    <a:pt x="3865" y="524"/>
                  </a:cubicBezTo>
                  <a:cubicBezTo>
                    <a:pt x="3753" y="524"/>
                    <a:pt x="3669" y="425"/>
                    <a:pt x="3669" y="327"/>
                  </a:cubicBezTo>
                  <a:cubicBezTo>
                    <a:pt x="3669" y="215"/>
                    <a:pt x="3753" y="130"/>
                    <a:pt x="3865" y="130"/>
                  </a:cubicBezTo>
                  <a:close/>
                  <a:moveTo>
                    <a:pt x="4531" y="130"/>
                  </a:moveTo>
                  <a:cubicBezTo>
                    <a:pt x="4643" y="130"/>
                    <a:pt x="4728" y="215"/>
                    <a:pt x="4728" y="327"/>
                  </a:cubicBezTo>
                  <a:cubicBezTo>
                    <a:pt x="4728" y="425"/>
                    <a:pt x="4643" y="524"/>
                    <a:pt x="4531" y="524"/>
                  </a:cubicBezTo>
                  <a:cubicBezTo>
                    <a:pt x="4433" y="524"/>
                    <a:pt x="4348" y="425"/>
                    <a:pt x="4348" y="327"/>
                  </a:cubicBezTo>
                  <a:cubicBezTo>
                    <a:pt x="4348" y="215"/>
                    <a:pt x="4433" y="130"/>
                    <a:pt x="4531" y="130"/>
                  </a:cubicBezTo>
                  <a:close/>
                  <a:moveTo>
                    <a:pt x="5210" y="130"/>
                  </a:moveTo>
                  <a:cubicBezTo>
                    <a:pt x="5322" y="130"/>
                    <a:pt x="5407" y="215"/>
                    <a:pt x="5407" y="327"/>
                  </a:cubicBezTo>
                  <a:cubicBezTo>
                    <a:pt x="5407" y="425"/>
                    <a:pt x="5322" y="524"/>
                    <a:pt x="5210" y="524"/>
                  </a:cubicBezTo>
                  <a:cubicBezTo>
                    <a:pt x="5095" y="524"/>
                    <a:pt x="5010" y="425"/>
                    <a:pt x="5010" y="327"/>
                  </a:cubicBezTo>
                  <a:cubicBezTo>
                    <a:pt x="5010" y="215"/>
                    <a:pt x="5095" y="130"/>
                    <a:pt x="5210" y="130"/>
                  </a:cubicBezTo>
                  <a:close/>
                  <a:moveTo>
                    <a:pt x="5876" y="130"/>
                  </a:moveTo>
                  <a:cubicBezTo>
                    <a:pt x="5988" y="130"/>
                    <a:pt x="6073" y="215"/>
                    <a:pt x="6073" y="327"/>
                  </a:cubicBezTo>
                  <a:cubicBezTo>
                    <a:pt x="6073" y="425"/>
                    <a:pt x="5988" y="524"/>
                    <a:pt x="5876" y="524"/>
                  </a:cubicBezTo>
                  <a:cubicBezTo>
                    <a:pt x="5774" y="524"/>
                    <a:pt x="5689" y="425"/>
                    <a:pt x="5689" y="327"/>
                  </a:cubicBezTo>
                  <a:cubicBezTo>
                    <a:pt x="5689" y="215"/>
                    <a:pt x="5774" y="130"/>
                    <a:pt x="5876" y="130"/>
                  </a:cubicBezTo>
                  <a:close/>
                  <a:moveTo>
                    <a:pt x="6555" y="130"/>
                  </a:moveTo>
                  <a:cubicBezTo>
                    <a:pt x="6667" y="130"/>
                    <a:pt x="6752" y="215"/>
                    <a:pt x="6752" y="327"/>
                  </a:cubicBezTo>
                  <a:cubicBezTo>
                    <a:pt x="6752" y="425"/>
                    <a:pt x="6667" y="524"/>
                    <a:pt x="6555" y="524"/>
                  </a:cubicBezTo>
                  <a:cubicBezTo>
                    <a:pt x="6440" y="524"/>
                    <a:pt x="6355" y="425"/>
                    <a:pt x="6355" y="327"/>
                  </a:cubicBezTo>
                  <a:cubicBezTo>
                    <a:pt x="6355" y="215"/>
                    <a:pt x="6440" y="130"/>
                    <a:pt x="6555" y="130"/>
                  </a:cubicBezTo>
                  <a:close/>
                  <a:moveTo>
                    <a:pt x="7217" y="130"/>
                  </a:moveTo>
                  <a:cubicBezTo>
                    <a:pt x="7333" y="130"/>
                    <a:pt x="7418" y="215"/>
                    <a:pt x="7418" y="327"/>
                  </a:cubicBezTo>
                  <a:cubicBezTo>
                    <a:pt x="7418" y="425"/>
                    <a:pt x="7333" y="524"/>
                    <a:pt x="7217" y="524"/>
                  </a:cubicBezTo>
                  <a:cubicBezTo>
                    <a:pt x="7119" y="524"/>
                    <a:pt x="7034" y="425"/>
                    <a:pt x="7034" y="327"/>
                  </a:cubicBezTo>
                  <a:cubicBezTo>
                    <a:pt x="7034" y="215"/>
                    <a:pt x="7119" y="130"/>
                    <a:pt x="7217" y="130"/>
                  </a:cubicBezTo>
                  <a:close/>
                  <a:moveTo>
                    <a:pt x="7897" y="130"/>
                  </a:moveTo>
                  <a:cubicBezTo>
                    <a:pt x="8012" y="130"/>
                    <a:pt x="8097" y="215"/>
                    <a:pt x="8097" y="327"/>
                  </a:cubicBezTo>
                  <a:cubicBezTo>
                    <a:pt x="8097" y="425"/>
                    <a:pt x="8012" y="524"/>
                    <a:pt x="7897" y="524"/>
                  </a:cubicBezTo>
                  <a:cubicBezTo>
                    <a:pt x="7784" y="524"/>
                    <a:pt x="7700" y="425"/>
                    <a:pt x="7700" y="327"/>
                  </a:cubicBezTo>
                  <a:cubicBezTo>
                    <a:pt x="7700" y="215"/>
                    <a:pt x="7784" y="130"/>
                    <a:pt x="7897" y="130"/>
                  </a:cubicBezTo>
                  <a:close/>
                  <a:moveTo>
                    <a:pt x="8562" y="130"/>
                  </a:moveTo>
                  <a:cubicBezTo>
                    <a:pt x="8678" y="130"/>
                    <a:pt x="8763" y="215"/>
                    <a:pt x="8763" y="327"/>
                  </a:cubicBezTo>
                  <a:cubicBezTo>
                    <a:pt x="8763" y="425"/>
                    <a:pt x="8678" y="524"/>
                    <a:pt x="8562" y="524"/>
                  </a:cubicBezTo>
                  <a:cubicBezTo>
                    <a:pt x="8464" y="524"/>
                    <a:pt x="8379" y="425"/>
                    <a:pt x="8379" y="327"/>
                  </a:cubicBezTo>
                  <a:cubicBezTo>
                    <a:pt x="8379" y="215"/>
                    <a:pt x="8464" y="130"/>
                    <a:pt x="8562" y="130"/>
                  </a:cubicBezTo>
                  <a:close/>
                  <a:moveTo>
                    <a:pt x="9241" y="130"/>
                  </a:moveTo>
                  <a:cubicBezTo>
                    <a:pt x="9357" y="130"/>
                    <a:pt x="9442" y="215"/>
                    <a:pt x="9442" y="327"/>
                  </a:cubicBezTo>
                  <a:cubicBezTo>
                    <a:pt x="9442" y="425"/>
                    <a:pt x="9357" y="524"/>
                    <a:pt x="9241" y="524"/>
                  </a:cubicBezTo>
                  <a:cubicBezTo>
                    <a:pt x="9129" y="524"/>
                    <a:pt x="9044" y="425"/>
                    <a:pt x="9044" y="327"/>
                  </a:cubicBezTo>
                  <a:cubicBezTo>
                    <a:pt x="9044" y="215"/>
                    <a:pt x="9129" y="130"/>
                    <a:pt x="9241" y="130"/>
                  </a:cubicBezTo>
                  <a:close/>
                  <a:moveTo>
                    <a:pt x="9907" y="130"/>
                  </a:moveTo>
                  <a:cubicBezTo>
                    <a:pt x="10019" y="130"/>
                    <a:pt x="10104" y="215"/>
                    <a:pt x="10104" y="327"/>
                  </a:cubicBezTo>
                  <a:cubicBezTo>
                    <a:pt x="10104" y="425"/>
                    <a:pt x="10019" y="524"/>
                    <a:pt x="9907" y="524"/>
                  </a:cubicBezTo>
                  <a:cubicBezTo>
                    <a:pt x="9808" y="524"/>
                    <a:pt x="9724" y="425"/>
                    <a:pt x="9724" y="327"/>
                  </a:cubicBezTo>
                  <a:cubicBezTo>
                    <a:pt x="9724" y="215"/>
                    <a:pt x="9808" y="130"/>
                    <a:pt x="9907" y="130"/>
                  </a:cubicBezTo>
                  <a:close/>
                  <a:moveTo>
                    <a:pt x="10586" y="130"/>
                  </a:moveTo>
                  <a:cubicBezTo>
                    <a:pt x="10698" y="130"/>
                    <a:pt x="10783" y="215"/>
                    <a:pt x="10783" y="327"/>
                  </a:cubicBezTo>
                  <a:cubicBezTo>
                    <a:pt x="10783" y="425"/>
                    <a:pt x="10698" y="524"/>
                    <a:pt x="10586" y="524"/>
                  </a:cubicBezTo>
                  <a:cubicBezTo>
                    <a:pt x="10474" y="524"/>
                    <a:pt x="10389" y="425"/>
                    <a:pt x="10389" y="327"/>
                  </a:cubicBezTo>
                  <a:cubicBezTo>
                    <a:pt x="10389" y="215"/>
                    <a:pt x="10474" y="130"/>
                    <a:pt x="10586" y="130"/>
                  </a:cubicBezTo>
                  <a:close/>
                  <a:moveTo>
                    <a:pt x="11252" y="130"/>
                  </a:moveTo>
                  <a:cubicBezTo>
                    <a:pt x="11364" y="130"/>
                    <a:pt x="11449" y="215"/>
                    <a:pt x="11449" y="327"/>
                  </a:cubicBezTo>
                  <a:cubicBezTo>
                    <a:pt x="11449" y="425"/>
                    <a:pt x="11364" y="524"/>
                    <a:pt x="11252" y="524"/>
                  </a:cubicBezTo>
                  <a:cubicBezTo>
                    <a:pt x="11153" y="524"/>
                    <a:pt x="11068" y="425"/>
                    <a:pt x="11068" y="327"/>
                  </a:cubicBezTo>
                  <a:cubicBezTo>
                    <a:pt x="11068" y="215"/>
                    <a:pt x="11153" y="130"/>
                    <a:pt x="11252" y="130"/>
                  </a:cubicBezTo>
                  <a:close/>
                  <a:moveTo>
                    <a:pt x="1" y="1"/>
                  </a:moveTo>
                  <a:lnTo>
                    <a:pt x="1" y="18920"/>
                  </a:lnTo>
                  <a:lnTo>
                    <a:pt x="11761" y="18920"/>
                  </a:lnTo>
                  <a:lnTo>
                    <a:pt x="11761" y="1"/>
                  </a:lnTo>
                  <a:close/>
                </a:path>
              </a:pathLst>
            </a:custGeom>
            <a:solidFill>
              <a:srgbClr val="F5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 rot="-5400000">
              <a:off x="4641609" y="-2615198"/>
              <a:ext cx="20231" cy="6521143"/>
            </a:xfrm>
            <a:custGeom>
              <a:avLst/>
              <a:gdLst/>
              <a:ahLst/>
              <a:cxnLst/>
              <a:rect l="l" t="t" r="r" b="b"/>
              <a:pathLst>
                <a:path w="59" h="18468" extrusionOk="0">
                  <a:moveTo>
                    <a:pt x="58" y="0"/>
                  </a:moveTo>
                  <a:cubicBezTo>
                    <a:pt x="41" y="31"/>
                    <a:pt x="14" y="45"/>
                    <a:pt x="1" y="45"/>
                  </a:cubicBezTo>
                  <a:lnTo>
                    <a:pt x="1" y="18468"/>
                  </a:lnTo>
                  <a:lnTo>
                    <a:pt x="58" y="1846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 rot="-5400000">
              <a:off x="1256568" y="615183"/>
              <a:ext cx="20231" cy="60381"/>
            </a:xfrm>
            <a:custGeom>
              <a:avLst/>
              <a:gdLst/>
              <a:ahLst/>
              <a:cxnLst/>
              <a:rect l="l" t="t" r="r" b="b"/>
              <a:pathLst>
                <a:path w="59" h="171" extrusionOk="0">
                  <a:moveTo>
                    <a:pt x="1" y="0"/>
                  </a:moveTo>
                  <a:lnTo>
                    <a:pt x="1" y="129"/>
                  </a:lnTo>
                  <a:cubicBezTo>
                    <a:pt x="14" y="143"/>
                    <a:pt x="41" y="157"/>
                    <a:pt x="58" y="17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62051" y="-2534279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71" y="1890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 rot="-5400000">
              <a:off x="4634370" y="-2306967"/>
              <a:ext cx="20231" cy="6535620"/>
            </a:xfrm>
            <a:custGeom>
              <a:avLst/>
              <a:gdLst/>
              <a:ahLst/>
              <a:cxnLst/>
              <a:rect l="l" t="t" r="r" b="b"/>
              <a:pathLst>
                <a:path w="59" h="18509" extrusionOk="0">
                  <a:moveTo>
                    <a:pt x="0" y="1"/>
                  </a:moveTo>
                  <a:lnTo>
                    <a:pt x="0" y="18509"/>
                  </a:lnTo>
                  <a:lnTo>
                    <a:pt x="58" y="18509"/>
                  </a:lnTo>
                  <a:lnTo>
                    <a:pt x="58" y="72"/>
                  </a:lnTo>
                  <a:cubicBezTo>
                    <a:pt x="28" y="58"/>
                    <a:pt x="14" y="28"/>
                    <a:pt x="0" y="1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 rot="-5400000">
              <a:off x="1264337" y="922885"/>
              <a:ext cx="20231" cy="75918"/>
            </a:xfrm>
            <a:custGeom>
              <a:avLst/>
              <a:gdLst/>
              <a:ahLst/>
              <a:cxnLst/>
              <a:rect l="l" t="t" r="r" b="b"/>
              <a:pathLst>
                <a:path w="59" h="215" extrusionOk="0">
                  <a:moveTo>
                    <a:pt x="0" y="0"/>
                  </a:moveTo>
                  <a:lnTo>
                    <a:pt x="0" y="214"/>
                  </a:lnTo>
                  <a:cubicBezTo>
                    <a:pt x="14" y="184"/>
                    <a:pt x="28" y="157"/>
                    <a:pt x="58" y="143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 rot="-5400000">
              <a:off x="4645191" y="-2136697"/>
              <a:ext cx="23660" cy="6510550"/>
            </a:xfrm>
            <a:custGeom>
              <a:avLst/>
              <a:gdLst/>
              <a:ahLst/>
              <a:cxnLst/>
              <a:rect l="l" t="t" r="r" b="b"/>
              <a:pathLst>
                <a:path w="69" h="18438" extrusionOk="0">
                  <a:moveTo>
                    <a:pt x="68" y="1"/>
                  </a:moveTo>
                  <a:cubicBezTo>
                    <a:pt x="41" y="15"/>
                    <a:pt x="27" y="28"/>
                    <a:pt x="0" y="28"/>
                  </a:cubicBezTo>
                  <a:lnTo>
                    <a:pt x="0" y="18438"/>
                  </a:lnTo>
                  <a:lnTo>
                    <a:pt x="68" y="1843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 rot="-5400000">
              <a:off x="1249910" y="1093331"/>
              <a:ext cx="23660" cy="50494"/>
            </a:xfrm>
            <a:custGeom>
              <a:avLst/>
              <a:gdLst/>
              <a:ahLst/>
              <a:cxnLst/>
              <a:rect l="l" t="t" r="r" b="b"/>
              <a:pathLst>
                <a:path w="69" h="143" extrusionOk="0">
                  <a:moveTo>
                    <a:pt x="0" y="0"/>
                  </a:moveTo>
                  <a:lnTo>
                    <a:pt x="0" y="116"/>
                  </a:lnTo>
                  <a:cubicBezTo>
                    <a:pt x="27" y="116"/>
                    <a:pt x="41" y="129"/>
                    <a:pt x="68" y="14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 rot="-5400000">
              <a:off x="4564451" y="-2061417"/>
              <a:ext cx="19888" cy="6675803"/>
            </a:xfrm>
            <a:custGeom>
              <a:avLst/>
              <a:gdLst/>
              <a:ahLst/>
              <a:cxnLst/>
              <a:rect l="l" t="t" r="r" b="b"/>
              <a:pathLst>
                <a:path w="58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58" y="1890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 rot="-5400000">
              <a:off x="4561879" y="-1904196"/>
              <a:ext cx="25032" cy="6675803"/>
            </a:xfrm>
            <a:custGeom>
              <a:avLst/>
              <a:gdLst/>
              <a:ahLst/>
              <a:cxnLst/>
              <a:rect l="l" t="t" r="r" b="b"/>
              <a:pathLst>
                <a:path w="73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72" y="18906"/>
                  </a:lnTo>
                  <a:lnTo>
                    <a:pt x="72" y="438"/>
                  </a:lnTo>
                  <a:cubicBezTo>
                    <a:pt x="42" y="411"/>
                    <a:pt x="14" y="354"/>
                    <a:pt x="14" y="313"/>
                  </a:cubicBezTo>
                  <a:cubicBezTo>
                    <a:pt x="14" y="255"/>
                    <a:pt x="42" y="214"/>
                    <a:pt x="72" y="170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 rot="-5400000">
              <a:off x="1249330" y="1569174"/>
              <a:ext cx="20231" cy="45904"/>
            </a:xfrm>
            <a:custGeom>
              <a:avLst/>
              <a:gdLst/>
              <a:ahLst/>
              <a:cxnLst/>
              <a:rect l="l" t="t" r="r" b="b"/>
              <a:pathLst>
                <a:path w="59" h="130" extrusionOk="0">
                  <a:moveTo>
                    <a:pt x="1" y="0"/>
                  </a:moveTo>
                  <a:lnTo>
                    <a:pt x="1" y="116"/>
                  </a:lnTo>
                  <a:cubicBezTo>
                    <a:pt x="18" y="116"/>
                    <a:pt x="45" y="116"/>
                    <a:pt x="58" y="129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 rot="-5400000">
              <a:off x="4651849" y="-1658206"/>
              <a:ext cx="20231" cy="6500663"/>
            </a:xfrm>
            <a:custGeom>
              <a:avLst/>
              <a:gdLst/>
              <a:ahLst/>
              <a:cxnLst/>
              <a:rect l="l" t="t" r="r" b="b"/>
              <a:pathLst>
                <a:path w="59" h="18410" extrusionOk="0">
                  <a:moveTo>
                    <a:pt x="58" y="0"/>
                  </a:moveTo>
                  <a:cubicBezTo>
                    <a:pt x="45" y="0"/>
                    <a:pt x="18" y="14"/>
                    <a:pt x="1" y="14"/>
                  </a:cubicBezTo>
                  <a:lnTo>
                    <a:pt x="1" y="18410"/>
                  </a:lnTo>
                  <a:lnTo>
                    <a:pt x="58" y="1841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 rot="-5400000">
              <a:off x="4562051" y="-1588555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 rot="-5400000">
              <a:off x="4564794" y="-1430820"/>
              <a:ext cx="19203" cy="6675803"/>
            </a:xfrm>
            <a:custGeom>
              <a:avLst/>
              <a:gdLst/>
              <a:ahLst/>
              <a:cxnLst/>
              <a:rect l="l" t="t" r="r" b="b"/>
              <a:pathLst>
                <a:path w="56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55" y="18906"/>
                  </a:lnTo>
                  <a:lnTo>
                    <a:pt x="55" y="384"/>
                  </a:lnTo>
                  <a:cubicBezTo>
                    <a:pt x="55" y="354"/>
                    <a:pt x="42" y="340"/>
                    <a:pt x="42" y="313"/>
                  </a:cubicBezTo>
                  <a:cubicBezTo>
                    <a:pt x="42" y="286"/>
                    <a:pt x="55" y="255"/>
                    <a:pt x="55" y="228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 rot="-5400000">
              <a:off x="1244629" y="2044336"/>
              <a:ext cx="24689" cy="40960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0" y="0"/>
                  </a:moveTo>
                  <a:lnTo>
                    <a:pt x="0" y="116"/>
                  </a:lnTo>
                  <a:lnTo>
                    <a:pt x="71" y="11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 rot="-5400000">
              <a:off x="4649620" y="-1185516"/>
              <a:ext cx="24689" cy="6500663"/>
            </a:xfrm>
            <a:custGeom>
              <a:avLst/>
              <a:gdLst/>
              <a:ahLst/>
              <a:cxnLst/>
              <a:rect l="l" t="t" r="r" b="b"/>
              <a:pathLst>
                <a:path w="72" h="18410" extrusionOk="0">
                  <a:moveTo>
                    <a:pt x="0" y="0"/>
                  </a:moveTo>
                  <a:lnTo>
                    <a:pt x="0" y="18410"/>
                  </a:lnTo>
                  <a:lnTo>
                    <a:pt x="71" y="18410"/>
                  </a:lnTo>
                  <a:lnTo>
                    <a:pt x="71" y="0"/>
                  </a:lnTo>
                  <a:cubicBezTo>
                    <a:pt x="58" y="0"/>
                    <a:pt x="44" y="14"/>
                    <a:pt x="44" y="14"/>
                  </a:cubicBezTo>
                  <a:cubicBezTo>
                    <a:pt x="27" y="14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 rot="-5400000">
              <a:off x="4564965" y="-1115179"/>
              <a:ext cx="18860" cy="6675803"/>
            </a:xfrm>
            <a:custGeom>
              <a:avLst/>
              <a:gdLst/>
              <a:ahLst/>
              <a:cxnLst/>
              <a:rect l="l" t="t" r="r" b="b"/>
              <a:pathLst>
                <a:path w="55" h="18906" extrusionOk="0">
                  <a:moveTo>
                    <a:pt x="0" y="0"/>
                  </a:moveTo>
                  <a:lnTo>
                    <a:pt x="0" y="228"/>
                  </a:lnTo>
                  <a:cubicBezTo>
                    <a:pt x="14" y="255"/>
                    <a:pt x="14" y="286"/>
                    <a:pt x="14" y="313"/>
                  </a:cubicBezTo>
                  <a:cubicBezTo>
                    <a:pt x="14" y="340"/>
                    <a:pt x="14" y="371"/>
                    <a:pt x="0" y="398"/>
                  </a:cubicBezTo>
                  <a:lnTo>
                    <a:pt x="0" y="18906"/>
                  </a:lnTo>
                  <a:lnTo>
                    <a:pt x="55" y="1890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 rot="-5400000">
              <a:off x="4561879" y="-957444"/>
              <a:ext cx="25032" cy="6675803"/>
            </a:xfrm>
            <a:custGeom>
              <a:avLst/>
              <a:gdLst/>
              <a:ahLst/>
              <a:cxnLst/>
              <a:rect l="l" t="t" r="r" b="b"/>
              <a:pathLst>
                <a:path w="73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 rot="-5400000">
              <a:off x="1249501" y="2514726"/>
              <a:ext cx="19888" cy="45904"/>
            </a:xfrm>
            <a:custGeom>
              <a:avLst/>
              <a:gdLst/>
              <a:ahLst/>
              <a:cxnLst/>
              <a:rect l="l" t="t" r="r" b="b"/>
              <a:pathLst>
                <a:path w="58" h="130" extrusionOk="0">
                  <a:moveTo>
                    <a:pt x="0" y="0"/>
                  </a:moveTo>
                  <a:lnTo>
                    <a:pt x="0" y="129"/>
                  </a:lnTo>
                  <a:cubicBezTo>
                    <a:pt x="14" y="116"/>
                    <a:pt x="41" y="116"/>
                    <a:pt x="58" y="11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 rot="-5400000">
              <a:off x="4652020" y="-712654"/>
              <a:ext cx="19888" cy="6500663"/>
            </a:xfrm>
            <a:custGeom>
              <a:avLst/>
              <a:gdLst/>
              <a:ahLst/>
              <a:cxnLst/>
              <a:rect l="l" t="t" r="r" b="b"/>
              <a:pathLst>
                <a:path w="58" h="18410" extrusionOk="0">
                  <a:moveTo>
                    <a:pt x="0" y="0"/>
                  </a:moveTo>
                  <a:lnTo>
                    <a:pt x="0" y="18410"/>
                  </a:lnTo>
                  <a:lnTo>
                    <a:pt x="58" y="18410"/>
                  </a:lnTo>
                  <a:lnTo>
                    <a:pt x="58" y="14"/>
                  </a:lnTo>
                  <a:cubicBezTo>
                    <a:pt x="41" y="0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 rot="-5400000">
              <a:off x="4562051" y="-641803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1" y="0"/>
                  </a:moveTo>
                  <a:lnTo>
                    <a:pt x="1" y="170"/>
                  </a:lnTo>
                  <a:cubicBezTo>
                    <a:pt x="45" y="214"/>
                    <a:pt x="58" y="255"/>
                    <a:pt x="58" y="313"/>
                  </a:cubicBezTo>
                  <a:cubicBezTo>
                    <a:pt x="58" y="354"/>
                    <a:pt x="45" y="411"/>
                    <a:pt x="1" y="438"/>
                  </a:cubicBezTo>
                  <a:lnTo>
                    <a:pt x="1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 rot="-5400000">
              <a:off x="4564279" y="-484583"/>
              <a:ext cx="20231" cy="6675803"/>
            </a:xfrm>
            <a:custGeom>
              <a:avLst/>
              <a:gdLst/>
              <a:ahLst/>
              <a:cxnLst/>
              <a:rect l="l" t="t" r="r" b="b"/>
              <a:pathLst>
                <a:path w="59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59" y="1890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 rot="-5400000">
              <a:off x="4645191" y="-244221"/>
              <a:ext cx="23660" cy="6510550"/>
            </a:xfrm>
            <a:custGeom>
              <a:avLst/>
              <a:gdLst/>
              <a:ahLst/>
              <a:cxnLst/>
              <a:rect l="l" t="t" r="r" b="b"/>
              <a:pathLst>
                <a:path w="69" h="18438" extrusionOk="0">
                  <a:moveTo>
                    <a:pt x="1" y="1"/>
                  </a:moveTo>
                  <a:lnTo>
                    <a:pt x="1" y="18438"/>
                  </a:lnTo>
                  <a:lnTo>
                    <a:pt x="69" y="18438"/>
                  </a:lnTo>
                  <a:lnTo>
                    <a:pt x="69" y="28"/>
                  </a:lnTo>
                  <a:cubicBezTo>
                    <a:pt x="41" y="28"/>
                    <a:pt x="28" y="15"/>
                    <a:pt x="1" y="1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 rot="-5400000">
              <a:off x="1249910" y="2985807"/>
              <a:ext cx="23660" cy="50494"/>
            </a:xfrm>
            <a:custGeom>
              <a:avLst/>
              <a:gdLst/>
              <a:ahLst/>
              <a:cxnLst/>
              <a:rect l="l" t="t" r="r" b="b"/>
              <a:pathLst>
                <a:path w="69" h="143" extrusionOk="0">
                  <a:moveTo>
                    <a:pt x="1" y="0"/>
                  </a:moveTo>
                  <a:lnTo>
                    <a:pt x="1" y="143"/>
                  </a:lnTo>
                  <a:cubicBezTo>
                    <a:pt x="28" y="129"/>
                    <a:pt x="41" y="129"/>
                    <a:pt x="69" y="11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 rot="-5400000">
              <a:off x="1264337" y="3130830"/>
              <a:ext cx="20231" cy="75918"/>
            </a:xfrm>
            <a:custGeom>
              <a:avLst/>
              <a:gdLst/>
              <a:ahLst/>
              <a:cxnLst/>
              <a:rect l="l" t="t" r="r" b="b"/>
              <a:pathLst>
                <a:path w="59" h="215" extrusionOk="0">
                  <a:moveTo>
                    <a:pt x="1" y="0"/>
                  </a:moveTo>
                  <a:lnTo>
                    <a:pt x="1" y="143"/>
                  </a:lnTo>
                  <a:cubicBezTo>
                    <a:pt x="31" y="157"/>
                    <a:pt x="45" y="184"/>
                    <a:pt x="58" y="21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 rot="-5400000">
              <a:off x="4636842" y="-96550"/>
              <a:ext cx="20231" cy="6530677"/>
            </a:xfrm>
            <a:custGeom>
              <a:avLst/>
              <a:gdLst/>
              <a:ahLst/>
              <a:cxnLst/>
              <a:rect l="l" t="t" r="r" b="b"/>
              <a:pathLst>
                <a:path w="59" h="18495" extrusionOk="0">
                  <a:moveTo>
                    <a:pt x="58" y="0"/>
                  </a:moveTo>
                  <a:cubicBezTo>
                    <a:pt x="45" y="27"/>
                    <a:pt x="31" y="44"/>
                    <a:pt x="1" y="58"/>
                  </a:cubicBezTo>
                  <a:lnTo>
                    <a:pt x="1" y="18495"/>
                  </a:lnTo>
                  <a:lnTo>
                    <a:pt x="58" y="1849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 rot="-5400000">
              <a:off x="4562051" y="-11892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 rot="-5400000">
              <a:off x="1256740" y="3454239"/>
              <a:ext cx="19888" cy="60381"/>
            </a:xfrm>
            <a:custGeom>
              <a:avLst/>
              <a:gdLst/>
              <a:ahLst/>
              <a:cxnLst/>
              <a:rect l="l" t="t" r="r" b="b"/>
              <a:pathLst>
                <a:path w="58" h="171" extrusionOk="0">
                  <a:moveTo>
                    <a:pt x="0" y="0"/>
                  </a:moveTo>
                  <a:lnTo>
                    <a:pt x="0" y="170"/>
                  </a:lnTo>
                  <a:cubicBezTo>
                    <a:pt x="17" y="157"/>
                    <a:pt x="44" y="143"/>
                    <a:pt x="58" y="129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 rot="-5400000">
              <a:off x="4641780" y="223858"/>
              <a:ext cx="19888" cy="6521143"/>
            </a:xfrm>
            <a:custGeom>
              <a:avLst/>
              <a:gdLst/>
              <a:ahLst/>
              <a:cxnLst/>
              <a:rect l="l" t="t" r="r" b="b"/>
              <a:pathLst>
                <a:path w="58" h="18468" extrusionOk="0">
                  <a:moveTo>
                    <a:pt x="0" y="0"/>
                  </a:moveTo>
                  <a:lnTo>
                    <a:pt x="0" y="18468"/>
                  </a:lnTo>
                  <a:lnTo>
                    <a:pt x="58" y="18468"/>
                  </a:lnTo>
                  <a:lnTo>
                    <a:pt x="58" y="45"/>
                  </a:lnTo>
                  <a:cubicBezTo>
                    <a:pt x="44" y="45"/>
                    <a:pt x="17" y="17"/>
                    <a:pt x="0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 rot="-5400000">
              <a:off x="4642210" y="384080"/>
              <a:ext cx="25032" cy="6515140"/>
            </a:xfrm>
            <a:custGeom>
              <a:avLst/>
              <a:gdLst/>
              <a:ahLst/>
              <a:cxnLst/>
              <a:rect l="l" t="t" r="r" b="b"/>
              <a:pathLst>
                <a:path w="73" h="18451" extrusionOk="0">
                  <a:moveTo>
                    <a:pt x="72" y="0"/>
                  </a:moveTo>
                  <a:cubicBezTo>
                    <a:pt x="59" y="14"/>
                    <a:pt x="28" y="28"/>
                    <a:pt x="1" y="41"/>
                  </a:cubicBezTo>
                  <a:lnTo>
                    <a:pt x="1" y="18451"/>
                  </a:lnTo>
                  <a:lnTo>
                    <a:pt x="72" y="1845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 rot="-5400000">
              <a:off x="1254168" y="3611460"/>
              <a:ext cx="25032" cy="60381"/>
            </a:xfrm>
            <a:custGeom>
              <a:avLst/>
              <a:gdLst/>
              <a:ahLst/>
              <a:cxnLst/>
              <a:rect l="l" t="t" r="r" b="b"/>
              <a:pathLst>
                <a:path w="73" h="171" extrusionOk="0">
                  <a:moveTo>
                    <a:pt x="1" y="0"/>
                  </a:moveTo>
                  <a:lnTo>
                    <a:pt x="1" y="129"/>
                  </a:lnTo>
                  <a:cubicBezTo>
                    <a:pt x="28" y="129"/>
                    <a:pt x="59" y="143"/>
                    <a:pt x="72" y="170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 rot="-5400000">
              <a:off x="4564965" y="461484"/>
              <a:ext cx="18860" cy="6675803"/>
            </a:xfrm>
            <a:custGeom>
              <a:avLst/>
              <a:gdLst/>
              <a:ahLst/>
              <a:cxnLst/>
              <a:rect l="l" t="t" r="r" b="b"/>
              <a:pathLst>
                <a:path w="55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55" y="1890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 rot="-5400000">
              <a:off x="4629846" y="687186"/>
              <a:ext cx="24689" cy="6540211"/>
            </a:xfrm>
            <a:custGeom>
              <a:avLst/>
              <a:gdLst/>
              <a:ahLst/>
              <a:cxnLst/>
              <a:rect l="l" t="t" r="r" b="b"/>
              <a:pathLst>
                <a:path w="72" h="18522" extrusionOk="0">
                  <a:moveTo>
                    <a:pt x="1" y="0"/>
                  </a:moveTo>
                  <a:lnTo>
                    <a:pt x="1" y="18522"/>
                  </a:lnTo>
                  <a:lnTo>
                    <a:pt x="72" y="18522"/>
                  </a:lnTo>
                  <a:lnTo>
                    <a:pt x="72" y="85"/>
                  </a:lnTo>
                  <a:cubicBezTo>
                    <a:pt x="45" y="54"/>
                    <a:pt x="14" y="27"/>
                    <a:pt x="1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 rot="-5400000">
              <a:off x="1266875" y="3914566"/>
              <a:ext cx="24689" cy="85451"/>
            </a:xfrm>
            <a:custGeom>
              <a:avLst/>
              <a:gdLst/>
              <a:ahLst/>
              <a:cxnLst/>
              <a:rect l="l" t="t" r="r" b="b"/>
              <a:pathLst>
                <a:path w="72" h="242" extrusionOk="0">
                  <a:moveTo>
                    <a:pt x="1" y="0"/>
                  </a:moveTo>
                  <a:lnTo>
                    <a:pt x="1" y="241"/>
                  </a:lnTo>
                  <a:cubicBezTo>
                    <a:pt x="14" y="201"/>
                    <a:pt x="45" y="170"/>
                    <a:pt x="72" y="157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 rot="-5400000">
              <a:off x="4649892" y="862223"/>
              <a:ext cx="19203" cy="6505607"/>
            </a:xfrm>
            <a:custGeom>
              <a:avLst/>
              <a:gdLst/>
              <a:ahLst/>
              <a:cxnLst/>
              <a:rect l="l" t="t" r="r" b="b"/>
              <a:pathLst>
                <a:path w="56" h="18424" extrusionOk="0">
                  <a:moveTo>
                    <a:pt x="55" y="1"/>
                  </a:moveTo>
                  <a:cubicBezTo>
                    <a:pt x="42" y="14"/>
                    <a:pt x="15" y="14"/>
                    <a:pt x="1" y="14"/>
                  </a:cubicBezTo>
                  <a:lnTo>
                    <a:pt x="1" y="18424"/>
                  </a:lnTo>
                  <a:lnTo>
                    <a:pt x="55" y="1842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 rot="-5400000">
              <a:off x="1252139" y="4089779"/>
              <a:ext cx="19203" cy="50494"/>
            </a:xfrm>
            <a:custGeom>
              <a:avLst/>
              <a:gdLst/>
              <a:ahLst/>
              <a:cxnLst/>
              <a:rect l="l" t="t" r="r" b="b"/>
              <a:pathLst>
                <a:path w="56" h="143" extrusionOk="0">
                  <a:moveTo>
                    <a:pt x="1" y="0"/>
                  </a:moveTo>
                  <a:lnTo>
                    <a:pt x="1" y="116"/>
                  </a:lnTo>
                  <a:cubicBezTo>
                    <a:pt x="15" y="116"/>
                    <a:pt x="42" y="129"/>
                    <a:pt x="55" y="143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 rot="-5400000">
              <a:off x="4562051" y="934860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 rot="-5400000">
              <a:off x="4564279" y="1092080"/>
              <a:ext cx="20231" cy="6675803"/>
            </a:xfrm>
            <a:custGeom>
              <a:avLst/>
              <a:gdLst/>
              <a:ahLst/>
              <a:cxnLst/>
              <a:rect l="l" t="t" r="r" b="b"/>
              <a:pathLst>
                <a:path w="59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58" y="18906"/>
                  </a:lnTo>
                  <a:lnTo>
                    <a:pt x="58" y="425"/>
                  </a:lnTo>
                  <a:cubicBezTo>
                    <a:pt x="28" y="398"/>
                    <a:pt x="14" y="354"/>
                    <a:pt x="14" y="313"/>
                  </a:cubicBezTo>
                  <a:cubicBezTo>
                    <a:pt x="14" y="255"/>
                    <a:pt x="28" y="214"/>
                    <a:pt x="58" y="18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 rot="-5400000">
              <a:off x="-27651" y="2513304"/>
              <a:ext cx="4033219" cy="25424"/>
            </a:xfrm>
            <a:custGeom>
              <a:avLst/>
              <a:gdLst/>
              <a:ahLst/>
              <a:cxnLst/>
              <a:rect l="l" t="t" r="r" b="b"/>
              <a:pathLst>
                <a:path w="11762" h="72" extrusionOk="0">
                  <a:moveTo>
                    <a:pt x="1" y="1"/>
                  </a:moveTo>
                  <a:lnTo>
                    <a:pt x="1" y="72"/>
                  </a:lnTo>
                  <a:lnTo>
                    <a:pt x="11761" y="72"/>
                  </a:lnTo>
                  <a:lnTo>
                    <a:pt x="11761" y="1"/>
                  </a:lnTo>
                  <a:close/>
                </a:path>
              </a:pathLst>
            </a:custGeom>
            <a:solidFill>
              <a:srgbClr val="E6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8"/>
          <p:cNvSpPr txBox="1">
            <a:spLocks noGrp="1"/>
          </p:cNvSpPr>
          <p:nvPr>
            <p:ph type="title"/>
          </p:nvPr>
        </p:nvSpPr>
        <p:spPr>
          <a:xfrm>
            <a:off x="1701200" y="1117863"/>
            <a:ext cx="5847900" cy="22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subTitle" idx="1"/>
          </p:nvPr>
        </p:nvSpPr>
        <p:spPr>
          <a:xfrm>
            <a:off x="2355375" y="3394738"/>
            <a:ext cx="4433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 1">
  <p:cSld name="CUSTOM_12_2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27"/>
          <p:cNvSpPr txBox="1">
            <a:spLocks noGrp="1"/>
          </p:cNvSpPr>
          <p:nvPr>
            <p:ph type="title"/>
          </p:nvPr>
        </p:nvSpPr>
        <p:spPr>
          <a:xfrm>
            <a:off x="1372600" y="2143650"/>
            <a:ext cx="2835600" cy="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2" name="Google Shape;552;p27"/>
          <p:cNvSpPr txBox="1">
            <a:spLocks noGrp="1"/>
          </p:cNvSpPr>
          <p:nvPr>
            <p:ph type="subTitle" idx="1"/>
          </p:nvPr>
        </p:nvSpPr>
        <p:spPr>
          <a:xfrm>
            <a:off x="1372600" y="2697450"/>
            <a:ext cx="2835600" cy="4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2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2">
    <p:bg>
      <p:bgPr>
        <a:solidFill>
          <a:schemeClr val="accent4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urgette"/>
              <a:buNone/>
              <a:defRPr sz="3000" b="1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●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○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■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●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○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■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●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○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■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8" r:id="rId3"/>
    <p:sldLayoutId id="2147483673" r:id="rId4"/>
    <p:sldLayoutId id="214748367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5"/>
          <p:cNvSpPr txBox="1">
            <a:spLocks noGrp="1"/>
          </p:cNvSpPr>
          <p:nvPr>
            <p:ph type="title"/>
          </p:nvPr>
        </p:nvSpPr>
        <p:spPr>
          <a:xfrm>
            <a:off x="1579418" y="1118037"/>
            <a:ext cx="6151418" cy="22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Karbohidrat</a:t>
            </a:r>
            <a:br>
              <a:rPr lang="en-US" dirty="0"/>
            </a:br>
            <a:r>
              <a:rPr lang="en-US" dirty="0" err="1"/>
              <a:t>Monosakarida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 txBox="1">
            <a:spLocks noGrp="1"/>
          </p:cNvSpPr>
          <p:nvPr>
            <p:ph type="body" idx="1"/>
          </p:nvPr>
        </p:nvSpPr>
        <p:spPr>
          <a:xfrm>
            <a:off x="720000" y="663191"/>
            <a:ext cx="7704000" cy="39401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ANGGOTA KELOMPOK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682941" lvl="1" indent="-342900">
              <a:lnSpc>
                <a:spcPts val="4409"/>
              </a:lnSpc>
              <a:buFont typeface="+mj-lt"/>
              <a:buAutoNum type="arabicPeriod"/>
            </a:pPr>
            <a:r>
              <a:rPr lang="en-US" sz="1800" dirty="0" err="1">
                <a:solidFill>
                  <a:srgbClr val="000000"/>
                </a:solidFill>
                <a:latin typeface="TT Commons Pro"/>
              </a:rPr>
              <a:t>Aisyah</a:t>
            </a:r>
            <a:r>
              <a:rPr lang="en-US" sz="1800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T Commons Pro"/>
              </a:rPr>
              <a:t>Ramadhani</a:t>
            </a:r>
            <a:r>
              <a:rPr lang="en-US" sz="1800" dirty="0">
                <a:solidFill>
                  <a:srgbClr val="000000"/>
                </a:solidFill>
                <a:latin typeface="TT Commons Pro"/>
              </a:rPr>
              <a:t> 2114051002</a:t>
            </a:r>
          </a:p>
          <a:p>
            <a:pPr marL="682941" lvl="1" indent="-342900">
              <a:lnSpc>
                <a:spcPts val="4409"/>
              </a:lnSpc>
              <a:buFont typeface="+mj-lt"/>
              <a:buAutoNum type="arabicPeriod"/>
            </a:pPr>
            <a:r>
              <a:rPr lang="en-US" sz="1800" dirty="0" err="1">
                <a:solidFill>
                  <a:srgbClr val="000000"/>
                </a:solidFill>
                <a:latin typeface="TT Commons Pro"/>
              </a:rPr>
              <a:t>Shabrina</a:t>
            </a:r>
            <a:r>
              <a:rPr lang="en-US" sz="1800" dirty="0">
                <a:solidFill>
                  <a:srgbClr val="000000"/>
                </a:solidFill>
                <a:latin typeface="TT Commons Pro"/>
              </a:rPr>
              <a:t> Maharani 2114051004</a:t>
            </a:r>
          </a:p>
          <a:p>
            <a:pPr marL="682941" lvl="1" indent="-342900">
              <a:lnSpc>
                <a:spcPts val="4409"/>
              </a:lnSpc>
              <a:buFont typeface="+mj-lt"/>
              <a:buAutoNum type="arabicPeriod"/>
            </a:pPr>
            <a:r>
              <a:rPr lang="en-US" sz="1800" dirty="0" err="1">
                <a:solidFill>
                  <a:srgbClr val="000000"/>
                </a:solidFill>
                <a:latin typeface="TT Commons Pro"/>
              </a:rPr>
              <a:t>Kensa</a:t>
            </a:r>
            <a:r>
              <a:rPr lang="en-US" sz="1800" dirty="0">
                <a:solidFill>
                  <a:srgbClr val="000000"/>
                </a:solidFill>
                <a:latin typeface="TT Commons Pro"/>
              </a:rPr>
              <a:t> Julieta 2114051006</a:t>
            </a:r>
          </a:p>
          <a:p>
            <a:pPr marL="682941" lvl="1" indent="-342900">
              <a:lnSpc>
                <a:spcPts val="4409"/>
              </a:lnSpc>
              <a:buFont typeface="+mj-lt"/>
              <a:buAutoNum type="arabicPeriod"/>
            </a:pPr>
            <a:r>
              <a:rPr lang="en-US" sz="1800" dirty="0" err="1">
                <a:solidFill>
                  <a:srgbClr val="000000"/>
                </a:solidFill>
                <a:latin typeface="TT Commons Pro"/>
              </a:rPr>
              <a:t>Frily</a:t>
            </a:r>
            <a:r>
              <a:rPr lang="en-US" sz="1800" dirty="0">
                <a:solidFill>
                  <a:srgbClr val="000000"/>
                </a:solidFill>
                <a:latin typeface="TT Commons Pro"/>
              </a:rPr>
              <a:t> Aurelia 2114051008</a:t>
            </a:r>
          </a:p>
          <a:p>
            <a:pPr marL="682941" lvl="1" indent="-342900">
              <a:lnSpc>
                <a:spcPts val="4409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TT Commons Pro"/>
              </a:rPr>
              <a:t> Muhammad </a:t>
            </a:r>
            <a:r>
              <a:rPr lang="en-US" sz="1800" dirty="0" err="1">
                <a:solidFill>
                  <a:srgbClr val="000000"/>
                </a:solidFill>
                <a:latin typeface="TT Commons Pro"/>
              </a:rPr>
              <a:t>Haris</a:t>
            </a:r>
            <a:r>
              <a:rPr lang="en-US" sz="1800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T Commons Pro"/>
              </a:rPr>
              <a:t>Hidayat</a:t>
            </a:r>
            <a:r>
              <a:rPr lang="en-US" sz="1800" dirty="0">
                <a:solidFill>
                  <a:srgbClr val="000000"/>
                </a:solidFill>
                <a:latin typeface="TT Commons Pro"/>
              </a:rPr>
              <a:t> 2114051010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A628B-795F-024F-95E4-930633457A41}"/>
              </a:ext>
            </a:extLst>
          </p:cNvPr>
          <p:cNvSpPr txBox="1"/>
          <p:nvPr/>
        </p:nvSpPr>
        <p:spPr>
          <a:xfrm>
            <a:off x="1995055" y="32063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 txBox="1">
            <a:spLocks noGrp="1"/>
          </p:cNvSpPr>
          <p:nvPr>
            <p:ph type="body" idx="1"/>
          </p:nvPr>
        </p:nvSpPr>
        <p:spPr>
          <a:xfrm>
            <a:off x="720000" y="2803376"/>
            <a:ext cx="7704000" cy="18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1600" dirty="0" err="1"/>
              <a:t>Monosakarida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unit </a:t>
            </a:r>
            <a:r>
              <a:rPr lang="en-US" sz="1600" dirty="0" err="1"/>
              <a:t>karbohidrat</a:t>
            </a:r>
            <a:r>
              <a:rPr lang="en-US" sz="1600" dirty="0"/>
              <a:t> </a:t>
            </a:r>
            <a:r>
              <a:rPr lang="en-US" sz="1600" dirty="0" err="1"/>
              <a:t>terkecil</a:t>
            </a:r>
            <a:r>
              <a:rPr lang="en-US" sz="1600" dirty="0"/>
              <a:t>. Mono </a:t>
            </a:r>
            <a:r>
              <a:rPr lang="en-US" sz="1600" dirty="0" err="1"/>
              <a:t>artinya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dan </a:t>
            </a:r>
            <a:r>
              <a:rPr lang="en-US" sz="1600" dirty="0" err="1"/>
              <a:t>Sakarida</a:t>
            </a:r>
            <a:r>
              <a:rPr lang="en-US" sz="1600" dirty="0"/>
              <a:t> </a:t>
            </a:r>
            <a:r>
              <a:rPr lang="en-US" sz="1600" dirty="0" err="1"/>
              <a:t>artinya</a:t>
            </a:r>
            <a:r>
              <a:rPr lang="en-US" sz="1600" dirty="0"/>
              <a:t> gula. </a:t>
            </a:r>
            <a:r>
              <a:rPr lang="en-US" sz="1600" dirty="0" err="1"/>
              <a:t>Terdapat</a:t>
            </a:r>
            <a:r>
              <a:rPr lang="en-US" sz="1600" dirty="0"/>
              <a:t> 1 </a:t>
            </a:r>
            <a:r>
              <a:rPr lang="en-US" sz="1600" dirty="0" err="1"/>
              <a:t>gugus</a:t>
            </a:r>
            <a:r>
              <a:rPr lang="en-US" sz="1600" dirty="0"/>
              <a:t> </a:t>
            </a:r>
            <a:r>
              <a:rPr lang="en-US" sz="1600" dirty="0" err="1"/>
              <a:t>aldehid</a:t>
            </a:r>
            <a:r>
              <a:rPr lang="en-US" sz="1600" dirty="0"/>
              <a:t> dan 1 </a:t>
            </a:r>
            <a:r>
              <a:rPr lang="en-US" sz="1600" dirty="0" err="1"/>
              <a:t>gugus</a:t>
            </a:r>
            <a:r>
              <a:rPr lang="en-US" sz="1600" dirty="0"/>
              <a:t> </a:t>
            </a:r>
            <a:r>
              <a:rPr lang="en-US" sz="1600" dirty="0" err="1"/>
              <a:t>keton</a:t>
            </a:r>
            <a:r>
              <a:rPr lang="en-US" sz="1600" dirty="0"/>
              <a:t> yang pada </a:t>
            </a:r>
            <a:r>
              <a:rPr lang="en-US" sz="1600" dirty="0" err="1"/>
              <a:t>rantainya</a:t>
            </a:r>
            <a:r>
              <a:rPr lang="en-US" sz="1600" dirty="0"/>
              <a:t> </a:t>
            </a:r>
            <a:r>
              <a:rPr lang="en-US" sz="1600" dirty="0" err="1"/>
              <a:t>terikat</a:t>
            </a:r>
            <a:r>
              <a:rPr lang="en-US" sz="1600" dirty="0"/>
              <a:t> </a:t>
            </a:r>
            <a:r>
              <a:rPr lang="en-US" sz="1600" dirty="0" err="1"/>
              <a:t>dua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molekul</a:t>
            </a:r>
            <a:r>
              <a:rPr lang="en-US" sz="1600" dirty="0"/>
              <a:t> </a:t>
            </a:r>
            <a:r>
              <a:rPr lang="en-US" sz="1600" dirty="0" err="1"/>
              <a:t>hidroksil</a:t>
            </a:r>
            <a:r>
              <a:rPr lang="en-US" sz="1600" dirty="0"/>
              <a:t>. Pada </a:t>
            </a:r>
            <a:r>
              <a:rPr lang="en-US" sz="1600" dirty="0" err="1"/>
              <a:t>glukosa</a:t>
            </a:r>
            <a:r>
              <a:rPr lang="en-US" sz="1600" dirty="0"/>
              <a:t>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gugus</a:t>
            </a:r>
            <a:r>
              <a:rPr lang="en-US" sz="1600" dirty="0"/>
              <a:t> </a:t>
            </a:r>
            <a:r>
              <a:rPr lang="en-US" sz="1600" dirty="0" err="1"/>
              <a:t>aldehid</a:t>
            </a:r>
            <a:r>
              <a:rPr lang="en-US" sz="1600" dirty="0"/>
              <a:t> dan pada </a:t>
            </a:r>
            <a:r>
              <a:rPr lang="en-US" sz="1600" dirty="0" err="1"/>
              <a:t>fuktosa</a:t>
            </a:r>
            <a:r>
              <a:rPr lang="en-US" sz="1600" dirty="0"/>
              <a:t>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gugus</a:t>
            </a:r>
            <a:r>
              <a:rPr lang="en-US" sz="1600" dirty="0"/>
              <a:t> </a:t>
            </a:r>
            <a:r>
              <a:rPr lang="en-US" sz="1600" dirty="0" err="1"/>
              <a:t>keton</a:t>
            </a:r>
            <a:r>
              <a:rPr lang="en-US" sz="1600" dirty="0"/>
              <a:t>. </a:t>
            </a:r>
            <a:r>
              <a:rPr lang="en-US" sz="1600" dirty="0" err="1"/>
              <a:t>Kedua</a:t>
            </a:r>
            <a:r>
              <a:rPr lang="en-US" sz="1600" dirty="0"/>
              <a:t> </a:t>
            </a:r>
            <a:r>
              <a:rPr lang="en-US" sz="1600" dirty="0" err="1"/>
              <a:t>molekul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terdapat</a:t>
            </a:r>
            <a:r>
              <a:rPr lang="en-US" sz="1600" dirty="0"/>
              <a:t> 6 </a:t>
            </a:r>
            <a:r>
              <a:rPr lang="en-US" sz="1600" dirty="0" err="1"/>
              <a:t>karbon</a:t>
            </a:r>
            <a:r>
              <a:rPr lang="en-US" sz="1600" dirty="0"/>
              <a:t> dan </a:t>
            </a:r>
            <a:r>
              <a:rPr lang="en-US" sz="1600" dirty="0" err="1"/>
              <a:t>terikat</a:t>
            </a:r>
            <a:r>
              <a:rPr lang="en-US" sz="1600" dirty="0"/>
              <a:t> 5 </a:t>
            </a:r>
            <a:r>
              <a:rPr lang="en-US" sz="1600" dirty="0" err="1"/>
              <a:t>gugus</a:t>
            </a:r>
            <a:r>
              <a:rPr lang="en-US" sz="1600" dirty="0"/>
              <a:t> </a:t>
            </a:r>
            <a:r>
              <a:rPr lang="en-US" sz="1600" dirty="0" err="1"/>
              <a:t>hidroksil</a:t>
            </a:r>
            <a:r>
              <a:rPr lang="en-US" sz="1600" dirty="0"/>
              <a:t>. </a:t>
            </a:r>
            <a:r>
              <a:rPr lang="en-US" sz="1600" dirty="0" err="1"/>
              <a:t>Monosakarida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sifat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senyawa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memutar</a:t>
            </a:r>
            <a:r>
              <a:rPr lang="en-US" sz="1600" dirty="0"/>
              <a:t> </a:t>
            </a:r>
            <a:r>
              <a:rPr lang="en-US" sz="1600" dirty="0" err="1"/>
              <a:t>polarisasi</a:t>
            </a:r>
            <a:r>
              <a:rPr lang="en-US" sz="1600" dirty="0"/>
              <a:t> </a:t>
            </a:r>
            <a:r>
              <a:rPr lang="en-US" sz="1600" dirty="0" err="1"/>
              <a:t>cahaya</a:t>
            </a:r>
            <a:r>
              <a:rPr lang="en-US" sz="1600" dirty="0"/>
              <a:t>, </a:t>
            </a:r>
            <a:r>
              <a:rPr lang="en-US" sz="1600" dirty="0" err="1"/>
              <a:t>dengan</a:t>
            </a:r>
            <a:r>
              <a:rPr lang="en-US" sz="1600" dirty="0"/>
              <a:t> kata lain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monosakarida</a:t>
            </a:r>
            <a:r>
              <a:rPr lang="en-US" sz="1600" dirty="0"/>
              <a:t> </a:t>
            </a:r>
            <a:r>
              <a:rPr lang="en-US" sz="1600" dirty="0" err="1"/>
              <a:t>bersifat</a:t>
            </a:r>
            <a:r>
              <a:rPr lang="en-US" sz="1600" dirty="0"/>
              <a:t> </a:t>
            </a:r>
            <a:r>
              <a:rPr lang="en-US" sz="1600" dirty="0" err="1"/>
              <a:t>optik</a:t>
            </a:r>
            <a:r>
              <a:rPr lang="en-US" sz="1600" dirty="0"/>
              <a:t> </a:t>
            </a:r>
            <a:r>
              <a:rPr lang="en-US" sz="1600" dirty="0" err="1"/>
              <a:t>aktif</a:t>
            </a:r>
            <a:r>
              <a:rPr lang="en-US" sz="1600" dirty="0"/>
              <a:t>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A628B-795F-024F-95E4-930633457A41}"/>
              </a:ext>
            </a:extLst>
          </p:cNvPr>
          <p:cNvSpPr txBox="1"/>
          <p:nvPr/>
        </p:nvSpPr>
        <p:spPr>
          <a:xfrm>
            <a:off x="1995055" y="32063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762086-6B56-A247-B126-D07FA2755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759" y="540124"/>
            <a:ext cx="3818482" cy="21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2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 txBox="1">
            <a:spLocks noGrp="1"/>
          </p:cNvSpPr>
          <p:nvPr>
            <p:ph type="body" idx="1"/>
          </p:nvPr>
        </p:nvSpPr>
        <p:spPr>
          <a:xfrm>
            <a:off x="720000" y="2993413"/>
            <a:ext cx="7704000" cy="1527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Monosakarida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atom </a:t>
            </a:r>
            <a:r>
              <a:rPr lang="en-US" sz="1600" dirty="0" err="1"/>
              <a:t>karbon</a:t>
            </a:r>
            <a:r>
              <a:rPr lang="en-US" sz="1600" dirty="0"/>
              <a:t> yang </a:t>
            </a:r>
            <a:r>
              <a:rPr lang="en-US" sz="1600" dirty="0" err="1"/>
              <a:t>mengikat</a:t>
            </a:r>
            <a:r>
              <a:rPr lang="en-US" sz="1600" dirty="0"/>
              <a:t> 4 </a:t>
            </a:r>
            <a:r>
              <a:rPr lang="en-US" sz="1600" dirty="0" err="1"/>
              <a:t>gugus</a:t>
            </a:r>
            <a:r>
              <a:rPr lang="en-US" sz="1600" dirty="0"/>
              <a:t> yang </a:t>
            </a:r>
            <a:r>
              <a:rPr lang="en-US" sz="1600" dirty="0" err="1"/>
              <a:t>berbeda</a:t>
            </a:r>
            <a:r>
              <a:rPr lang="en-US" sz="1600" dirty="0"/>
              <a:t> pada </a:t>
            </a:r>
            <a:r>
              <a:rPr lang="en-US" sz="1600" dirty="0" err="1"/>
              <a:t>keempat</a:t>
            </a:r>
            <a:r>
              <a:rPr lang="en-US" sz="1600" dirty="0"/>
              <a:t> </a:t>
            </a:r>
            <a:r>
              <a:rPr lang="en-US" sz="1600" dirty="0" err="1"/>
              <a:t>tangannya</a:t>
            </a:r>
            <a:r>
              <a:rPr lang="en-US" sz="1600" dirty="0"/>
              <a:t>. Atom </a:t>
            </a:r>
            <a:r>
              <a:rPr lang="en-US" sz="1600" dirty="0" err="1"/>
              <a:t>karbon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disebut</a:t>
            </a:r>
            <a:r>
              <a:rPr lang="en-US" sz="1600" dirty="0"/>
              <a:t> Atom Karbon </a:t>
            </a:r>
            <a:r>
              <a:rPr lang="en-US" sz="1600" dirty="0" err="1"/>
              <a:t>Asimetrik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Atom Karbon </a:t>
            </a:r>
            <a:r>
              <a:rPr lang="en-US" sz="1600" dirty="0" err="1"/>
              <a:t>Kiral</a:t>
            </a:r>
            <a:r>
              <a:rPr lang="en-US" sz="1600" dirty="0"/>
              <a:t>. Atom </a:t>
            </a:r>
            <a:r>
              <a:rPr lang="en-US" sz="1600" dirty="0" err="1"/>
              <a:t>karbon</a:t>
            </a:r>
            <a:r>
              <a:rPr lang="en-US" sz="1600" dirty="0"/>
              <a:t> yang </a:t>
            </a:r>
            <a:r>
              <a:rPr lang="en-US" sz="1600" dirty="0" err="1"/>
              <a:t>ditandai</a:t>
            </a:r>
            <a:r>
              <a:rPr lang="en-US" sz="1600" dirty="0"/>
              <a:t> </a:t>
            </a:r>
            <a:r>
              <a:rPr lang="en-US" sz="1600" dirty="0" err="1"/>
              <a:t>bintang</a:t>
            </a:r>
            <a:r>
              <a:rPr lang="en-US" sz="1600" dirty="0"/>
              <a:t> </a:t>
            </a:r>
            <a:r>
              <a:rPr lang="en-US" sz="1600" dirty="0" err="1"/>
              <a:t>mengikat</a:t>
            </a:r>
            <a:r>
              <a:rPr lang="en-US" sz="1600" dirty="0"/>
              <a:t> 4 </a:t>
            </a:r>
            <a:r>
              <a:rPr lang="en-US" sz="1600" dirty="0" err="1"/>
              <a:t>gugus</a:t>
            </a:r>
            <a:r>
              <a:rPr lang="en-US" sz="1600" dirty="0"/>
              <a:t> yang </a:t>
            </a:r>
            <a:r>
              <a:rPr lang="en-US" sz="1600" dirty="0" err="1"/>
              <a:t>berbeda</a:t>
            </a:r>
            <a:r>
              <a:rPr lang="en-US" sz="1600" dirty="0"/>
              <a:t>, </a:t>
            </a:r>
            <a:r>
              <a:rPr lang="en-US" sz="1600" dirty="0" err="1"/>
              <a:t>yaitu</a:t>
            </a:r>
            <a:r>
              <a:rPr lang="en-US" sz="1600" dirty="0"/>
              <a:t>: </a:t>
            </a:r>
            <a:r>
              <a:rPr lang="en-US" sz="1600" dirty="0" err="1"/>
              <a:t>Aldehid</a:t>
            </a:r>
            <a:r>
              <a:rPr lang="en-US" sz="1600" dirty="0"/>
              <a:t>, </a:t>
            </a:r>
            <a:r>
              <a:rPr lang="en-US" sz="1600" dirty="0" err="1"/>
              <a:t>Metanol</a:t>
            </a:r>
            <a:r>
              <a:rPr lang="en-US" sz="1600" dirty="0"/>
              <a:t>, </a:t>
            </a:r>
            <a:r>
              <a:rPr lang="en-US" sz="1600" dirty="0" err="1"/>
              <a:t>Hidrogen</a:t>
            </a:r>
            <a:r>
              <a:rPr lang="en-US" sz="1600" dirty="0"/>
              <a:t>, dan </a:t>
            </a:r>
            <a:r>
              <a:rPr lang="en-US" sz="1600" dirty="0" err="1"/>
              <a:t>Hidroksil</a:t>
            </a:r>
            <a:r>
              <a:rPr lang="en-US" sz="1600" dirty="0"/>
              <a:t>. Atom C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atom c </a:t>
            </a:r>
            <a:r>
              <a:rPr lang="en-US" sz="1600" dirty="0" err="1"/>
              <a:t>asimetris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atom c </a:t>
            </a:r>
            <a:r>
              <a:rPr lang="en-US" sz="1600" dirty="0" err="1"/>
              <a:t>kiral</a:t>
            </a:r>
            <a:r>
              <a:rPr lang="en-US" sz="1600" dirty="0"/>
              <a:t>. </a:t>
            </a:r>
            <a:endParaRPr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A628B-795F-024F-95E4-930633457A41}"/>
              </a:ext>
            </a:extLst>
          </p:cNvPr>
          <p:cNvSpPr txBox="1"/>
          <p:nvPr/>
        </p:nvSpPr>
        <p:spPr>
          <a:xfrm>
            <a:off x="1995055" y="32063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530A5-333E-804F-8616-126D48B37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594" y="540125"/>
            <a:ext cx="4154812" cy="233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2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 txBox="1">
            <a:spLocks noGrp="1"/>
          </p:cNvSpPr>
          <p:nvPr>
            <p:ph type="body" idx="1"/>
          </p:nvPr>
        </p:nvSpPr>
        <p:spPr>
          <a:xfrm>
            <a:off x="720000" y="3075709"/>
            <a:ext cx="7704000" cy="1527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Aldotreosa</a:t>
            </a:r>
            <a:r>
              <a:rPr lang="en-US" sz="1600" dirty="0"/>
              <a:t> dan </a:t>
            </a:r>
            <a:r>
              <a:rPr lang="en-US" sz="1600" dirty="0" err="1"/>
              <a:t>Monosakarida</a:t>
            </a:r>
            <a:r>
              <a:rPr lang="en-US" sz="1600" dirty="0"/>
              <a:t> yang </a:t>
            </a:r>
            <a:r>
              <a:rPr lang="en-US" sz="1600" dirty="0" err="1"/>
              <a:t>memiliki</a:t>
            </a:r>
            <a:r>
              <a:rPr lang="en-US" sz="1600" dirty="0"/>
              <a:t> atom </a:t>
            </a:r>
            <a:r>
              <a:rPr lang="en-US" sz="1600" dirty="0" err="1"/>
              <a:t>karbon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5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siklik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struktur</a:t>
            </a:r>
            <a:r>
              <a:rPr lang="en-US" sz="1600" dirty="0"/>
              <a:t> Haworth. </a:t>
            </a:r>
            <a:r>
              <a:rPr lang="en-US" sz="1600" dirty="0" err="1"/>
              <a:t>Stuktur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disebabkan</a:t>
            </a:r>
            <a:r>
              <a:rPr lang="en-US" sz="1600" dirty="0"/>
              <a:t> </a:t>
            </a:r>
            <a:r>
              <a:rPr lang="en-US" sz="1600" dirty="0" err="1"/>
              <a:t>interaksi</a:t>
            </a:r>
            <a:r>
              <a:rPr lang="en-US" sz="1600" dirty="0"/>
              <a:t> </a:t>
            </a:r>
            <a:r>
              <a:rPr lang="en-US" sz="1600" dirty="0" err="1"/>
              <a:t>gugus</a:t>
            </a:r>
            <a:r>
              <a:rPr lang="en-US" sz="1600" dirty="0"/>
              <a:t> </a:t>
            </a:r>
            <a:r>
              <a:rPr lang="en-US" sz="1600" dirty="0" err="1"/>
              <a:t>karbonil</a:t>
            </a:r>
            <a:r>
              <a:rPr lang="en-US" sz="1600" dirty="0"/>
              <a:t> dan </a:t>
            </a:r>
            <a:r>
              <a:rPr lang="en-US" sz="1600" dirty="0" err="1"/>
              <a:t>oksigen</a:t>
            </a:r>
            <a:r>
              <a:rPr lang="en-US" sz="1600" dirty="0"/>
              <a:t> pada </a:t>
            </a:r>
            <a:r>
              <a:rPr lang="en-US" sz="1600" dirty="0" err="1"/>
              <a:t>hikdroksil</a:t>
            </a:r>
            <a:r>
              <a:rPr lang="en-US" sz="1600" dirty="0"/>
              <a:t> yang </a:t>
            </a:r>
            <a:r>
              <a:rPr lang="en-US" sz="1600" dirty="0" err="1"/>
              <a:t>membentuk</a:t>
            </a:r>
            <a:r>
              <a:rPr lang="en-US" sz="1600" dirty="0"/>
              <a:t> </a:t>
            </a:r>
            <a:r>
              <a:rPr lang="en-US" sz="1600" dirty="0" err="1"/>
              <a:t>ikatan</a:t>
            </a:r>
            <a:r>
              <a:rPr lang="en-US" sz="1600" dirty="0"/>
              <a:t> </a:t>
            </a:r>
            <a:r>
              <a:rPr lang="en-US" sz="1600" dirty="0" err="1"/>
              <a:t>kovalen</a:t>
            </a:r>
            <a:r>
              <a:rPr lang="en-US" sz="1600" dirty="0"/>
              <a:t>.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glukosa</a:t>
            </a:r>
            <a:r>
              <a:rPr lang="en-US" sz="1600" dirty="0"/>
              <a:t> dan </a:t>
            </a:r>
            <a:r>
              <a:rPr lang="en-US" sz="1600" dirty="0" err="1"/>
              <a:t>fruktosa</a:t>
            </a:r>
            <a:r>
              <a:rPr lang="en-US" sz="1600" dirty="0"/>
              <a:t>. </a:t>
            </a:r>
            <a:endParaRPr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A628B-795F-024F-95E4-930633457A41}"/>
              </a:ext>
            </a:extLst>
          </p:cNvPr>
          <p:cNvSpPr txBox="1"/>
          <p:nvPr/>
        </p:nvSpPr>
        <p:spPr>
          <a:xfrm>
            <a:off x="1995055" y="32063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04BD5E-9CCC-B44F-A179-273664D39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436" y="540125"/>
            <a:ext cx="4147127" cy="23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12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 txBox="1">
            <a:spLocks noGrp="1"/>
          </p:cNvSpPr>
          <p:nvPr>
            <p:ph type="body" idx="1"/>
          </p:nvPr>
        </p:nvSpPr>
        <p:spPr>
          <a:xfrm>
            <a:off x="719999" y="3206338"/>
            <a:ext cx="7704000" cy="1356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1600" dirty="0" err="1"/>
              <a:t>Glukosa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gugus</a:t>
            </a:r>
            <a:r>
              <a:rPr lang="en-US" sz="1600" dirty="0"/>
              <a:t> </a:t>
            </a:r>
            <a:r>
              <a:rPr lang="en-US" sz="1600" dirty="0" err="1"/>
              <a:t>aldehid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rantai</a:t>
            </a:r>
            <a:r>
              <a:rPr lang="en-US" sz="1600" dirty="0"/>
              <a:t> </a:t>
            </a:r>
            <a:r>
              <a:rPr lang="en-US" sz="1600" dirty="0" err="1"/>
              <a:t>samping</a:t>
            </a:r>
            <a:r>
              <a:rPr lang="en-US" sz="1600" dirty="0"/>
              <a:t> R1 dan </a:t>
            </a:r>
            <a:r>
              <a:rPr lang="en-US" sz="1600" dirty="0" err="1"/>
              <a:t>alkohol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rantai</a:t>
            </a:r>
            <a:r>
              <a:rPr lang="en-US" sz="1600" dirty="0"/>
              <a:t> </a:t>
            </a:r>
            <a:r>
              <a:rPr lang="en-US" sz="1600" dirty="0" err="1"/>
              <a:t>samping</a:t>
            </a:r>
            <a:r>
              <a:rPr lang="en-US" sz="1600" dirty="0"/>
              <a:t> R2. </a:t>
            </a:r>
            <a:r>
              <a:rPr lang="en-US" sz="1600" dirty="0" err="1"/>
              <a:t>Interaksi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berada</a:t>
            </a:r>
            <a:r>
              <a:rPr lang="en-US" sz="1600" dirty="0"/>
              <a:t> pada </a:t>
            </a:r>
            <a:r>
              <a:rPr lang="en-US" sz="1600" dirty="0" err="1"/>
              <a:t>keseimbangan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membentuk</a:t>
            </a:r>
            <a:r>
              <a:rPr lang="en-US" sz="1600" dirty="0"/>
              <a:t> hemiacetal. </a:t>
            </a:r>
            <a:r>
              <a:rPr lang="en-US" sz="1600" dirty="0" err="1"/>
              <a:t>Oksigen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terikat</a:t>
            </a:r>
            <a:r>
              <a:rPr lang="en-US" sz="1600" dirty="0"/>
              <a:t> pada atom </a:t>
            </a:r>
            <a:r>
              <a:rPr lang="en-US" sz="1600" dirty="0" err="1"/>
              <a:t>karbon</a:t>
            </a:r>
            <a:r>
              <a:rPr lang="en-US" sz="1600" dirty="0"/>
              <a:t> </a:t>
            </a:r>
            <a:r>
              <a:rPr lang="en-US" sz="1600" dirty="0" err="1"/>
              <a:t>aldehid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terbentuk</a:t>
            </a:r>
            <a:r>
              <a:rPr lang="en-US" sz="1600" dirty="0"/>
              <a:t> </a:t>
            </a:r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siklik</a:t>
            </a:r>
            <a:r>
              <a:rPr lang="en-US" sz="1600" dirty="0"/>
              <a:t>. </a:t>
            </a:r>
            <a:r>
              <a:rPr lang="en-US" sz="1600" dirty="0">
                <a:solidFill>
                  <a:srgbClr val="7030A0"/>
                </a:solidFill>
              </a:rPr>
              <a:t>Atom C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7030A0"/>
                </a:solidFill>
              </a:rPr>
              <a:t>Hemi</a:t>
            </a:r>
            <a:r>
              <a:rPr lang="en-US" sz="1600" dirty="0" err="1"/>
              <a:t>asetal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R1 yang </a:t>
            </a:r>
            <a:r>
              <a:rPr lang="en-US" sz="1600" dirty="0" err="1"/>
              <a:t>dibawa</a:t>
            </a:r>
            <a:r>
              <a:rPr lang="en-US" sz="1600" dirty="0"/>
              <a:t> oleh </a:t>
            </a:r>
            <a:r>
              <a:rPr lang="en-US" sz="1600" dirty="0" err="1"/>
              <a:t>aldehid</a:t>
            </a:r>
            <a:r>
              <a:rPr lang="en-US" sz="1600" dirty="0"/>
              <a:t> dan R2 yang </a:t>
            </a:r>
            <a:r>
              <a:rPr lang="en-US" sz="1600" dirty="0" err="1"/>
              <a:t>dibawa</a:t>
            </a:r>
            <a:r>
              <a:rPr lang="en-US" sz="1600" dirty="0"/>
              <a:t> oleh </a:t>
            </a:r>
            <a:r>
              <a:rPr lang="en-US" sz="1600" dirty="0" err="1"/>
              <a:t>alkohol</a:t>
            </a:r>
            <a:r>
              <a:rPr lang="en-US" sz="1600" dirty="0"/>
              <a:t>. </a:t>
            </a:r>
            <a:endParaRPr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A628B-795F-024F-95E4-930633457A41}"/>
              </a:ext>
            </a:extLst>
          </p:cNvPr>
          <p:cNvSpPr txBox="1"/>
          <p:nvPr/>
        </p:nvSpPr>
        <p:spPr>
          <a:xfrm>
            <a:off x="1995055" y="32063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27672-9685-AB44-933D-D429561D9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732608"/>
            <a:ext cx="3840000" cy="216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DEE737-A384-124D-9FB2-7200ACCD16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354" r="2199" b="16404"/>
          <a:stretch/>
        </p:blipFill>
        <p:spPr>
          <a:xfrm>
            <a:off x="6655645" y="1580993"/>
            <a:ext cx="1756354" cy="99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56381A-355F-F140-A60E-92352A25E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99" y="732608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1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3" name="Google Shape;613;p3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31998" y="2898112"/>
                <a:ext cx="7704000" cy="165913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dirty="0" err="1"/>
                  <a:t>Fruktosa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memiliki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gugus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keton</a:t>
                </a:r>
                <a:r>
                  <a:rPr lang="en-US" sz="1600" dirty="0"/>
                  <a:t> (R1 dan R2) dan </a:t>
                </a:r>
                <a:r>
                  <a:rPr lang="en-US" sz="1600" dirty="0" err="1"/>
                  <a:t>gugus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alkohol</a:t>
                </a:r>
                <a:r>
                  <a:rPr lang="en-US" sz="1600" dirty="0"/>
                  <a:t> (R3). </a:t>
                </a:r>
                <a:r>
                  <a:rPr lang="en-US" sz="1600" dirty="0" err="1"/>
                  <a:t>Interaksi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tersebut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membentuk</a:t>
                </a:r>
                <a:r>
                  <a:rPr lang="en-US" sz="1600" dirty="0"/>
                  <a:t> Hemiketal. Yang mana </a:t>
                </a:r>
                <a:r>
                  <a:rPr lang="en-US" sz="1600" dirty="0" err="1"/>
                  <a:t>oksigen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terikat</a:t>
                </a:r>
                <a:r>
                  <a:rPr lang="en-US" sz="1600" dirty="0"/>
                  <a:t> pada </a:t>
                </a:r>
                <a:r>
                  <a:rPr lang="en-US" sz="1600" dirty="0" err="1"/>
                  <a:t>karbon</a:t>
                </a:r>
                <a:r>
                  <a:rPr lang="en-US" sz="1600" dirty="0"/>
                  <a:t> dan H pada </a:t>
                </a:r>
                <a:r>
                  <a:rPr lang="en-US" sz="1600" dirty="0" err="1"/>
                  <a:t>alhokol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membentuk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gugus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baru</a:t>
                </a:r>
                <a:r>
                  <a:rPr lang="en-US" sz="1600" dirty="0"/>
                  <a:t> pada </a:t>
                </a:r>
                <a:r>
                  <a:rPr lang="en-US" sz="1600" dirty="0">
                    <a:solidFill>
                      <a:srgbClr val="7030A0"/>
                    </a:solidFill>
                  </a:rPr>
                  <a:t>Hemi</a:t>
                </a:r>
                <a:r>
                  <a:rPr lang="en-US" sz="1600" dirty="0">
                    <a:solidFill>
                      <a:schemeClr val="tx1"/>
                    </a:solidFill>
                  </a:rPr>
                  <a:t>ketal</a:t>
                </a:r>
                <a:r>
                  <a:rPr lang="en-US" sz="1600" dirty="0"/>
                  <a:t> </a:t>
                </a:r>
                <a:r>
                  <a:rPr lang="en-US" sz="1600" dirty="0" err="1"/>
                  <a:t>ini</a:t>
                </a:r>
                <a:r>
                  <a:rPr lang="en-US" sz="1600" dirty="0"/>
                  <a:t>. Oksigen </a:t>
                </a:r>
                <a:r>
                  <a:rPr lang="en-US" sz="1600" dirty="0" err="1"/>
                  <a:t>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terikat</a:t>
                </a:r>
                <a:r>
                  <a:rPr lang="en-US" sz="1600" dirty="0"/>
                  <a:t> pada atom </a:t>
                </a:r>
                <a:r>
                  <a:rPr lang="en-US" sz="1600" dirty="0" err="1"/>
                  <a:t>karbon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aldehid</a:t>
                </a:r>
                <a:r>
                  <a:rPr lang="en-US" sz="1600" dirty="0"/>
                  <a:t> dan </a:t>
                </a:r>
                <a:r>
                  <a:rPr lang="en-US" sz="1600" dirty="0" err="1"/>
                  <a:t>membentuk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struktur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siklik</a:t>
                </a:r>
                <a:r>
                  <a:rPr lang="en-US" sz="1600" dirty="0"/>
                  <a:t>. </a:t>
                </a:r>
                <a:r>
                  <a:rPr lang="en-US" sz="1600" dirty="0">
                    <a:solidFill>
                      <a:srgbClr val="7030A0"/>
                    </a:solidFill>
                  </a:rPr>
                  <a:t>Atom C </a:t>
                </a:r>
                <a:r>
                  <a:rPr lang="en-US" sz="1600" dirty="0" err="1"/>
                  <a:t>tersebut</a:t>
                </a:r>
                <a:r>
                  <a:rPr lang="en-US" sz="1600" dirty="0"/>
                  <a:t> yang </a:t>
                </a:r>
                <a:r>
                  <a:rPr lang="en-US" sz="1600" dirty="0" err="1"/>
                  <a:t>dikatakan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sebagai</a:t>
                </a:r>
                <a:r>
                  <a:rPr lang="en-US" sz="1600" dirty="0"/>
                  <a:t> </a:t>
                </a:r>
                <a:r>
                  <a:rPr lang="en-US" sz="1600" dirty="0">
                    <a:solidFill>
                      <a:srgbClr val="7030A0"/>
                    </a:solidFill>
                  </a:rPr>
                  <a:t>Hemi</a:t>
                </a:r>
                <a:r>
                  <a:rPr lang="en-US" sz="1600" dirty="0"/>
                  <a:t>ketal. </a:t>
                </a:r>
                <a:r>
                  <a:rPr lang="en-US" sz="1600" dirty="0" err="1"/>
                  <a:t>Letak</a:t>
                </a:r>
                <a:r>
                  <a:rPr lang="en-US" sz="1600" dirty="0"/>
                  <a:t> OH </a:t>
                </a:r>
                <a:r>
                  <a:rPr lang="en-US" sz="1600" dirty="0" err="1"/>
                  <a:t>dibawah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dinamakan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𝑎𝑙𝑝h𝑎</m:t>
                    </m:r>
                  </m:oMath>
                </a14:m>
                <a:r>
                  <a:rPr lang="en-US" sz="1600" dirty="0"/>
                  <a:t>-D-</a:t>
                </a:r>
                <a:r>
                  <a:rPr lang="en-US" sz="1600" dirty="0" err="1"/>
                  <a:t>Fruktosa</a:t>
                </a:r>
                <a:r>
                  <a:rPr lang="en-US" sz="1600" dirty="0"/>
                  <a:t> dan </a:t>
                </a:r>
                <a:r>
                  <a:rPr lang="en-US" sz="1600" dirty="0" err="1"/>
                  <a:t>letak</a:t>
                </a:r>
                <a:r>
                  <a:rPr lang="en-US" sz="1600" dirty="0"/>
                  <a:t> OH </a:t>
                </a:r>
                <a:r>
                  <a:rPr lang="en-US" sz="1600" dirty="0" err="1"/>
                  <a:t>diatas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dinamakan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𝑏𝑒𝑡𝑎</m:t>
                    </m:r>
                  </m:oMath>
                </a14:m>
                <a:r>
                  <a:rPr lang="en-US" sz="1600" dirty="0"/>
                  <a:t>-D-</a:t>
                </a:r>
                <a:r>
                  <a:rPr lang="en-US" sz="1600" dirty="0" err="1"/>
                  <a:t>Fruktosa</a:t>
                </a:r>
                <a:r>
                  <a:rPr lang="en-US" sz="1600" dirty="0"/>
                  <a:t>.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/>
              </a:p>
            </p:txBody>
          </p:sp>
        </mc:Choice>
        <mc:Fallback xmlns="">
          <p:sp>
            <p:nvSpPr>
              <p:cNvPr id="613" name="Google Shape;613;p3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31998" y="2898112"/>
                <a:ext cx="7704000" cy="1659132"/>
              </a:xfrm>
              <a:prstGeom prst="rect">
                <a:avLst/>
              </a:prstGeom>
              <a:blipFill>
                <a:blip r:embed="rId3"/>
                <a:stretch>
                  <a:fillRect l="-164" r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B0A628B-795F-024F-95E4-930633457A41}"/>
              </a:ext>
            </a:extLst>
          </p:cNvPr>
          <p:cNvSpPr txBox="1"/>
          <p:nvPr/>
        </p:nvSpPr>
        <p:spPr>
          <a:xfrm>
            <a:off x="1995055" y="32063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80E810-D354-F443-8787-8CC60362B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98" y="586256"/>
            <a:ext cx="3840000" cy="216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183C23-D41C-3742-BE22-853A77BC6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807" y="586256"/>
            <a:ext cx="3840001" cy="21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96ACA5-42A7-F445-9E4E-3B3A92C2A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771" y="1022296"/>
            <a:ext cx="322382" cy="306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320B50-AE47-1F44-B309-A40AC37546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1792" y="1985958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4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B0A628B-795F-024F-95E4-930633457A41}"/>
              </a:ext>
            </a:extLst>
          </p:cNvPr>
          <p:cNvSpPr txBox="1"/>
          <p:nvPr/>
        </p:nvSpPr>
        <p:spPr>
          <a:xfrm>
            <a:off x="1995055" y="32063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471138-469B-3C46-A0D6-D76096B4D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310" y="677424"/>
            <a:ext cx="6735379" cy="378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25019"/>
      </p:ext>
    </p:extLst>
  </p:cSld>
  <p:clrMapOvr>
    <a:masterClrMapping/>
  </p:clrMapOvr>
</p:sld>
</file>

<file path=ppt/theme/theme1.xml><?xml version="1.0" encoding="utf-8"?>
<a:theme xmlns:a="http://schemas.openxmlformats.org/drawingml/2006/main" name="My Vintage Portfolio by Slidesgo">
  <a:themeElements>
    <a:clrScheme name="Simple Light">
      <a:dk1>
        <a:srgbClr val="000000"/>
      </a:dk1>
      <a:lt1>
        <a:srgbClr val="FFFFFF"/>
      </a:lt1>
      <a:dk2>
        <a:srgbClr val="382315"/>
      </a:dk2>
      <a:lt2>
        <a:srgbClr val="98383D"/>
      </a:lt2>
      <a:accent1>
        <a:srgbClr val="976643"/>
      </a:accent1>
      <a:accent2>
        <a:srgbClr val="C0986F"/>
      </a:accent2>
      <a:accent3>
        <a:srgbClr val="EED2A5"/>
      </a:accent3>
      <a:accent4>
        <a:srgbClr val="F5F3E5"/>
      </a:accent4>
      <a:accent5>
        <a:srgbClr val="FFFFFF"/>
      </a:accent5>
      <a:accent6>
        <a:srgbClr val="FFFFFF"/>
      </a:accent6>
      <a:hlink>
        <a:srgbClr val="38231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356</Words>
  <Application>Microsoft Office PowerPoint</Application>
  <PresentationFormat>On-screen Show (16:9)</PresentationFormat>
  <Paragraphs>14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TT Commons Pro</vt:lpstr>
      <vt:lpstr>Arial</vt:lpstr>
      <vt:lpstr>Courgette</vt:lpstr>
      <vt:lpstr>Open Sans</vt:lpstr>
      <vt:lpstr>Livvic</vt:lpstr>
      <vt:lpstr>Cambria Math</vt:lpstr>
      <vt:lpstr>Roboto Condensed Light</vt:lpstr>
      <vt:lpstr>Bellota Text</vt:lpstr>
      <vt:lpstr>My Vintage Portfolio by Slidesgo</vt:lpstr>
      <vt:lpstr>Karbohidrat Monosakarida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Karbohidrat Monosakarida</dc:title>
  <cp:lastModifiedBy>USER</cp:lastModifiedBy>
  <cp:revision>25</cp:revision>
  <dcterms:modified xsi:type="dcterms:W3CDTF">2022-03-11T10:14:04Z</dcterms:modified>
</cp:coreProperties>
</file>