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259" r:id="rId6"/>
    <p:sldId id="260" r:id="rId8"/>
    <p:sldId id="264" r:id="rId9"/>
  </p:sldIdLst>
  <p:sldSz cx="18288000" cy="10287000"/>
  <p:notesSz cx="6858000" cy="9144000"/>
  <p:embeddedFontLst>
    <p:embeddedFont>
      <p:font typeface="DM Sans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11842-E988-4D22-90BB-D8184897132F}" type="datetimeFigureOut">
              <a:rPr lang="en-ID" smtClean="0"/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A1895-0F4E-467B-96B2-8CA3E739515C}" type="slidenum">
              <a:rPr lang="en-ID" smtClean="0"/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A1895-0F4E-467B-96B2-8CA3E739515C}" type="slidenum">
              <a:rPr lang="en-ID" smtClean="0"/>
            </a:fld>
            <a:endParaRPr lang="en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A1895-0F4E-467B-96B2-8CA3E739515C}" type="slidenum">
              <a:rPr lang="en-ID" smtClean="0"/>
            </a:fld>
            <a:endParaRPr lang="en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youtu.be/LR4kacalYpQ" TargetMode="Externa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7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043">
            <a:off x="1028691" y="9255919"/>
            <a:ext cx="16230617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3621405" y="2759075"/>
            <a:ext cx="11858625" cy="1485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695"/>
              </a:lnSpc>
            </a:pPr>
            <a:r>
              <a:rPr lang="en-US" sz="8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MONOSAKARIDA</a:t>
            </a:r>
            <a:r>
              <a:rPr lang="en-US" sz="86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endParaRPr lang="en-US" sz="86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67460" y="4898390"/>
            <a:ext cx="15376525" cy="6827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</a:rPr>
              <a:t>Kelompok 4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Hana </a:t>
            </a:r>
            <a:r>
              <a:rPr lang="en-ID" sz="3200" b="1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Adilah</a:t>
            </a:r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Saputri</a:t>
            </a:r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	</a:t>
            </a:r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2114051038</a:t>
            </a:r>
            <a:endParaRPr lang="en-ID" sz="3200" b="1" dirty="0">
              <a:solidFill>
                <a:schemeClr val="bg1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r>
              <a:rPr lang="en-ID" sz="3200" b="1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Yulia</a:t>
            </a:r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Nurainy</a:t>
            </a:r>
            <a:r>
              <a:rPr lang="en-US" altLang="en-ID" sz="3200" b="1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	</a:t>
            </a:r>
            <a:r>
              <a:rPr lang="en-US" altLang="en-ID" sz="3200" b="1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		</a:t>
            </a:r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2114051040</a:t>
            </a:r>
            <a:endParaRPr lang="en-ID" sz="3200" b="1" dirty="0">
              <a:solidFill>
                <a:schemeClr val="bg1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Nyoman Tri </a:t>
            </a:r>
            <a:r>
              <a:rPr lang="en-ID" sz="3200" b="1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Gangga</a:t>
            </a:r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		</a:t>
            </a:r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2114051042</a:t>
            </a:r>
            <a:endParaRPr lang="en-ID" sz="3200" b="1" dirty="0">
              <a:solidFill>
                <a:schemeClr val="bg1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Tri </a:t>
            </a:r>
            <a:r>
              <a:rPr lang="en-ID" sz="3200" b="1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Risma</a:t>
            </a:r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Sari</a:t>
            </a:r>
            <a:r>
              <a:rPr lang="en-US" alt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			</a:t>
            </a:r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2114051034</a:t>
            </a:r>
            <a:endParaRPr lang="en-ID" sz="3200" b="1" dirty="0">
              <a:solidFill>
                <a:schemeClr val="bg1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Wanda </a:t>
            </a:r>
            <a:r>
              <a:rPr lang="en-ID" sz="3200" b="1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Rahma</a:t>
            </a:r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Azzahra</a:t>
            </a:r>
            <a:r>
              <a:rPr lang="en-US" altLang="en-ID" sz="3200" b="1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	</a:t>
            </a:r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2114051036</a:t>
            </a:r>
            <a:endParaRPr lang="en-ID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dobe Fangsong Std R" panose="02020400000000000000" pitchFamily="18" charset="-128"/>
            </a:endParaRPr>
          </a:p>
          <a:p>
            <a:pPr algn="ctr"/>
            <a:endParaRPr lang="en-ID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endParaRPr lang="en-ID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endParaRPr lang="en-ID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dobe Fangsong Std R" panose="02020400000000000000" pitchFamily="18" charset="-128"/>
            </a:endParaRPr>
          </a:p>
          <a:p>
            <a:pPr algn="ctr"/>
            <a:endParaRPr lang="en-ID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dobe Fangsong Std R" panose="02020400000000000000" pitchFamily="18" charset="-128"/>
            </a:endParaRPr>
          </a:p>
          <a:p>
            <a:pPr algn="ctr"/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495800" y="7998675"/>
            <a:ext cx="293923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1126180" y="7998675"/>
            <a:ext cx="293923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7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30150" y="0"/>
            <a:ext cx="5657850" cy="10287000"/>
            <a:chOff x="0" y="0"/>
            <a:chExt cx="191389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3479800"/>
            </a:xfrm>
            <a:custGeom>
              <a:avLst/>
              <a:gdLst/>
              <a:ahLst/>
              <a:cxnLst/>
              <a:rect l="l" t="t" r="r" b="b"/>
              <a:pathLst>
                <a:path w="1913890" h="3479800">
                  <a:moveTo>
                    <a:pt x="0" y="0"/>
                  </a:moveTo>
                  <a:lnTo>
                    <a:pt x="1913890" y="0"/>
                  </a:lnTo>
                  <a:lnTo>
                    <a:pt x="191389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99836D"/>
            </a:solidFill>
          </p:spPr>
        </p:sp>
      </p:grpSp>
      <p:sp>
        <p:nvSpPr>
          <p:cNvPr id="4" name="AutoShape 4"/>
          <p:cNvSpPr/>
          <p:nvPr/>
        </p:nvSpPr>
        <p:spPr>
          <a:xfrm rot="5043">
            <a:off x="1028691" y="9255919"/>
            <a:ext cx="16230617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13120826" y="8740944"/>
            <a:ext cx="4138474" cy="43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 spc="265">
                <a:solidFill>
                  <a:srgbClr val="FFFFFF"/>
                </a:solidFill>
                <a:latin typeface="DM Sans"/>
              </a:rPr>
              <a:t>Page 02</a:t>
            </a:r>
            <a:endParaRPr lang="en-US" sz="2500" spc="265">
              <a:solidFill>
                <a:srgbClr val="FFFFFF"/>
              </a:solidFill>
              <a:latin typeface="DM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71599" y="883511"/>
            <a:ext cx="7391400" cy="7556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d-ID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onosakarida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merupakan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unit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karbohidrat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terkecil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mono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artinya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sakarida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artinya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gula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maka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dapat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disimpulkan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bahwa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monosakarida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artinya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hanya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satu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unit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gula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id-ID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onosakarida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tersusun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atas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satu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gugus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aldehid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glukosa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satu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gugus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keton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fruktosa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yang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pada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rantai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nya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terikat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dengan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dua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atau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lebih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gugus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hidroksil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id-ID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edua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molekul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ini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memiliki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enam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atom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karbon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terikat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lima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gugus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hidroksil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d-ID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x-none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ada kelompok aldehida memiliki awalan aldo jika pada aldehid memiliki 3 atom karbon maka namanya menjadi aldotriosa dan pada kelompok keton memiliki awalan keto jika pada keton memiliki 3 atom karbon maka namanya menjadi ketotriosa.</a:t>
            </a:r>
            <a:endParaRPr lang="en-US" sz="2700" spc="186" dirty="0">
              <a:solidFill>
                <a:srgbClr val="FFFFFF"/>
              </a:solidFill>
              <a:latin typeface="DM San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34651" y="567219"/>
            <a:ext cx="6871254" cy="3859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651" y="5149328"/>
            <a:ext cx="6871254" cy="3859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B6A79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777868" y="1485900"/>
            <a:ext cx="7495478" cy="2413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Glukosa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gugus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aldehid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atom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karbon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Namanya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aldoheksosa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fruktosa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gugus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aldehid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atom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karbon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Namanya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ketoheksosa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780"/>
              </a:lnSpc>
            </a:pPr>
            <a:endParaRPr lang="en-US" sz="2700" spc="186" dirty="0">
              <a:solidFill>
                <a:srgbClr val="FFFFFF"/>
              </a:solidFill>
              <a:latin typeface="DM San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273388"/>
            <a:ext cx="6426038" cy="3609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95" y="5753100"/>
            <a:ext cx="6553199" cy="3681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8"/>
          <p:cNvSpPr txBox="1"/>
          <p:nvPr/>
        </p:nvSpPr>
        <p:spPr>
          <a:xfrm>
            <a:off x="8777868" y="5127702"/>
            <a:ext cx="8547410" cy="5337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monosakarida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atom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karbon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mengikat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gugus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keempat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tangannya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atom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karbon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namakan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atom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karbon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asimetrik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atom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karbon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atom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karbon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ditandai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bintang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kedua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konfirmasinya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mengikat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gugus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aldehid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methanol,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hidrogen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hidroksil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atom c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atom c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asimetris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atom c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kiral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kedua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molekul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terletak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posisi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 yang di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sebelah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kanan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di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sebelah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keduanya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sebut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isomer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geometri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780"/>
              </a:lnSpc>
            </a:pPr>
            <a:endParaRPr lang="en-US" sz="2700" spc="186" dirty="0">
              <a:solidFill>
                <a:srgbClr val="FFFFFF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7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5804954"/>
            <a:ext cx="18288000" cy="4482046"/>
            <a:chOff x="0" y="0"/>
            <a:chExt cx="6186311" cy="1516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516149"/>
            </a:xfrm>
            <a:custGeom>
              <a:avLst/>
              <a:gdLst/>
              <a:ahLst/>
              <a:cxnLst/>
              <a:rect l="l" t="t" r="r" b="b"/>
              <a:pathLst>
                <a:path w="6186311" h="1516149">
                  <a:moveTo>
                    <a:pt x="0" y="0"/>
                  </a:moveTo>
                  <a:lnTo>
                    <a:pt x="6186311" y="0"/>
                  </a:lnTo>
                  <a:lnTo>
                    <a:pt x="6186311" y="1516149"/>
                  </a:lnTo>
                  <a:lnTo>
                    <a:pt x="0" y="1516149"/>
                  </a:lnTo>
                  <a:close/>
                </a:path>
              </a:pathLst>
            </a:custGeom>
            <a:solidFill>
              <a:srgbClr val="99836D"/>
            </a:solidFill>
          </p:spPr>
        </p:sp>
      </p:grpSp>
      <p:sp>
        <p:nvSpPr>
          <p:cNvPr id="4" name="AutoShape 4"/>
          <p:cNvSpPr/>
          <p:nvPr/>
        </p:nvSpPr>
        <p:spPr>
          <a:xfrm rot="5043">
            <a:off x="1028691" y="9255919"/>
            <a:ext cx="16230617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464820" y="5894705"/>
            <a:ext cx="7734300" cy="3840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800">
                <a:latin typeface="Times New Roman" panose="02020603050405020304" pitchFamily="18" charset="0"/>
                <a:sym typeface="+mn-ea"/>
              </a:rPr>
              <a:t>Monosakarida memiliki atom karbon yang mengikat 4 gugus yang berbeda pada keempat tangannya, atom karbon inilah yang disebut sebagai Pusat Asimetri. Monosakarida memiliki atom C asimetrik yang berati secara fisika monosakarida memiliki sifat sebagai senyawa yang dapat memutar polarisasi cahaya atau dapat disebut bersifat optik aktif. </a:t>
            </a:r>
            <a:endParaRPr lang="en-US" sz="2800">
              <a:latin typeface="Times New Roman" panose="02020603050405020304" pitchFamily="18" charset="0"/>
            </a:endParaRPr>
          </a:p>
          <a:p>
            <a:pPr>
              <a:lnSpc>
                <a:spcPts val="3780"/>
              </a:lnSpc>
            </a:pPr>
            <a:endParaRPr lang="en-US" sz="2700" spc="186" dirty="0">
              <a:solidFill>
                <a:srgbClr val="FFFFFF"/>
              </a:solidFill>
              <a:latin typeface="DM San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8255" y="1297374"/>
            <a:ext cx="6847067" cy="3846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1433928"/>
            <a:ext cx="6739587" cy="3785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8"/>
          <p:cNvSpPr txBox="1"/>
          <p:nvPr/>
        </p:nvSpPr>
        <p:spPr>
          <a:xfrm>
            <a:off x="9143999" y="5804954"/>
            <a:ext cx="8839199" cy="3200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800">
                <a:latin typeface="Times New Roman" panose="02020603050405020304" pitchFamily="18" charset="0"/>
                <a:sym typeface="+mn-ea"/>
              </a:rPr>
              <a:t>Molekul Gliseraldehida memiliki penamaan yang berbeda. Jika namanya D-Gliseraldehida itu bermakna bahwa gugus OH ada disebelah kanan. Dan jika namanya L-Gliseraldehida itu bermakna gugus OH ada di sebelah kiri.D=Dextro=Kanan dan L=Levo=Kiri</a:t>
            </a:r>
            <a:endParaRPr lang="en-US" sz="2700" spc="186" dirty="0">
              <a:solidFill>
                <a:srgbClr val="FFFFFF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7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52955" y="-58359"/>
            <a:ext cx="6870357" cy="10287000"/>
            <a:chOff x="0" y="0"/>
            <a:chExt cx="2324047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4047" cy="3479800"/>
            </a:xfrm>
            <a:custGeom>
              <a:avLst/>
              <a:gdLst/>
              <a:ahLst/>
              <a:cxnLst/>
              <a:rect l="l" t="t" r="r" b="b"/>
              <a:pathLst>
                <a:path w="2324047" h="3479800">
                  <a:moveTo>
                    <a:pt x="0" y="0"/>
                  </a:moveTo>
                  <a:lnTo>
                    <a:pt x="2324047" y="0"/>
                  </a:lnTo>
                  <a:lnTo>
                    <a:pt x="2324047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99836D"/>
            </a:solidFill>
          </p:spPr>
        </p:sp>
      </p:grpSp>
      <p:sp>
        <p:nvSpPr>
          <p:cNvPr id="6" name="AutoShape 6"/>
          <p:cNvSpPr/>
          <p:nvPr/>
        </p:nvSpPr>
        <p:spPr>
          <a:xfrm rot="5043">
            <a:off x="1028691" y="9255919"/>
            <a:ext cx="16230617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610905" y="329930"/>
            <a:ext cx="6620193" cy="4262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Siklisasi</a:t>
            </a:r>
            <a:r>
              <a:rPr lang="en-ID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Glukosa</a:t>
            </a:r>
            <a:r>
              <a:rPr lang="en-ID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D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Glukosa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gugus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aldehid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rantai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samping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R1 dan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alkohol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rantai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samping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R2.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Interaksi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aldehid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alkohol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berada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kesetimbangan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membentuk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hemiacetal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780"/>
              </a:lnSpc>
            </a:pPr>
            <a:endParaRPr lang="en-US" sz="2700" spc="186" dirty="0">
              <a:solidFill>
                <a:srgbClr val="FFFFFF"/>
              </a:solidFill>
              <a:latin typeface="DM San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4363" y="992958"/>
            <a:ext cx="4859502" cy="2729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130" y="926655"/>
            <a:ext cx="5034813" cy="2828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0"/>
          <p:cNvSpPr txBox="1"/>
          <p:nvPr/>
        </p:nvSpPr>
        <p:spPr>
          <a:xfrm>
            <a:off x="319157" y="5061341"/>
            <a:ext cx="7203688" cy="4694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32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Siklisasi</a:t>
            </a:r>
            <a:r>
              <a:rPr lang="en-ID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Fruktosa</a:t>
            </a:r>
            <a:endParaRPr lang="en-ID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D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fruktosa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gugus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keton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mengikat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R1,R2 dan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alkohol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mengikat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R3.</a:t>
            </a:r>
            <a:endParaRPr lang="en-ID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Interaksi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keton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alkohol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membentuk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hemiketal,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oksigen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terikat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karbon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H pada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alkohol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membentuk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gugus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 </a:t>
            </a:r>
            <a:r>
              <a:rPr lang="en-ID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hemiketal.</a:t>
            </a:r>
            <a:endParaRPr lang="en-ID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780"/>
              </a:lnSpc>
            </a:pPr>
            <a:endParaRPr lang="en-US" sz="2700" spc="186" dirty="0">
              <a:solidFill>
                <a:srgbClr val="FFFFFF"/>
              </a:solidFill>
              <a:latin typeface="DM San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929" y="6041145"/>
            <a:ext cx="5059066" cy="2841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0" y="6035701"/>
            <a:ext cx="4704195" cy="2642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7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6046100"/>
            <a:ext cx="18288000" cy="4482046"/>
            <a:chOff x="0" y="0"/>
            <a:chExt cx="6186311" cy="1516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516149"/>
            </a:xfrm>
            <a:custGeom>
              <a:avLst/>
              <a:gdLst/>
              <a:ahLst/>
              <a:cxnLst/>
              <a:rect l="l" t="t" r="r" b="b"/>
              <a:pathLst>
                <a:path w="6186311" h="1516149">
                  <a:moveTo>
                    <a:pt x="0" y="0"/>
                  </a:moveTo>
                  <a:lnTo>
                    <a:pt x="6186311" y="0"/>
                  </a:lnTo>
                  <a:lnTo>
                    <a:pt x="6186311" y="1516149"/>
                  </a:lnTo>
                  <a:lnTo>
                    <a:pt x="0" y="1516149"/>
                  </a:lnTo>
                  <a:close/>
                </a:path>
              </a:pathLst>
            </a:custGeom>
            <a:solidFill>
              <a:srgbClr val="99836D"/>
            </a:solidFill>
          </p:spPr>
        </p:sp>
      </p:grpSp>
      <p:sp>
        <p:nvSpPr>
          <p:cNvPr id="4" name="AutoShape 4"/>
          <p:cNvSpPr/>
          <p:nvPr/>
        </p:nvSpPr>
        <p:spPr>
          <a:xfrm rot="5043">
            <a:off x="1028691" y="9255919"/>
            <a:ext cx="16230617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800100" y="4075433"/>
            <a:ext cx="7772400" cy="3771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Pada unsur siklik, gula dikelompokkan dalam kelompok cincin piran.</a:t>
            </a:r>
            <a:endParaRPr lang="id-ID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Pada unsur siklik, fruktosa dikelompokkan dalam kelompok cincin furan.</a:t>
            </a:r>
            <a:endParaRPr lang="id-ID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sz="3600" dirty="0"/>
          </a:p>
          <a:p>
            <a:pPr>
              <a:lnSpc>
                <a:spcPts val="3780"/>
              </a:lnSpc>
            </a:pPr>
            <a:endParaRPr lang="en-US" sz="2700" spc="186" dirty="0">
              <a:solidFill>
                <a:srgbClr val="FFFFFF"/>
              </a:solidFill>
              <a:latin typeface="DM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72600" y="3310003"/>
            <a:ext cx="7724840" cy="4339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8"/>
          <p:cNvSpPr txBox="1"/>
          <p:nvPr/>
        </p:nvSpPr>
        <p:spPr>
          <a:xfrm>
            <a:off x="5823724" y="876946"/>
            <a:ext cx="7724840" cy="1225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Gula </a:t>
            </a:r>
            <a:r>
              <a:rPr lang="en-ID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dikelompokkan</a:t>
            </a:r>
            <a:r>
              <a:rPr lang="en-ID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780"/>
              </a:lnSpc>
            </a:pPr>
            <a:endParaRPr lang="en-US" sz="2700" spc="186" dirty="0">
              <a:solidFill>
                <a:srgbClr val="FFFFFF"/>
              </a:solidFill>
              <a:latin typeface="DM Sans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785232" y="9520317"/>
            <a:ext cx="5812405" cy="377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ID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https://youtu.be/LR4kacalYpQ</a:t>
            </a:r>
            <a:r>
              <a:rPr lang="en-ID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2764</Words>
  <Application>WPS Presentation</Application>
  <PresentationFormat>Custom</PresentationFormat>
  <Paragraphs>54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SimSun</vt:lpstr>
      <vt:lpstr>Wingdings</vt:lpstr>
      <vt:lpstr>Dream Avenue Italics</vt:lpstr>
      <vt:lpstr>Dream Avenue</vt:lpstr>
      <vt:lpstr>DM Sans</vt:lpstr>
      <vt:lpstr>Calibri</vt:lpstr>
      <vt:lpstr>Times New Roman</vt:lpstr>
      <vt:lpstr>Segoe Print</vt:lpstr>
      <vt:lpstr>Microsoft YaHei</vt:lpstr>
      <vt:lpstr>Adobe Fangsong Std R</vt:lpstr>
      <vt:lpstr/>
      <vt:lpstr>Arial Unicode MS</vt:lpstr>
      <vt:lpstr>Roboto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 yanto</dc:creator>
  <cp:lastModifiedBy>Hana Adilah Saputri</cp:lastModifiedBy>
  <cp:revision>7</cp:revision>
  <dcterms:created xsi:type="dcterms:W3CDTF">2006-08-16T00:00:00Z</dcterms:created>
  <dcterms:modified xsi:type="dcterms:W3CDTF">2022-03-11T07:37:15Z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1033-10.2.0.5820</vt:lpwstr>
  </property>
</Properties>
</file>