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0"/>
  </p:notesMasterIdLst>
  <p:sldIdLst>
    <p:sldId id="256" r:id="rId2"/>
    <p:sldId id="260" r:id="rId3"/>
    <p:sldId id="266" r:id="rId4"/>
    <p:sldId id="288" r:id="rId5"/>
    <p:sldId id="268" r:id="rId6"/>
    <p:sldId id="289" r:id="rId7"/>
    <p:sldId id="275" r:id="rId8"/>
    <p:sldId id="287" r:id="rId9"/>
  </p:sldIdLst>
  <p:sldSz cx="9144000" cy="5143500" type="screen16x9"/>
  <p:notesSz cx="6858000" cy="9144000"/>
  <p:embeddedFontLst>
    <p:embeddedFont>
      <p:font typeface="Microsoft New Tai Lue" pitchFamily="34" charset="0"/>
      <p:regular r:id="rId11"/>
      <p:bold r:id="rId12"/>
    </p:embeddedFont>
    <p:embeddedFont>
      <p:font typeface="Nirmala UI" pitchFamily="34" charset="0"/>
      <p:regular r:id="rId13"/>
      <p:bold r:id="rId14"/>
    </p:embeddedFont>
    <p:embeddedFont>
      <p:font typeface="Bahnschrift Condensed" pitchFamily="34" charset="0"/>
      <p:regular r:id="rId15"/>
      <p:bold r:id="rId16"/>
    </p:embeddedFont>
    <p:embeddedFont>
      <p:font typeface="Microsoft Tai Le" pitchFamily="34" charset="0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Arial Narrow" pitchFamily="34" charset="0"/>
      <p:regular r:id="rId23"/>
      <p:bold r:id="rId24"/>
      <p:italic r:id="rId25"/>
      <p:boldItalic r:id="rId26"/>
    </p:embeddedFont>
    <p:embeddedFont>
      <p:font typeface="Microsoft PhagsPa" pitchFamily="34" charset="0"/>
      <p:regular r:id="rId27"/>
      <p:bold r:id="rId28"/>
    </p:embeddedFont>
    <p:embeddedFont>
      <p:font typeface="Montserrat Black" charset="0"/>
      <p:bold r:id="rId29"/>
      <p:boldItalic r:id="rId30"/>
    </p:embeddedFont>
    <p:embeddedFont>
      <p:font typeface="Yu Gothic" pitchFamily="34" charset="-128"/>
      <p:regular r:id="rId31"/>
      <p:bold r:id="rId32"/>
    </p:embeddedFont>
    <p:embeddedFont>
      <p:font typeface="Questrial" charset="0"/>
      <p:regular r:id="rId33"/>
    </p:embeddedFont>
    <p:embeddedFont>
      <p:font typeface="Microsoft Sans Serif" pitchFamily="3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9616481-9E25-46B6-9C86-0FA1FFF19B63}">
  <a:tblStyle styleId="{B9616481-9E25-46B6-9C86-0FA1FFF19B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4" autoAdjust="0"/>
  </p:normalViewPr>
  <p:slideViewPr>
    <p:cSldViewPr snapToGrid="0">
      <p:cViewPr varScale="1">
        <p:scale>
          <a:sx n="90" d="100"/>
          <a:sy n="90" d="100"/>
        </p:scale>
        <p:origin x="-81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75158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048319264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048319264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048319264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048319264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04ad3a132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104ad3a132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04ad3a132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104ad3a132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04ad3a1326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104ad3a1326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104ad3a1326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104ad3a1326_0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946700" y="-1014350"/>
            <a:ext cx="2913000" cy="3175200"/>
          </a:xfrm>
          <a:prstGeom prst="ellipse">
            <a:avLst/>
          </a:prstGeom>
          <a:gradFill>
            <a:gsLst>
              <a:gs pos="0">
                <a:srgbClr val="C610E0">
                  <a:alpha val="40784"/>
                  <a:alpha val="40780"/>
                </a:srgbClr>
              </a:gs>
              <a:gs pos="58999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229400" y="-429725"/>
            <a:ext cx="2913000" cy="3175200"/>
          </a:xfrm>
          <a:prstGeom prst="ellipse">
            <a:avLst/>
          </a:prstGeom>
          <a:gradFill>
            <a:gsLst>
              <a:gs pos="0">
                <a:srgbClr val="6DF869">
                  <a:alpha val="51764"/>
                  <a:alpha val="40780"/>
                </a:srgbClr>
              </a:gs>
              <a:gs pos="76000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08300" y="3499725"/>
            <a:ext cx="9360600" cy="1962300"/>
          </a:xfrm>
          <a:prstGeom prst="rect">
            <a:avLst/>
          </a:prstGeom>
          <a:gradFill>
            <a:gsLst>
              <a:gs pos="0">
                <a:srgbClr val="C9E4FE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98725" y="1447125"/>
            <a:ext cx="63465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307600" y="3604700"/>
            <a:ext cx="4528800" cy="428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/>
          <p:nvPr/>
        </p:nvSpPr>
        <p:spPr>
          <a:xfrm>
            <a:off x="5354700" y="-966350"/>
            <a:ext cx="2913000" cy="3175200"/>
          </a:xfrm>
          <a:prstGeom prst="ellipse">
            <a:avLst/>
          </a:prstGeom>
          <a:gradFill>
            <a:gsLst>
              <a:gs pos="0">
                <a:srgbClr val="C610E0">
                  <a:alpha val="40784"/>
                  <a:alpha val="40780"/>
                </a:srgbClr>
              </a:gs>
              <a:gs pos="58999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5"/>
          <p:cNvSpPr/>
          <p:nvPr/>
        </p:nvSpPr>
        <p:spPr>
          <a:xfrm>
            <a:off x="-229400" y="-429725"/>
            <a:ext cx="2913000" cy="3175200"/>
          </a:xfrm>
          <a:prstGeom prst="ellipse">
            <a:avLst/>
          </a:prstGeom>
          <a:gradFill>
            <a:gsLst>
              <a:gs pos="0">
                <a:srgbClr val="6DF869">
                  <a:alpha val="51764"/>
                  <a:alpha val="40780"/>
                </a:srgbClr>
              </a:gs>
              <a:gs pos="76000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5"/>
          <p:cNvSpPr/>
          <p:nvPr/>
        </p:nvSpPr>
        <p:spPr>
          <a:xfrm>
            <a:off x="-86400" y="4588800"/>
            <a:ext cx="9273425" cy="703975"/>
          </a:xfrm>
          <a:custGeom>
            <a:avLst/>
            <a:gdLst/>
            <a:ahLst/>
            <a:cxnLst/>
            <a:rect l="l" t="t" r="r" b="b"/>
            <a:pathLst>
              <a:path w="370937" h="28159" extrusionOk="0">
                <a:moveTo>
                  <a:pt x="148224" y="0"/>
                </a:moveTo>
                <a:lnTo>
                  <a:pt x="960" y="2016"/>
                </a:lnTo>
                <a:lnTo>
                  <a:pt x="0" y="27456"/>
                </a:lnTo>
                <a:lnTo>
                  <a:pt x="9250" y="28159"/>
                </a:lnTo>
                <a:lnTo>
                  <a:pt x="370937" y="26666"/>
                </a:lnTo>
                <a:close/>
              </a:path>
            </a:pathLst>
          </a:custGeom>
          <a:gradFill>
            <a:gsLst>
              <a:gs pos="0">
                <a:srgbClr val="C9E4FE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3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/>
          <p:nvPr/>
        </p:nvSpPr>
        <p:spPr>
          <a:xfrm>
            <a:off x="-657325" y="-221050"/>
            <a:ext cx="2913000" cy="3175200"/>
          </a:xfrm>
          <a:prstGeom prst="ellipse">
            <a:avLst/>
          </a:prstGeom>
          <a:gradFill>
            <a:gsLst>
              <a:gs pos="0">
                <a:srgbClr val="C610E0">
                  <a:alpha val="40784"/>
                  <a:alpha val="40780"/>
                </a:srgbClr>
              </a:gs>
              <a:gs pos="58999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6"/>
          <p:cNvSpPr/>
          <p:nvPr/>
        </p:nvSpPr>
        <p:spPr>
          <a:xfrm>
            <a:off x="5416675" y="-1350025"/>
            <a:ext cx="3112500" cy="3392700"/>
          </a:xfrm>
          <a:prstGeom prst="ellipse">
            <a:avLst/>
          </a:prstGeom>
          <a:gradFill>
            <a:gsLst>
              <a:gs pos="0">
                <a:srgbClr val="6DF869">
                  <a:alpha val="51764"/>
                  <a:alpha val="40780"/>
                </a:srgbClr>
              </a:gs>
              <a:gs pos="76000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6"/>
          <p:cNvSpPr/>
          <p:nvPr/>
        </p:nvSpPr>
        <p:spPr>
          <a:xfrm>
            <a:off x="0" y="2764100"/>
            <a:ext cx="9217699" cy="2528575"/>
          </a:xfrm>
          <a:custGeom>
            <a:avLst/>
            <a:gdLst/>
            <a:ahLst/>
            <a:cxnLst/>
            <a:rect l="l" t="t" r="r" b="b"/>
            <a:pathLst>
              <a:path w="299106" h="101143" extrusionOk="0">
                <a:moveTo>
                  <a:pt x="299106" y="0"/>
                </a:moveTo>
                <a:lnTo>
                  <a:pt x="205175" y="0"/>
                </a:lnTo>
                <a:lnTo>
                  <a:pt x="0" y="98980"/>
                </a:lnTo>
                <a:lnTo>
                  <a:pt x="4700" y="101143"/>
                </a:lnTo>
                <a:lnTo>
                  <a:pt x="298111" y="98523"/>
                </a:lnTo>
                <a:close/>
              </a:path>
            </a:pathLst>
          </a:custGeom>
          <a:gradFill>
            <a:gsLst>
              <a:gs pos="0">
                <a:srgbClr val="C9E4FE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5016700" y="-964650"/>
            <a:ext cx="2913000" cy="3175200"/>
          </a:xfrm>
          <a:prstGeom prst="ellipse">
            <a:avLst/>
          </a:prstGeom>
          <a:gradFill>
            <a:gsLst>
              <a:gs pos="0">
                <a:srgbClr val="C610E0">
                  <a:alpha val="40784"/>
                  <a:alpha val="40780"/>
                </a:srgbClr>
              </a:gs>
              <a:gs pos="58999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>
            <a:off x="-1820575" y="-1944725"/>
            <a:ext cx="3866100" cy="4214100"/>
          </a:xfrm>
          <a:prstGeom prst="ellipse">
            <a:avLst/>
          </a:prstGeom>
          <a:gradFill>
            <a:gsLst>
              <a:gs pos="0">
                <a:srgbClr val="6DF869">
                  <a:alpha val="51764"/>
                  <a:alpha val="40780"/>
                </a:srgbClr>
              </a:gs>
              <a:gs pos="76000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9"/>
          <p:cNvSpPr/>
          <p:nvPr/>
        </p:nvSpPr>
        <p:spPr>
          <a:xfrm>
            <a:off x="-560700" y="4031925"/>
            <a:ext cx="9921350" cy="1462600"/>
          </a:xfrm>
          <a:custGeom>
            <a:avLst/>
            <a:gdLst/>
            <a:ahLst/>
            <a:cxnLst/>
            <a:rect l="l" t="t" r="r" b="b"/>
            <a:pathLst>
              <a:path w="396854" h="58504" extrusionOk="0">
                <a:moveTo>
                  <a:pt x="0" y="46313"/>
                </a:moveTo>
                <a:lnTo>
                  <a:pt x="68256" y="0"/>
                </a:lnTo>
                <a:lnTo>
                  <a:pt x="396854" y="32800"/>
                </a:lnTo>
                <a:lnTo>
                  <a:pt x="386130" y="58504"/>
                </a:lnTo>
                <a:close/>
              </a:path>
            </a:pathLst>
          </a:custGeom>
          <a:gradFill>
            <a:gsLst>
              <a:gs pos="0">
                <a:srgbClr val="C9E4FE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1972800" y="1834975"/>
            <a:ext cx="519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2241550" y="2675650"/>
            <a:ext cx="4661100" cy="12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/>
          <p:nvPr/>
        </p:nvSpPr>
        <p:spPr>
          <a:xfrm>
            <a:off x="300050" y="-554775"/>
            <a:ext cx="2897700" cy="2369400"/>
          </a:xfrm>
          <a:prstGeom prst="ellipse">
            <a:avLst/>
          </a:prstGeom>
          <a:gradFill>
            <a:gsLst>
              <a:gs pos="0">
                <a:srgbClr val="C610E0">
                  <a:alpha val="40784"/>
                  <a:alpha val="40780"/>
                </a:srgbClr>
              </a:gs>
              <a:gs pos="58999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/>
          <p:nvPr/>
        </p:nvSpPr>
        <p:spPr>
          <a:xfrm>
            <a:off x="7132585" y="1284125"/>
            <a:ext cx="2906400" cy="3167700"/>
          </a:xfrm>
          <a:prstGeom prst="ellipse">
            <a:avLst/>
          </a:prstGeom>
          <a:gradFill>
            <a:gsLst>
              <a:gs pos="0">
                <a:srgbClr val="6DF869">
                  <a:alpha val="51764"/>
                  <a:alpha val="40780"/>
                </a:srgbClr>
              </a:gs>
              <a:gs pos="76000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-316900" y="4444850"/>
            <a:ext cx="10386950" cy="929350"/>
          </a:xfrm>
          <a:custGeom>
            <a:avLst/>
            <a:gdLst/>
            <a:ahLst/>
            <a:cxnLst/>
            <a:rect l="l" t="t" r="r" b="b"/>
            <a:pathLst>
              <a:path w="415478" h="37174" extrusionOk="0">
                <a:moveTo>
                  <a:pt x="0" y="35936"/>
                </a:moveTo>
                <a:lnTo>
                  <a:pt x="975" y="8729"/>
                </a:lnTo>
                <a:lnTo>
                  <a:pt x="330716" y="0"/>
                </a:lnTo>
                <a:lnTo>
                  <a:pt x="415478" y="37174"/>
                </a:lnTo>
                <a:close/>
              </a:path>
            </a:pathLst>
          </a:custGeom>
          <a:gradFill>
            <a:gsLst>
              <a:gs pos="0">
                <a:srgbClr val="C9E4FE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2065200" y="3627750"/>
            <a:ext cx="50136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1"/>
          </p:nvPr>
        </p:nvSpPr>
        <p:spPr>
          <a:xfrm>
            <a:off x="1824000" y="2191175"/>
            <a:ext cx="54960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3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/>
          <p:nvPr/>
        </p:nvSpPr>
        <p:spPr>
          <a:xfrm>
            <a:off x="7506800" y="-830000"/>
            <a:ext cx="2913000" cy="3175200"/>
          </a:xfrm>
          <a:prstGeom prst="ellipse">
            <a:avLst/>
          </a:prstGeom>
          <a:gradFill>
            <a:gsLst>
              <a:gs pos="0">
                <a:srgbClr val="6DF869">
                  <a:alpha val="51764"/>
                  <a:alpha val="40780"/>
                </a:srgbClr>
              </a:gs>
              <a:gs pos="76000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4"/>
          <p:cNvSpPr/>
          <p:nvPr/>
        </p:nvSpPr>
        <p:spPr>
          <a:xfrm>
            <a:off x="-682400" y="-975125"/>
            <a:ext cx="2319600" cy="2528400"/>
          </a:xfrm>
          <a:prstGeom prst="ellipse">
            <a:avLst/>
          </a:prstGeom>
          <a:gradFill>
            <a:gsLst>
              <a:gs pos="0">
                <a:srgbClr val="C610E0">
                  <a:alpha val="40784"/>
                  <a:alpha val="40780"/>
                </a:srgbClr>
              </a:gs>
              <a:gs pos="58999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2"/>
          </p:nvPr>
        </p:nvSpPr>
        <p:spPr>
          <a:xfrm>
            <a:off x="785300" y="2643469"/>
            <a:ext cx="2175300" cy="869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subTitle" idx="1"/>
          </p:nvPr>
        </p:nvSpPr>
        <p:spPr>
          <a:xfrm>
            <a:off x="785300" y="3920225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title" idx="3"/>
          </p:nvPr>
        </p:nvSpPr>
        <p:spPr>
          <a:xfrm>
            <a:off x="3484422" y="2643469"/>
            <a:ext cx="2175300" cy="869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ubTitle" idx="4"/>
          </p:nvPr>
        </p:nvSpPr>
        <p:spPr>
          <a:xfrm>
            <a:off x="3484422" y="3920225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title" idx="5"/>
          </p:nvPr>
        </p:nvSpPr>
        <p:spPr>
          <a:xfrm>
            <a:off x="6183550" y="2643469"/>
            <a:ext cx="2175300" cy="869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subTitle" idx="6"/>
          </p:nvPr>
        </p:nvSpPr>
        <p:spPr>
          <a:xfrm>
            <a:off x="6183550" y="3920225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/>
          <p:nvPr/>
        </p:nvSpPr>
        <p:spPr>
          <a:xfrm>
            <a:off x="-367375" y="4719850"/>
            <a:ext cx="9638650" cy="572774"/>
          </a:xfrm>
          <a:custGeom>
            <a:avLst/>
            <a:gdLst/>
            <a:ahLst/>
            <a:cxnLst/>
            <a:rect l="l" t="t" r="r" b="b"/>
            <a:pathLst>
              <a:path w="385546" h="70107" extrusionOk="0">
                <a:moveTo>
                  <a:pt x="0" y="0"/>
                </a:moveTo>
                <a:lnTo>
                  <a:pt x="122320" y="0"/>
                </a:lnTo>
                <a:lnTo>
                  <a:pt x="385546" y="29477"/>
                </a:lnTo>
                <a:lnTo>
                  <a:pt x="383385" y="70107"/>
                </a:lnTo>
                <a:lnTo>
                  <a:pt x="1296" y="68291"/>
                </a:lnTo>
                <a:close/>
              </a:path>
            </a:pathLst>
          </a:custGeom>
          <a:gradFill>
            <a:gsLst>
              <a:gs pos="0">
                <a:srgbClr val="C9E4FE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>
            <a:off x="8043725" y="941600"/>
            <a:ext cx="2173800" cy="2369400"/>
          </a:xfrm>
          <a:prstGeom prst="ellipse">
            <a:avLst/>
          </a:prstGeom>
          <a:gradFill>
            <a:gsLst>
              <a:gs pos="0">
                <a:srgbClr val="C610E0">
                  <a:alpha val="40784"/>
                  <a:alpha val="40780"/>
                </a:srgbClr>
              </a:gs>
              <a:gs pos="58999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8"/>
          <p:cNvSpPr/>
          <p:nvPr/>
        </p:nvSpPr>
        <p:spPr>
          <a:xfrm>
            <a:off x="-1073625" y="1438225"/>
            <a:ext cx="2173800" cy="2369400"/>
          </a:xfrm>
          <a:prstGeom prst="ellipse">
            <a:avLst/>
          </a:prstGeom>
          <a:gradFill>
            <a:gsLst>
              <a:gs pos="0">
                <a:srgbClr val="6DF869">
                  <a:alpha val="51764"/>
                  <a:alpha val="40780"/>
                </a:srgbClr>
              </a:gs>
              <a:gs pos="76000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8"/>
          <p:cNvSpPr/>
          <p:nvPr/>
        </p:nvSpPr>
        <p:spPr>
          <a:xfrm>
            <a:off x="-402225" y="4624275"/>
            <a:ext cx="10472275" cy="749950"/>
          </a:xfrm>
          <a:custGeom>
            <a:avLst/>
            <a:gdLst/>
            <a:ahLst/>
            <a:cxnLst/>
            <a:rect l="l" t="t" r="r" b="b"/>
            <a:pathLst>
              <a:path w="418891" h="29998" extrusionOk="0">
                <a:moveTo>
                  <a:pt x="3413" y="28082"/>
                </a:moveTo>
                <a:lnTo>
                  <a:pt x="0" y="7637"/>
                </a:lnTo>
                <a:lnTo>
                  <a:pt x="177951" y="0"/>
                </a:lnTo>
                <a:lnTo>
                  <a:pt x="418891" y="29998"/>
                </a:lnTo>
                <a:close/>
              </a:path>
            </a:pathLst>
          </a:custGeom>
          <a:gradFill>
            <a:gsLst>
              <a:gs pos="0">
                <a:srgbClr val="C9E4FE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</p:sp>
      <p:sp>
        <p:nvSpPr>
          <p:cNvPr id="204" name="Google Shape;204;p28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 idx="2"/>
          </p:nvPr>
        </p:nvSpPr>
        <p:spPr>
          <a:xfrm>
            <a:off x="1101175" y="1779750"/>
            <a:ext cx="19860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subTitle" idx="1"/>
          </p:nvPr>
        </p:nvSpPr>
        <p:spPr>
          <a:xfrm>
            <a:off x="1101175" y="2261949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3"/>
          </p:nvPr>
        </p:nvSpPr>
        <p:spPr>
          <a:xfrm>
            <a:off x="3578947" y="1779750"/>
            <a:ext cx="19860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4"/>
          </p:nvPr>
        </p:nvSpPr>
        <p:spPr>
          <a:xfrm>
            <a:off x="3578947" y="2261949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 idx="5"/>
          </p:nvPr>
        </p:nvSpPr>
        <p:spPr>
          <a:xfrm>
            <a:off x="1101175" y="3223475"/>
            <a:ext cx="19860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ubTitle" idx="6"/>
          </p:nvPr>
        </p:nvSpPr>
        <p:spPr>
          <a:xfrm>
            <a:off x="1101175" y="3705650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title" idx="7"/>
          </p:nvPr>
        </p:nvSpPr>
        <p:spPr>
          <a:xfrm>
            <a:off x="3578947" y="3223475"/>
            <a:ext cx="19860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ubTitle" idx="8"/>
          </p:nvPr>
        </p:nvSpPr>
        <p:spPr>
          <a:xfrm>
            <a:off x="3578947" y="3705650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title" idx="9"/>
          </p:nvPr>
        </p:nvSpPr>
        <p:spPr>
          <a:xfrm>
            <a:off x="6056725" y="1779750"/>
            <a:ext cx="19860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subTitle" idx="13"/>
          </p:nvPr>
        </p:nvSpPr>
        <p:spPr>
          <a:xfrm>
            <a:off x="6056725" y="2261949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title" idx="14"/>
          </p:nvPr>
        </p:nvSpPr>
        <p:spPr>
          <a:xfrm>
            <a:off x="6056725" y="3223475"/>
            <a:ext cx="19860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subTitle" idx="15"/>
          </p:nvPr>
        </p:nvSpPr>
        <p:spPr>
          <a:xfrm>
            <a:off x="6056725" y="3705650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/>
          <p:nvPr/>
        </p:nvSpPr>
        <p:spPr>
          <a:xfrm>
            <a:off x="-1301025" y="-1455475"/>
            <a:ext cx="2913000" cy="3175200"/>
          </a:xfrm>
          <a:prstGeom prst="ellipse">
            <a:avLst/>
          </a:prstGeom>
          <a:gradFill>
            <a:gsLst>
              <a:gs pos="0">
                <a:srgbClr val="C610E0">
                  <a:alpha val="40784"/>
                  <a:alpha val="40780"/>
                </a:srgbClr>
              </a:gs>
              <a:gs pos="58999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2"/>
          <p:cNvSpPr/>
          <p:nvPr/>
        </p:nvSpPr>
        <p:spPr>
          <a:xfrm>
            <a:off x="7547750" y="0"/>
            <a:ext cx="2913000" cy="3175200"/>
          </a:xfrm>
          <a:prstGeom prst="ellipse">
            <a:avLst/>
          </a:prstGeom>
          <a:gradFill>
            <a:gsLst>
              <a:gs pos="0">
                <a:srgbClr val="6DF869">
                  <a:alpha val="51764"/>
                  <a:alpha val="40780"/>
                </a:srgbClr>
              </a:gs>
              <a:gs pos="76000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2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2"/>
          <p:cNvSpPr/>
          <p:nvPr/>
        </p:nvSpPr>
        <p:spPr>
          <a:xfrm>
            <a:off x="-172900" y="4760975"/>
            <a:ext cx="9980075" cy="565225"/>
          </a:xfrm>
          <a:custGeom>
            <a:avLst/>
            <a:gdLst/>
            <a:ahLst/>
            <a:cxnLst/>
            <a:rect l="l" t="t" r="r" b="b"/>
            <a:pathLst>
              <a:path w="399203" h="22609" extrusionOk="0">
                <a:moveTo>
                  <a:pt x="399203" y="21632"/>
                </a:moveTo>
                <a:lnTo>
                  <a:pt x="299534" y="0"/>
                </a:lnTo>
                <a:lnTo>
                  <a:pt x="0" y="7348"/>
                </a:lnTo>
                <a:lnTo>
                  <a:pt x="4748" y="22609"/>
                </a:lnTo>
                <a:close/>
              </a:path>
            </a:pathLst>
          </a:custGeom>
          <a:gradFill>
            <a:gsLst>
              <a:gs pos="0">
                <a:srgbClr val="C9E4FE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/>
          <p:nvPr/>
        </p:nvSpPr>
        <p:spPr>
          <a:xfrm>
            <a:off x="0" y="4164000"/>
            <a:ext cx="9276000" cy="1128775"/>
          </a:xfrm>
          <a:custGeom>
            <a:avLst/>
            <a:gdLst/>
            <a:ahLst/>
            <a:cxnLst/>
            <a:rect l="l" t="t" r="r" b="b"/>
            <a:pathLst>
              <a:path w="371040" h="45151" extrusionOk="0">
                <a:moveTo>
                  <a:pt x="371040" y="20160"/>
                </a:moveTo>
                <a:lnTo>
                  <a:pt x="182400" y="0"/>
                </a:lnTo>
                <a:lnTo>
                  <a:pt x="0" y="43919"/>
                </a:lnTo>
                <a:lnTo>
                  <a:pt x="5794" y="45151"/>
                </a:lnTo>
                <a:lnTo>
                  <a:pt x="367481" y="43658"/>
                </a:lnTo>
                <a:close/>
              </a:path>
            </a:pathLst>
          </a:custGeom>
          <a:gradFill>
            <a:gsLst>
              <a:gs pos="0">
                <a:srgbClr val="C9E4FE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</p:sp>
      <p:sp>
        <p:nvSpPr>
          <p:cNvPr id="246" name="Google Shape;246;p33"/>
          <p:cNvSpPr/>
          <p:nvPr/>
        </p:nvSpPr>
        <p:spPr>
          <a:xfrm>
            <a:off x="3062700" y="-1302350"/>
            <a:ext cx="2913000" cy="3175200"/>
          </a:xfrm>
          <a:prstGeom prst="ellipse">
            <a:avLst/>
          </a:prstGeom>
          <a:gradFill>
            <a:gsLst>
              <a:gs pos="0">
                <a:srgbClr val="C610E0">
                  <a:alpha val="40784"/>
                  <a:alpha val="40780"/>
                </a:srgbClr>
              </a:gs>
              <a:gs pos="58999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3"/>
          <p:cNvSpPr/>
          <p:nvPr/>
        </p:nvSpPr>
        <p:spPr>
          <a:xfrm>
            <a:off x="-1729400" y="1224150"/>
            <a:ext cx="2913000" cy="3175200"/>
          </a:xfrm>
          <a:prstGeom prst="ellipse">
            <a:avLst/>
          </a:prstGeom>
          <a:gradFill>
            <a:gsLst>
              <a:gs pos="0">
                <a:srgbClr val="6DF869">
                  <a:alpha val="51764"/>
                  <a:alpha val="40780"/>
                </a:srgbClr>
              </a:gs>
              <a:gs pos="76000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4"/>
          <p:cNvSpPr/>
          <p:nvPr/>
        </p:nvSpPr>
        <p:spPr>
          <a:xfrm>
            <a:off x="0" y="3636000"/>
            <a:ext cx="9217700" cy="1656775"/>
          </a:xfrm>
          <a:custGeom>
            <a:avLst/>
            <a:gdLst/>
            <a:ahLst/>
            <a:cxnLst/>
            <a:rect l="l" t="t" r="r" b="b"/>
            <a:pathLst>
              <a:path w="368708" h="66271" extrusionOk="0">
                <a:moveTo>
                  <a:pt x="368708" y="8640"/>
                </a:moveTo>
                <a:lnTo>
                  <a:pt x="132000" y="0"/>
                </a:lnTo>
                <a:lnTo>
                  <a:pt x="0" y="65039"/>
                </a:lnTo>
                <a:lnTo>
                  <a:pt x="5794" y="66271"/>
                </a:lnTo>
                <a:lnTo>
                  <a:pt x="367481" y="64778"/>
                </a:lnTo>
                <a:close/>
              </a:path>
            </a:pathLst>
          </a:custGeom>
          <a:gradFill>
            <a:gsLst>
              <a:gs pos="0">
                <a:srgbClr val="C9E4FE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</p:sp>
      <p:sp>
        <p:nvSpPr>
          <p:cNvPr id="250" name="Google Shape;250;p34"/>
          <p:cNvSpPr/>
          <p:nvPr/>
        </p:nvSpPr>
        <p:spPr>
          <a:xfrm>
            <a:off x="-533825" y="-1455450"/>
            <a:ext cx="2913000" cy="3175200"/>
          </a:xfrm>
          <a:prstGeom prst="ellipse">
            <a:avLst/>
          </a:prstGeom>
          <a:gradFill>
            <a:gsLst>
              <a:gs pos="0">
                <a:srgbClr val="C610E0">
                  <a:alpha val="40784"/>
                  <a:alpha val="40780"/>
                </a:srgbClr>
              </a:gs>
              <a:gs pos="58999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4"/>
          <p:cNvSpPr/>
          <p:nvPr/>
        </p:nvSpPr>
        <p:spPr>
          <a:xfrm>
            <a:off x="7666600" y="984150"/>
            <a:ext cx="2913000" cy="3175200"/>
          </a:xfrm>
          <a:prstGeom prst="ellipse">
            <a:avLst/>
          </a:prstGeom>
          <a:gradFill>
            <a:gsLst>
              <a:gs pos="0">
                <a:srgbClr val="6DF869">
                  <a:alpha val="51764"/>
                  <a:alpha val="40780"/>
                </a:srgbClr>
              </a:gs>
              <a:gs pos="76000">
                <a:srgbClr val="FFFFFF">
                  <a:alpha val="0"/>
                  <a:alpha val="40780"/>
                </a:srgbClr>
              </a:gs>
              <a:gs pos="100000">
                <a:srgbClr val="FFFFFF">
                  <a:alpha val="0"/>
                  <a:alpha val="4078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accent1"/>
            </a:gs>
            <a:gs pos="72000">
              <a:schemeClr val="lt1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61" r:id="rId4"/>
    <p:sldLayoutId id="2147483670" r:id="rId5"/>
    <p:sldLayoutId id="2147483674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 txBox="1">
            <a:spLocks noGrp="1"/>
          </p:cNvSpPr>
          <p:nvPr>
            <p:ph type="subTitle" idx="1"/>
          </p:nvPr>
        </p:nvSpPr>
        <p:spPr>
          <a:xfrm>
            <a:off x="1944770" y="3235628"/>
            <a:ext cx="5293312" cy="19202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dirty="0" smtClean="0"/>
              <a:t>Nama Anggota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 smtClean="0"/>
              <a:t>Hanny Rangga                   2114051014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 smtClean="0"/>
              <a:t>Luqita Ocha Ivana            2114051016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 smtClean="0"/>
              <a:t>Syifa Sabrina Hafidzah   2114051018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 smtClean="0"/>
              <a:t>Delya Etika 	                 2114051020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 smtClean="0"/>
              <a:t>Yunita Rachmawati         2114051022</a:t>
            </a:r>
            <a:endParaRPr sz="2000" dirty="0"/>
          </a:p>
        </p:txBody>
      </p:sp>
      <p:pic>
        <p:nvPicPr>
          <p:cNvPr id="271" name="Google Shape;27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622502">
            <a:off x="6624124" y="-95170"/>
            <a:ext cx="1800952" cy="1534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323949" y="3901673"/>
            <a:ext cx="1475475" cy="87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825695" flipH="1">
            <a:off x="7455224" y="2536349"/>
            <a:ext cx="1475475" cy="87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699292">
            <a:off x="-234351" y="2094454"/>
            <a:ext cx="2223226" cy="213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094" y="280744"/>
            <a:ext cx="1470871" cy="10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77413" y="-22612"/>
            <a:ext cx="1475475" cy="1191728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0"/>
          <p:cNvSpPr txBox="1">
            <a:spLocks noGrp="1"/>
          </p:cNvSpPr>
          <p:nvPr>
            <p:ph type="ctrTitle"/>
          </p:nvPr>
        </p:nvSpPr>
        <p:spPr>
          <a:xfrm>
            <a:off x="1379638" y="1169116"/>
            <a:ext cx="6346500" cy="23462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000" b="1" dirty="0" smtClean="0">
                <a:solidFill>
                  <a:schemeClr val="dk1"/>
                </a:solidFill>
                <a:latin typeface="Arial Narrow" pitchFamily="34" charset="0"/>
                <a:cs typeface="Microsoft New Tai Lue" pitchFamily="34" charset="0"/>
              </a:rPr>
              <a:t>KESIMPULAN SLIDE AKHIR KARBOHIDRAT</a:t>
            </a:r>
            <a:br>
              <a:rPr lang="id-ID" sz="4000" b="1" dirty="0" smtClean="0">
                <a:solidFill>
                  <a:schemeClr val="dk1"/>
                </a:solidFill>
                <a:latin typeface="Arial Narrow" pitchFamily="34" charset="0"/>
                <a:cs typeface="Microsoft New Tai Lue" pitchFamily="34" charset="0"/>
              </a:rPr>
            </a:br>
            <a:r>
              <a:rPr lang="id-ID" sz="3200" b="1" dirty="0" smtClean="0">
                <a:solidFill>
                  <a:schemeClr val="dk1"/>
                </a:solidFill>
                <a:latin typeface="+mn-lt"/>
                <a:cs typeface="Microsoft Tai Le" pitchFamily="34" charset="0"/>
              </a:rPr>
              <a:t>KELOMPOK 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dirty="0" smtClean="0">
                <a:solidFill>
                  <a:schemeClr val="accent2"/>
                </a:solidFill>
              </a:rPr>
              <a:t>THP B</a:t>
            </a:r>
            <a:r>
              <a:rPr lang="id-ID" sz="5100" dirty="0" smtClean="0">
                <a:solidFill>
                  <a:schemeClr val="accent2"/>
                </a:solidFill>
              </a:rPr>
              <a:t/>
            </a:r>
            <a:br>
              <a:rPr lang="id-ID" sz="5100" dirty="0" smtClean="0">
                <a:solidFill>
                  <a:schemeClr val="accent2"/>
                </a:solidFill>
              </a:rPr>
            </a:br>
            <a:endParaRPr sz="51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4"/>
          <p:cNvSpPr txBox="1">
            <a:spLocks noGrp="1"/>
          </p:cNvSpPr>
          <p:nvPr>
            <p:ph type="subTitle" idx="1"/>
          </p:nvPr>
        </p:nvSpPr>
        <p:spPr>
          <a:xfrm>
            <a:off x="369718" y="829017"/>
            <a:ext cx="8774281" cy="4151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 smtClean="0">
              <a:latin typeface="Bahnschrift Condensed" pitchFamily="34" charset="0"/>
              <a:ea typeface="Nirmala UI" pitchFamily="34" charset="0"/>
              <a:cs typeface="Nirmala U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2000" dirty="0" err="1" smtClean="0">
                <a:latin typeface="Bahnschrift Condensed" pitchFamily="34" charset="0"/>
                <a:ea typeface="Nirmala UI" pitchFamily="34" charset="0"/>
                <a:cs typeface="Nirmala UI" pitchFamily="34" charset="0"/>
              </a:rPr>
              <a:t>Diklasifikasikan</a:t>
            </a:r>
            <a:r>
              <a:rPr sz="2000" dirty="0" smtClean="0">
                <a:latin typeface="Bahnschrift Condensed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sz="2000" dirty="0" err="1" smtClean="0">
                <a:latin typeface="Bahnschrift Condensed" pitchFamily="34" charset="0"/>
                <a:ea typeface="Nirmala UI" pitchFamily="34" charset="0"/>
                <a:cs typeface="Nirmala UI" pitchFamily="34" charset="0"/>
              </a:rPr>
              <a:t>menjadi</a:t>
            </a:r>
            <a:r>
              <a:rPr sz="2000" dirty="0" smtClean="0">
                <a:latin typeface="Bahnschrift Condensed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sz="2000" dirty="0" err="1" smtClean="0">
                <a:latin typeface="Bahnschrift Condensed" pitchFamily="34" charset="0"/>
                <a:ea typeface="Nirmala UI" pitchFamily="34" charset="0"/>
                <a:cs typeface="Nirmala UI" pitchFamily="34" charset="0"/>
              </a:rPr>
              <a:t>beberapa</a:t>
            </a:r>
            <a:r>
              <a:rPr sz="2000" dirty="0" smtClean="0">
                <a:latin typeface="Bahnschrift Condensed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sz="2000" dirty="0" err="1" smtClean="0">
                <a:latin typeface="Bahnschrift Condensed" pitchFamily="34" charset="0"/>
                <a:ea typeface="Nirmala UI" pitchFamily="34" charset="0"/>
                <a:cs typeface="Nirmala UI" pitchFamily="34" charset="0"/>
              </a:rPr>
              <a:t>jenis</a:t>
            </a:r>
            <a:r>
              <a:rPr sz="2000" dirty="0" smtClean="0">
                <a:latin typeface="Bahnschrift Condensed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sz="2000" dirty="0" err="1" smtClean="0">
                <a:latin typeface="Bahnschrift Condensed" pitchFamily="34" charset="0"/>
                <a:ea typeface="Nirmala UI" pitchFamily="34" charset="0"/>
                <a:cs typeface="Nirmala UI" pitchFamily="34" charset="0"/>
              </a:rPr>
              <a:t>yaitu</a:t>
            </a:r>
            <a:r>
              <a:rPr sz="2000" dirty="0" smtClean="0">
                <a:latin typeface="Bahnschrift Condensed" pitchFamily="34" charset="0"/>
                <a:ea typeface="Nirmala UI" pitchFamily="34" charset="0"/>
                <a:cs typeface="Nirmala UI" pitchFamily="34" charset="0"/>
              </a:rPr>
              <a:t> : </a:t>
            </a:r>
            <a:r>
              <a:rPr sz="2000" dirty="0">
                <a:latin typeface="Bahnschrift Condensed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sz="2000" dirty="0" err="1" smtClean="0">
                <a:latin typeface="Bahnschrift Condensed" pitchFamily="34" charset="0"/>
                <a:ea typeface="Nirmala UI" pitchFamily="34" charset="0"/>
                <a:cs typeface="Nirmala UI" pitchFamily="34" charset="0"/>
              </a:rPr>
              <a:t>Triosa</a:t>
            </a:r>
            <a:r>
              <a:rPr sz="2000" dirty="0" smtClean="0">
                <a:latin typeface="Bahnschrift Condensed" pitchFamily="34" charset="0"/>
                <a:ea typeface="Nirmala UI" pitchFamily="34" charset="0"/>
                <a:cs typeface="Nirmala UI" pitchFamily="34" charset="0"/>
              </a:rPr>
              <a:t>, </a:t>
            </a:r>
            <a:r>
              <a:rPr sz="2000" dirty="0" err="1" smtClean="0">
                <a:latin typeface="Bahnschrift Condensed" pitchFamily="34" charset="0"/>
                <a:ea typeface="Nirmala UI" pitchFamily="34" charset="0"/>
                <a:cs typeface="Nirmala UI" pitchFamily="34" charset="0"/>
              </a:rPr>
              <a:t>Tetrosa</a:t>
            </a:r>
            <a:r>
              <a:rPr sz="2000" dirty="0" smtClean="0">
                <a:latin typeface="Bahnschrift Condensed" pitchFamily="34" charset="0"/>
                <a:ea typeface="Nirmala UI" pitchFamily="34" charset="0"/>
                <a:cs typeface="Nirmala UI" pitchFamily="34" charset="0"/>
              </a:rPr>
              <a:t>, </a:t>
            </a:r>
            <a:r>
              <a:rPr sz="2000" dirty="0" err="1" smtClean="0">
                <a:latin typeface="Bahnschrift Condensed" pitchFamily="34" charset="0"/>
                <a:ea typeface="Nirmala UI" pitchFamily="34" charset="0"/>
                <a:cs typeface="Nirmala UI" pitchFamily="34" charset="0"/>
              </a:rPr>
              <a:t>Pentosa</a:t>
            </a:r>
            <a:r>
              <a:rPr sz="2000" dirty="0" smtClean="0">
                <a:latin typeface="Bahnschrift Condensed" pitchFamily="34" charset="0"/>
                <a:ea typeface="Nirmala UI" pitchFamily="34" charset="0"/>
                <a:cs typeface="Nirmala UI" pitchFamily="34" charset="0"/>
              </a:rPr>
              <a:t>, </a:t>
            </a:r>
            <a:r>
              <a:rPr sz="2000" dirty="0" err="1" smtClean="0">
                <a:latin typeface="Bahnschrift Condensed" pitchFamily="34" charset="0"/>
                <a:ea typeface="Nirmala UI" pitchFamily="34" charset="0"/>
                <a:cs typeface="Nirmala UI" pitchFamily="34" charset="0"/>
              </a:rPr>
              <a:t>Heksosa</a:t>
            </a:r>
            <a:r>
              <a:rPr sz="2000" dirty="0" smtClean="0">
                <a:latin typeface="Bahnschrift Condensed" pitchFamily="34" charset="0"/>
                <a:ea typeface="Nirmala UI" pitchFamily="34" charset="0"/>
                <a:cs typeface="Nirmala UI" pitchFamily="34" charset="0"/>
              </a:rPr>
              <a:t>, </a:t>
            </a:r>
            <a:r>
              <a:rPr sz="2000" dirty="0" err="1" smtClean="0">
                <a:latin typeface="Bahnschrift Condensed" pitchFamily="34" charset="0"/>
                <a:ea typeface="Nirmala UI" pitchFamily="34" charset="0"/>
                <a:cs typeface="Nirmala UI" pitchFamily="34" charset="0"/>
              </a:rPr>
              <a:t>dan</a:t>
            </a:r>
            <a:r>
              <a:rPr sz="2000" dirty="0" smtClean="0">
                <a:latin typeface="Bahnschrift Condensed" pitchFamily="34" charset="0"/>
                <a:ea typeface="Nirmala UI" pitchFamily="34" charset="0"/>
                <a:cs typeface="Nirmala UI" pitchFamily="34" charset="0"/>
              </a:rPr>
              <a:t> </a:t>
            </a:r>
            <a:r>
              <a:rPr sz="2000" dirty="0" err="1">
                <a:latin typeface="Bahnschrift Condensed" pitchFamily="34" charset="0"/>
                <a:ea typeface="Nirmala UI" pitchFamily="34" charset="0"/>
                <a:cs typeface="Nirmala UI" pitchFamily="34" charset="0"/>
              </a:rPr>
              <a:t>H</a:t>
            </a:r>
            <a:r>
              <a:rPr sz="2000" dirty="0" err="1" smtClean="0">
                <a:latin typeface="Bahnschrift Condensed" pitchFamily="34" charset="0"/>
                <a:ea typeface="Nirmala UI" pitchFamily="34" charset="0"/>
                <a:cs typeface="Nirmala UI" pitchFamily="34" charset="0"/>
              </a:rPr>
              <a:t>eptosa</a:t>
            </a:r>
            <a:r>
              <a:rPr sz="2000" dirty="0" smtClean="0">
                <a:latin typeface="Bahnschrift Condensed" pitchFamily="34" charset="0"/>
                <a:ea typeface="Nirmala UI" pitchFamily="34" charset="0"/>
                <a:cs typeface="Nirmala UI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800" b="1" dirty="0" smtClean="0">
                <a:latin typeface="+mn-lt"/>
              </a:rPr>
              <a:t>1. </a:t>
            </a:r>
            <a:r>
              <a:rPr sz="1800" b="1" dirty="0" err="1" smtClean="0">
                <a:latin typeface="Arial Narrow" pitchFamily="34" charset="0"/>
                <a:ea typeface="Yu Gothic" pitchFamily="34" charset="-128"/>
                <a:cs typeface="Microsoft Sans Serif" pitchFamily="34" charset="0"/>
              </a:rPr>
              <a:t>Triosa</a:t>
            </a:r>
            <a:r>
              <a:rPr sz="1800" b="1" dirty="0" smtClean="0">
                <a:latin typeface="+mn-lt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→</a:t>
            </a:r>
            <a:r>
              <a:rPr lang="id-ID" dirty="0" smtClean="0">
                <a:latin typeface="Calibri"/>
                <a:cs typeface="Calibri"/>
              </a:rPr>
              <a:t> </a:t>
            </a:r>
            <a:r>
              <a:rPr lang="id-ID" sz="2000" dirty="0" smtClean="0">
                <a:latin typeface="Arial Narrow" pitchFamily="34" charset="0"/>
                <a:cs typeface="Calibri"/>
              </a:rPr>
              <a:t>dibedakan menjadi 2 jenis</a:t>
            </a:r>
            <a:r>
              <a:rPr lang="id-ID" dirty="0" smtClean="0">
                <a:latin typeface="Calibri"/>
                <a:cs typeface="Calibri"/>
              </a:rPr>
              <a:t>           </a:t>
            </a:r>
            <a:r>
              <a:rPr lang="id-ID" sz="2000" dirty="0" smtClean="0">
                <a:latin typeface="Arial Narrow" pitchFamily="34" charset="0"/>
                <a:cs typeface="Calibri"/>
              </a:rPr>
              <a:t>Gliseraldehid : Secara alami meluas sebagai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>
                <a:latin typeface="Arial Narrow" pitchFamily="34" charset="0"/>
                <a:cs typeface="Calibri"/>
              </a:rPr>
              <a:t> </a:t>
            </a:r>
            <a:r>
              <a:rPr lang="id-ID" sz="2000" dirty="0" smtClean="0">
                <a:latin typeface="Arial Narrow" pitchFamily="34" charset="0"/>
                <a:cs typeface="Calibri"/>
              </a:rPr>
              <a:t>                                                                    fosfat, memberikan peran fisiologis sebagai zat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>
                <a:latin typeface="Arial Narrow" pitchFamily="34" charset="0"/>
                <a:cs typeface="Calibri"/>
              </a:rPr>
              <a:t>	</a:t>
            </a:r>
            <a:r>
              <a:rPr lang="id-ID" sz="2000" dirty="0" smtClean="0">
                <a:latin typeface="Arial Narrow" pitchFamily="34" charset="0"/>
                <a:cs typeface="Calibri"/>
              </a:rPr>
              <a:t>			     perantara dalam glikolisis dalam bentuk 3-fosfat.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d-ID" sz="2000" dirty="0" smtClean="0">
              <a:latin typeface="Arial Narrow" pitchFamily="34" charset="0"/>
              <a:cs typeface="Calibri"/>
            </a:endParaRPr>
          </a:p>
          <a:p>
            <a:pPr marL="0" lvl="0" indent="0" algn="l"/>
            <a:r>
              <a:rPr lang="id-ID" dirty="0" smtClean="0">
                <a:latin typeface="Calibri"/>
                <a:cs typeface="Calibri"/>
              </a:rPr>
              <a:t> 			                              </a:t>
            </a:r>
            <a:r>
              <a:rPr lang="id-ID" sz="2000" dirty="0" smtClean="0">
                <a:latin typeface="Arial Narrow" pitchFamily="34" charset="0"/>
                <a:cs typeface="Calibri"/>
              </a:rPr>
              <a:t>Dihidroksi aseton : </a:t>
            </a:r>
            <a:r>
              <a:rPr lang="id-ID" sz="2000" dirty="0">
                <a:latin typeface="Arial Narrow" pitchFamily="34" charset="0"/>
                <a:cs typeface="Calibri"/>
              </a:rPr>
              <a:t>S</a:t>
            </a:r>
            <a:r>
              <a:rPr lang="sv-SE" sz="2000" dirty="0" smtClean="0">
                <a:latin typeface="Arial Narrow" pitchFamily="34" charset="0"/>
                <a:cs typeface="Calibri"/>
              </a:rPr>
              <a:t>ecara </a:t>
            </a:r>
            <a:r>
              <a:rPr lang="sv-SE" sz="2000" dirty="0">
                <a:latin typeface="Arial Narrow" pitchFamily="34" charset="0"/>
                <a:cs typeface="Calibri"/>
              </a:rPr>
              <a:t>alami </a:t>
            </a:r>
            <a:r>
              <a:rPr lang="sv-SE" sz="2000" dirty="0" smtClean="0">
                <a:latin typeface="Arial Narrow" pitchFamily="34" charset="0"/>
                <a:cs typeface="Calibri"/>
              </a:rPr>
              <a:t>meluas</a:t>
            </a:r>
            <a:r>
              <a:rPr lang="id-ID" sz="2000" dirty="0" smtClean="0">
                <a:latin typeface="Arial Narrow" pitchFamily="34" charset="0"/>
                <a:cs typeface="Calibri"/>
              </a:rPr>
              <a:t> </a:t>
            </a:r>
          </a:p>
          <a:p>
            <a:pPr marL="0" lvl="0" indent="0" algn="l"/>
            <a:r>
              <a:rPr lang="id-ID" sz="2000" dirty="0">
                <a:latin typeface="Arial Narrow" pitchFamily="34" charset="0"/>
                <a:cs typeface="Calibri"/>
              </a:rPr>
              <a:t>	</a:t>
            </a:r>
            <a:r>
              <a:rPr lang="id-ID" sz="2000" dirty="0" smtClean="0">
                <a:latin typeface="Arial Narrow" pitchFamily="34" charset="0"/>
                <a:cs typeface="Calibri"/>
              </a:rPr>
              <a:t>			     </a:t>
            </a:r>
            <a:r>
              <a:rPr lang="sv-SE" sz="2000" dirty="0" smtClean="0">
                <a:latin typeface="Arial Narrow" pitchFamily="34" charset="0"/>
                <a:cs typeface="Calibri"/>
              </a:rPr>
              <a:t>sebagai </a:t>
            </a:r>
            <a:r>
              <a:rPr lang="sv-SE" sz="2000" dirty="0">
                <a:latin typeface="Arial Narrow" pitchFamily="34" charset="0"/>
                <a:cs typeface="Calibri"/>
              </a:rPr>
              <a:t>fosfat, </a:t>
            </a:r>
            <a:r>
              <a:rPr lang="sv-SE" sz="2000" dirty="0" smtClean="0">
                <a:latin typeface="Arial Narrow" pitchFamily="34" charset="0"/>
                <a:cs typeface="Calibri"/>
              </a:rPr>
              <a:t>memberikan peran fisiologis </a:t>
            </a:r>
            <a:r>
              <a:rPr lang="id-ID" sz="2000" dirty="0" smtClean="0">
                <a:latin typeface="Arial Narrow" pitchFamily="34" charset="0"/>
                <a:cs typeface="Calibri"/>
              </a:rPr>
              <a:t>					     </a:t>
            </a:r>
            <a:r>
              <a:rPr lang="sv-SE" sz="2000" dirty="0" smtClean="0">
                <a:latin typeface="Arial Narrow" pitchFamily="34" charset="0"/>
                <a:cs typeface="Calibri"/>
              </a:rPr>
              <a:t>sebagai zat perantara</a:t>
            </a:r>
            <a:r>
              <a:rPr lang="id-ID" sz="2000" dirty="0" smtClean="0">
                <a:latin typeface="Arial Narrow" pitchFamily="34" charset="0"/>
                <a:cs typeface="Calibri"/>
              </a:rPr>
              <a:t> </a:t>
            </a:r>
            <a:r>
              <a:rPr lang="sv-SE" sz="2000" dirty="0" smtClean="0">
                <a:latin typeface="Arial Narrow" pitchFamily="34" charset="0"/>
                <a:cs typeface="Calibri"/>
              </a:rPr>
              <a:t>dalam glikolisis </a:t>
            </a:r>
            <a:r>
              <a:rPr lang="sv-SE" sz="2000" dirty="0">
                <a:latin typeface="Arial Narrow" pitchFamily="34" charset="0"/>
                <a:cs typeface="Calibri"/>
              </a:rPr>
              <a:t>dalam </a:t>
            </a:r>
            <a:r>
              <a:rPr lang="id-ID" sz="2000" dirty="0" smtClean="0">
                <a:latin typeface="Arial Narrow" pitchFamily="34" charset="0"/>
                <a:cs typeface="Calibri"/>
              </a:rPr>
              <a:t>   				     </a:t>
            </a:r>
            <a:r>
              <a:rPr lang="sv-SE" sz="2000" dirty="0" smtClean="0">
                <a:latin typeface="Arial Narrow" pitchFamily="34" charset="0"/>
                <a:cs typeface="Calibri"/>
              </a:rPr>
              <a:t>bentuk </a:t>
            </a:r>
            <a:r>
              <a:rPr lang="id-ID" sz="2000" dirty="0" smtClean="0">
                <a:latin typeface="Arial Narrow" pitchFamily="34" charset="0"/>
                <a:cs typeface="Calibri"/>
              </a:rPr>
              <a:t>1</a:t>
            </a:r>
            <a:r>
              <a:rPr lang="sv-SE" sz="2000" dirty="0" smtClean="0">
                <a:latin typeface="Arial Narrow" pitchFamily="34" charset="0"/>
                <a:cs typeface="Calibri"/>
              </a:rPr>
              <a:t>- fosfat</a:t>
            </a:r>
            <a:r>
              <a:rPr lang="id-ID" sz="2000" dirty="0" smtClean="0">
                <a:latin typeface="Arial Narrow" pitchFamily="34" charset="0"/>
                <a:cs typeface="Calibri"/>
              </a:rPr>
              <a:t>.</a:t>
            </a:r>
          </a:p>
          <a:p>
            <a:pPr marL="0" lvl="0" indent="0" algn="l"/>
            <a:endParaRPr lang="id-ID" sz="2000" dirty="0" smtClean="0">
              <a:latin typeface="Arial Narrow" pitchFamily="34" charset="0"/>
              <a:cs typeface="Calibri"/>
            </a:endParaRPr>
          </a:p>
          <a:p>
            <a:pPr marL="0" lvl="0" indent="0" algn="l"/>
            <a:r>
              <a:rPr lang="id-ID" sz="1800" b="1" dirty="0" smtClean="0">
                <a:latin typeface="Arial Narrow" pitchFamily="34" charset="0"/>
                <a:cs typeface="Calibri"/>
              </a:rPr>
              <a:t>2. Tetrosa </a:t>
            </a:r>
            <a:r>
              <a:rPr lang="id-ID" dirty="0" smtClean="0">
                <a:latin typeface="Calibri"/>
                <a:cs typeface="Calibri"/>
              </a:rPr>
              <a:t>→ </a:t>
            </a:r>
            <a:r>
              <a:rPr lang="id-ID" sz="2000" dirty="0" smtClean="0">
                <a:latin typeface="Arial Narrow" pitchFamily="34" charset="0"/>
                <a:cs typeface="Calibri"/>
              </a:rPr>
              <a:t>dibedakan menjadi 1 jenis       D-Eritrosa : Tersebar luas, dalam bentuk 4-  					     fosfat menjadi perantara dalam metabolisme  					     karbohidrat.</a:t>
            </a:r>
            <a:endParaRPr lang="sv-SE" sz="2000" dirty="0">
              <a:latin typeface="Arial Narrow" pitchFamily="34" charset="0"/>
              <a:cs typeface="Calibri"/>
            </a:endParaRPr>
          </a:p>
          <a:p>
            <a:pPr marL="0" lvl="0" indent="0" algn="l"/>
            <a:endParaRPr dirty="0" smtClean="0"/>
          </a:p>
        </p:txBody>
      </p:sp>
      <p:pic>
        <p:nvPicPr>
          <p:cNvPr id="326" name="Google Shape;32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6528370">
            <a:off x="-123986" y="2107046"/>
            <a:ext cx="1551119" cy="161979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4"/>
          <p:cNvSpPr txBox="1">
            <a:spLocks noGrp="1"/>
          </p:cNvSpPr>
          <p:nvPr>
            <p:ph type="title"/>
          </p:nvPr>
        </p:nvSpPr>
        <p:spPr>
          <a:xfrm>
            <a:off x="2268415" y="0"/>
            <a:ext cx="4314252" cy="50909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3600" dirty="0" err="1" smtClean="0">
                <a:solidFill>
                  <a:schemeClr val="tx1">
                    <a:lumMod val="10000"/>
                    <a:lumOff val="90000"/>
                  </a:schemeClr>
                </a:solidFill>
                <a:latin typeface="Microsoft PhagsPa" pitchFamily="34" charset="0"/>
              </a:rPr>
              <a:t>Monosakarida</a:t>
            </a:r>
            <a:endParaRPr sz="3600" dirty="0">
              <a:solidFill>
                <a:schemeClr val="tx1">
                  <a:lumMod val="10000"/>
                  <a:lumOff val="90000"/>
                </a:schemeClr>
              </a:solidFill>
              <a:latin typeface="Microsoft PhagsPa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067850" y="4203617"/>
            <a:ext cx="326097" cy="1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18983" y="1436454"/>
            <a:ext cx="332819" cy="12158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87721" y="1436454"/>
            <a:ext cx="37651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0"/>
          <p:cNvSpPr txBox="1">
            <a:spLocks noGrp="1"/>
          </p:cNvSpPr>
          <p:nvPr>
            <p:ph type="subTitle" idx="1"/>
          </p:nvPr>
        </p:nvSpPr>
        <p:spPr>
          <a:xfrm>
            <a:off x="0" y="312215"/>
            <a:ext cx="8803041" cy="47580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 smtClean="0">
              <a:latin typeface="Arial Narrow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x-none" sz="1800" b="1" smtClean="0">
              <a:latin typeface="Arial Narrow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800" b="1" dirty="0" smtClean="0">
                <a:latin typeface="Arial Narrow" pitchFamily="34" charset="0"/>
              </a:rPr>
              <a:t>3. </a:t>
            </a:r>
            <a:r>
              <a:rPr sz="1800" b="1" dirty="0" err="1" smtClean="0">
                <a:latin typeface="Arial Narrow" pitchFamily="34" charset="0"/>
              </a:rPr>
              <a:t>Pentosa</a:t>
            </a:r>
            <a:r>
              <a:rPr dirty="0" smtClean="0"/>
              <a:t>              </a:t>
            </a:r>
            <a:r>
              <a:rPr sz="2000" dirty="0" smtClean="0">
                <a:latin typeface="Arial Narrow" pitchFamily="34" charset="0"/>
              </a:rPr>
              <a:t>D-</a:t>
            </a:r>
            <a:r>
              <a:rPr sz="2000" dirty="0" err="1" smtClean="0">
                <a:latin typeface="Arial Narrow" pitchFamily="34" charset="0"/>
              </a:rPr>
              <a:t>Arabinosa</a:t>
            </a:r>
            <a:r>
              <a:rPr sz="2000" dirty="0" smtClean="0">
                <a:latin typeface="Arial Narrow" pitchFamily="34" charset="0"/>
              </a:rPr>
              <a:t> : </a:t>
            </a:r>
            <a:r>
              <a:rPr sz="2000" dirty="0" err="1" smtClean="0">
                <a:latin typeface="Arial Narrow" pitchFamily="34" charset="0"/>
              </a:rPr>
              <a:t>Secara</a:t>
            </a:r>
            <a:r>
              <a:rPr sz="2000" dirty="0" smtClean="0">
                <a:latin typeface="Arial Narrow" pitchFamily="34" charset="0"/>
              </a:rPr>
              <a:t> </a:t>
            </a:r>
            <a:r>
              <a:rPr sz="2000" dirty="0" err="1" smtClean="0">
                <a:latin typeface="Arial Narrow" pitchFamily="34" charset="0"/>
              </a:rPr>
              <a:t>alami</a:t>
            </a:r>
            <a:r>
              <a:rPr sz="2000" dirty="0" smtClean="0">
                <a:latin typeface="Arial Narrow" pitchFamily="34" charset="0"/>
              </a:rPr>
              <a:t> </a:t>
            </a:r>
            <a:r>
              <a:rPr sz="2000" dirty="0" err="1" smtClean="0">
                <a:latin typeface="Arial Narrow" pitchFamily="34" charset="0"/>
              </a:rPr>
              <a:t>terdapat</a:t>
            </a:r>
            <a:r>
              <a:rPr sz="2000" dirty="0" smtClean="0">
                <a:latin typeface="Arial Narrow" pitchFamily="34" charset="0"/>
              </a:rPr>
              <a:t> di </a:t>
            </a:r>
            <a:r>
              <a:rPr sz="2000" dirty="0" err="1" smtClean="0">
                <a:latin typeface="Arial Narrow" pitchFamily="34" charset="0"/>
              </a:rPr>
              <a:t>beberapa</a:t>
            </a:r>
            <a:r>
              <a:rPr sz="2000" dirty="0" smtClean="0">
                <a:latin typeface="Arial Narrow" pitchFamily="34" charset="0"/>
              </a:rPr>
              <a:t> </a:t>
            </a:r>
            <a:r>
              <a:rPr sz="2000" dirty="0" err="1" smtClean="0">
                <a:latin typeface="Arial Narrow" pitchFamily="34" charset="0"/>
              </a:rPr>
              <a:t>tumbuhan</a:t>
            </a:r>
            <a:r>
              <a:rPr sz="2000" dirty="0" smtClean="0">
                <a:latin typeface="Arial Narrow" pitchFamily="34" charset="0"/>
              </a:rPr>
              <a:t> </a:t>
            </a:r>
            <a:r>
              <a:rPr sz="2000" dirty="0" err="1" smtClean="0">
                <a:latin typeface="Arial Narrow" pitchFamily="34" charset="0"/>
              </a:rPr>
              <a:t>dan</a:t>
            </a:r>
            <a:r>
              <a:rPr sz="2000" dirty="0" smtClean="0">
                <a:latin typeface="Arial Narrow" pitchFamily="34" charset="0"/>
              </a:rPr>
              <a:t> basil 				</a:t>
            </a:r>
            <a:r>
              <a:rPr sz="2000" dirty="0" err="1" smtClean="0">
                <a:latin typeface="Arial Narrow" pitchFamily="34" charset="0"/>
              </a:rPr>
              <a:t>tuberkulosis</a:t>
            </a:r>
            <a:r>
              <a:rPr sz="2000" dirty="0" smtClean="0">
                <a:latin typeface="Arial Narrow" pitchFamily="34" charset="0"/>
              </a:rPr>
              <a:t>. </a:t>
            </a:r>
            <a:r>
              <a:rPr sz="2000" dirty="0" err="1" smtClean="0">
                <a:latin typeface="Arial Narrow" pitchFamily="34" charset="0"/>
              </a:rPr>
              <a:t>Peran</a:t>
            </a:r>
            <a:r>
              <a:rPr sz="2000" dirty="0" smtClean="0">
                <a:latin typeface="Arial Narrow" pitchFamily="34" charset="0"/>
              </a:rPr>
              <a:t> </a:t>
            </a:r>
            <a:r>
              <a:rPr sz="2000" dirty="0" err="1" smtClean="0">
                <a:latin typeface="Arial Narrow" pitchFamily="34" charset="0"/>
              </a:rPr>
              <a:t>fisiologis</a:t>
            </a:r>
            <a:r>
              <a:rPr sz="2000" dirty="0" smtClean="0">
                <a:latin typeface="Arial Narrow" pitchFamily="34" charset="0"/>
              </a:rPr>
              <a:t> </a:t>
            </a:r>
            <a:r>
              <a:rPr sz="2000" dirty="0" err="1" smtClean="0">
                <a:latin typeface="Arial Narrow" pitchFamily="34" charset="0"/>
              </a:rPr>
              <a:t>sebagai</a:t>
            </a:r>
            <a:r>
              <a:rPr sz="2000" dirty="0" smtClean="0">
                <a:latin typeface="Arial Narrow" pitchFamily="34" charset="0"/>
              </a:rPr>
              <a:t> </a:t>
            </a:r>
            <a:r>
              <a:rPr sz="2000" dirty="0" err="1" smtClean="0">
                <a:latin typeface="Arial Narrow" pitchFamily="34" charset="0"/>
              </a:rPr>
              <a:t>glikosida</a:t>
            </a:r>
            <a:r>
              <a:rPr sz="2000" dirty="0" smtClean="0">
                <a:latin typeface="Arial Narrow" pitchFamily="34" charset="0"/>
              </a:rPr>
              <a:t> </a:t>
            </a:r>
            <a:r>
              <a:rPr sz="2000" dirty="0" err="1" smtClean="0">
                <a:latin typeface="Arial Narrow" pitchFamily="34" charset="0"/>
              </a:rPr>
              <a:t>tanaman</a:t>
            </a:r>
            <a:r>
              <a:rPr sz="2000" dirty="0" smtClean="0">
                <a:latin typeface="Arial Narrow" pitchFamily="34" charset="0"/>
              </a:rPr>
              <a:t> </a:t>
            </a:r>
            <a:r>
              <a:rPr sz="2000" dirty="0" err="1" smtClean="0">
                <a:latin typeface="Arial Narrow" pitchFamily="34" charset="0"/>
              </a:rPr>
              <a:t>dan</a:t>
            </a:r>
            <a:r>
              <a:rPr sz="2000" dirty="0" smtClean="0">
                <a:latin typeface="Arial Narrow" pitchFamily="34" charset="0"/>
              </a:rPr>
              <a:t> 			</a:t>
            </a:r>
            <a:r>
              <a:rPr sz="2000" dirty="0" err="1" smtClean="0">
                <a:latin typeface="Arial Narrow" pitchFamily="34" charset="0"/>
              </a:rPr>
              <a:t>dinding</a:t>
            </a:r>
            <a:r>
              <a:rPr sz="2000" dirty="0" smtClean="0">
                <a:latin typeface="Arial Narrow" pitchFamily="34" charset="0"/>
              </a:rPr>
              <a:t> sel.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2000" dirty="0" smtClean="0">
                <a:latin typeface="Arial Narrow" pitchFamily="34" charset="0"/>
              </a:rPr>
              <a:t>			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smtClean="0">
                <a:latin typeface="Arial Narrow" pitchFamily="34" charset="0"/>
              </a:rPr>
              <a:t>	          L-Arabinosa : Secara alami tersebar luas pada tumbuhan dan dinding sel  			bakteri. Peran fisiologis sebagai penyusun dinding sel dan 				glikoprotein tumbuhan.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x-none" sz="2000" smtClean="0">
              <a:latin typeface="Arial Narrow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smtClean="0">
                <a:latin typeface="Arial Narrow" pitchFamily="34" charset="0"/>
              </a:rPr>
              <a:t>	          D-Ribosa      : Secara alami tersebar luas disemua organisme. Peran 				fisologis sebagai penyusun asam ribonukleat.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x-none" sz="2000" smtClean="0">
              <a:latin typeface="Arial Narrow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smtClean="0">
                <a:latin typeface="Arial Narrow" pitchFamily="34" charset="0"/>
              </a:rPr>
              <a:t>	          2-D-Deosiribosa : Secara alami tersebar luas disemua organisme. Peran  			fisiologis sebagai penyusun asam deosiribonukleat.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x-none" sz="2000" smtClean="0">
              <a:latin typeface="Arial Narrow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>
                <a:latin typeface="Arial Narrow" pitchFamily="34" charset="0"/>
              </a:rPr>
              <a:t>	 </a:t>
            </a:r>
            <a:r>
              <a:rPr lang="x-none" sz="2000" smtClean="0">
                <a:latin typeface="Arial Narrow" pitchFamily="34" charset="0"/>
              </a:rPr>
              <a:t>          D-Xilosa   	: Secara alami terdapat di material kayu. Peran fisiologisnya 			sebagai konstituen polisakarida tumbuhan.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smtClean="0">
                <a:latin typeface="Arial Narrow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 Narrow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069221" y="407324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44281" y="419792"/>
            <a:ext cx="487339" cy="10889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044281" y="384463"/>
            <a:ext cx="475909" cy="23473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034931" y="395894"/>
            <a:ext cx="508119" cy="3284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40130" y="411480"/>
            <a:ext cx="525780" cy="4149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0"/>
          <p:cNvSpPr txBox="1">
            <a:spLocks noGrp="1"/>
          </p:cNvSpPr>
          <p:nvPr>
            <p:ph type="subTitle" idx="1"/>
          </p:nvPr>
        </p:nvSpPr>
        <p:spPr>
          <a:xfrm>
            <a:off x="0" y="312215"/>
            <a:ext cx="8803041" cy="47580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1" smtClean="0">
                <a:latin typeface="Arial Narrow" pitchFamily="34" charset="0"/>
              </a:rPr>
              <a:t>4. Heksosa	</a:t>
            </a:r>
            <a:r>
              <a:rPr lang="x-none" sz="2000" smtClean="0">
                <a:latin typeface="Arial Narrow" pitchFamily="34" charset="0"/>
              </a:rPr>
              <a:t>D-Galaktosa : Secara alami tersebar luas. Fungsi fisiologis umumnya 			         terdapat di susu (sebagai bagian dari laktosa) dan 				         struktur polisakarida.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>
                <a:latin typeface="Arial Narrow" pitchFamily="34" charset="0"/>
              </a:rPr>
              <a:t>	 </a:t>
            </a:r>
            <a:r>
              <a:rPr lang="x-none" sz="2000" smtClean="0">
                <a:latin typeface="Arial Narrow" pitchFamily="34" charset="0"/>
              </a:rPr>
              <a:t>        	L-Galaktosa  : Secara alami di agar dan polisakarida lainnya. Peran 				         fisiologisnya sebagai struktur polisakarida.</a:t>
            </a:r>
          </a:p>
          <a:p>
            <a:pPr marL="0" lvl="0" indent="0" algn="l"/>
            <a:r>
              <a:rPr lang="id-ID" sz="2000" dirty="0" smtClean="0">
                <a:latin typeface="Arial Narrow" pitchFamily="34" charset="0"/>
              </a:rPr>
              <a:t>		D-Glukosa      : Secara alami tersebar luas. Fungsi fisiologis sebagai 				         sumber energi utama dalam metabolisme hewan dan 			          	         peran struktural dalam selulosa. </a:t>
            </a:r>
          </a:p>
          <a:p>
            <a:pPr marL="0" lvl="0" indent="0" algn="l"/>
            <a:r>
              <a:rPr lang="id-ID" sz="2000" dirty="0" smtClean="0">
                <a:latin typeface="Arial Narrow" pitchFamily="34" charset="0"/>
              </a:rPr>
              <a:t>       		D-Manosa      : Secara alami terdapat di polisakarida tumbuhan, 				          glikoprotein hewan. Peran fisiologis  dalam struktur 				          polisakarida. </a:t>
            </a:r>
          </a:p>
          <a:p>
            <a:pPr marL="0" lvl="0" indent="0" algn="l"/>
            <a:r>
              <a:rPr lang="id-ID" sz="2000" dirty="0" smtClean="0">
                <a:latin typeface="Arial Narrow" pitchFamily="34" charset="0"/>
              </a:rPr>
              <a:t>         		D-Fruktosa     : Secara alami di tumbuhan, bagian dari sukrosa. Peran 			          fisiologis sebagai perantara dalam glikolisis (ester fosfat)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x-none" sz="2000" smtClean="0">
              <a:latin typeface="Arial Narrow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 Narrow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143000" y="590204"/>
            <a:ext cx="623451" cy="4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143000" y="628650"/>
            <a:ext cx="720090" cy="822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177290" y="605790"/>
            <a:ext cx="674370" cy="1463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165860" y="594360"/>
            <a:ext cx="708660" cy="23545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143000" y="605790"/>
            <a:ext cx="680601" cy="32346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2"/>
          <p:cNvSpPr txBox="1">
            <a:spLocks noGrp="1"/>
          </p:cNvSpPr>
          <p:nvPr>
            <p:ph type="subTitle" idx="1"/>
          </p:nvPr>
        </p:nvSpPr>
        <p:spPr>
          <a:xfrm>
            <a:off x="121187" y="1549456"/>
            <a:ext cx="8865073" cy="1863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1" smtClean="0">
                <a:latin typeface="Arial Narrow" pitchFamily="34" charset="0"/>
              </a:rPr>
              <a:t>5. Heptosa              </a:t>
            </a:r>
            <a:r>
              <a:rPr lang="x-none" sz="1800" smtClean="0">
                <a:latin typeface="Arial Narrow" pitchFamily="34" charset="0"/>
              </a:rPr>
              <a:t>D-Sedoheptulosa : Terdapat di semua tumbuhan. Peran fisiologis sebagai 				           perantara dalam siklus calvin dalam fotosintesis dan jalur 				           pentosa fosfat. </a:t>
            </a:r>
            <a:endParaRPr sz="1800" dirty="0">
              <a:latin typeface="Arial Narrow" pitchFamily="34" charset="0"/>
            </a:endParaRPr>
          </a:p>
        </p:txBody>
      </p:sp>
      <p:pic>
        <p:nvPicPr>
          <p:cNvPr id="454" name="Google Shape;45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1602" y="596821"/>
            <a:ext cx="732398" cy="8637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1245553" y="2225823"/>
            <a:ext cx="539180" cy="10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1602" y="596821"/>
            <a:ext cx="732398" cy="86375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52"/>
          <p:cNvSpPr txBox="1">
            <a:spLocks noGrp="1"/>
          </p:cNvSpPr>
          <p:nvPr>
            <p:ph type="title"/>
          </p:nvPr>
        </p:nvSpPr>
        <p:spPr>
          <a:xfrm>
            <a:off x="2256705" y="260605"/>
            <a:ext cx="4107000" cy="39759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KESIMPULAN</a:t>
            </a:r>
            <a:endParaRPr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1" name="Google Shape;470;p54"/>
          <p:cNvSpPr txBox="1">
            <a:spLocks/>
          </p:cNvSpPr>
          <p:nvPr/>
        </p:nvSpPr>
        <p:spPr>
          <a:xfrm>
            <a:off x="278424" y="308470"/>
            <a:ext cx="8645236" cy="3957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342900" indent="-342900" algn="l"/>
            <a:r>
              <a:rPr lang="id-ID" sz="1800" dirty="0" smtClean="0">
                <a:latin typeface="+mn-lt"/>
              </a:rPr>
              <a:t>1.  Karbohidrat dibagi menjadi 3 jenis yaitu : monosakarida, disakarida, dan   oligosakarida. Monosakarida adalah jenis karbohidrat yang tidak dapat dihidrolisis menjadi gula sederhana. Berdasarkan jumlah atom karbon sederhana C</a:t>
            </a:r>
            <a:r>
              <a:rPr lang="id-ID" sz="1800" dirty="0" smtClean="0">
                <a:latin typeface="Calibri"/>
                <a:cs typeface="Calibri"/>
              </a:rPr>
              <a:t>₃-C₇</a:t>
            </a:r>
            <a:r>
              <a:rPr lang="id-ID" sz="1800" dirty="0" smtClean="0">
                <a:latin typeface="+mn-lt"/>
              </a:rPr>
              <a:t>, monosakarida terdiri dari </a:t>
            </a:r>
            <a:r>
              <a:rPr lang="pt-BR" sz="1800" dirty="0" smtClean="0">
                <a:latin typeface="+mn-lt"/>
              </a:rPr>
              <a:t>triosa, tetrosa, pentosa, he, dan heptosa</a:t>
            </a:r>
            <a:r>
              <a:rPr lang="id-ID" sz="1800" dirty="0">
                <a:latin typeface="+mn-lt"/>
              </a:rPr>
              <a:t> </a:t>
            </a:r>
            <a:r>
              <a:rPr lang="id-ID" sz="1800" dirty="0" smtClean="0">
                <a:latin typeface="+mn-lt"/>
              </a:rPr>
              <a:t>yang dibedakan lagi berdasarkan gugus fungsinya 	                          (aldosa=aldehid dan ketosa=keton). </a:t>
            </a:r>
          </a:p>
          <a:p>
            <a:pPr marL="176213" indent="-176213" algn="l"/>
            <a:endParaRPr lang="id-ID" sz="1800" dirty="0" smtClean="0">
              <a:latin typeface="+mn-lt"/>
            </a:endParaRPr>
          </a:p>
          <a:p>
            <a:pPr marL="0" indent="0" algn="l"/>
            <a:r>
              <a:rPr lang="id-ID" sz="1800" dirty="0" smtClean="0">
                <a:latin typeface="+mn-lt"/>
              </a:rPr>
              <a:t>2. Secara sederhana, klasifikasi jenis monosakarida disajikan dalam tabel sebagai </a:t>
            </a:r>
          </a:p>
          <a:p>
            <a:pPr marL="0" indent="0" algn="l"/>
            <a:r>
              <a:rPr lang="id-ID" sz="1800" dirty="0">
                <a:latin typeface="+mn-lt"/>
              </a:rPr>
              <a:t> </a:t>
            </a:r>
            <a:r>
              <a:rPr lang="id-ID" sz="1800" dirty="0" smtClean="0">
                <a:latin typeface="+mn-lt"/>
              </a:rPr>
              <a:t>   berikut.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1" name="Google Shape;541;p59"/>
          <p:cNvGraphicFramePr/>
          <p:nvPr>
            <p:extLst>
              <p:ext uri="{D42A27DB-BD31-4B8C-83A1-F6EECF244321}">
                <p14:modId xmlns:p14="http://schemas.microsoft.com/office/powerpoint/2010/main" val="1775706477"/>
              </p:ext>
            </p:extLst>
          </p:nvPr>
        </p:nvGraphicFramePr>
        <p:xfrm>
          <a:off x="1151068" y="993772"/>
          <a:ext cx="7067773" cy="3522627"/>
        </p:xfrm>
        <a:graphic>
          <a:graphicData uri="http://schemas.openxmlformats.org/drawingml/2006/table">
            <a:tbl>
              <a:tblPr>
                <a:noFill/>
                <a:tableStyleId>{B9616481-9E25-46B6-9C86-0FA1FFF19B63}</a:tableStyleId>
              </a:tblPr>
              <a:tblGrid>
                <a:gridCol w="2846936"/>
                <a:gridCol w="2331954"/>
                <a:gridCol w="1888883"/>
              </a:tblGrid>
              <a:tr h="502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800" dirty="0" smtClean="0">
                          <a:solidFill>
                            <a:schemeClr val="lt1"/>
                          </a:solidFill>
                          <a:latin typeface="Montserrat Black"/>
                          <a:sym typeface="Montserrat Black"/>
                        </a:rPr>
                        <a:t>Jumlah</a:t>
                      </a:r>
                      <a:r>
                        <a:rPr lang="id-ID" sz="1800" baseline="0" dirty="0" smtClean="0">
                          <a:solidFill>
                            <a:schemeClr val="lt1"/>
                          </a:solidFill>
                          <a:latin typeface="Montserrat Black"/>
                          <a:sym typeface="Montserrat Black"/>
                        </a:rPr>
                        <a:t> Atom C</a:t>
                      </a:r>
                      <a:endParaRPr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b="1" dirty="0" smtClean="0">
                          <a:solidFill>
                            <a:schemeClr val="bg1"/>
                          </a:solidFill>
                        </a:rPr>
                        <a:t>    ALDOSA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400" dirty="0" smtClean="0">
                          <a:solidFill>
                            <a:schemeClr val="lt1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KETOSA</a:t>
                      </a:r>
                      <a:endParaRPr sz="1400" dirty="0">
                        <a:solidFill>
                          <a:schemeClr val="lt1"/>
                        </a:solidFill>
                        <a:latin typeface="Montserrat Black"/>
                        <a:ea typeface="Montserrat Black"/>
                        <a:cs typeface="Montserrat Black"/>
                        <a:sym typeface="Montserrat Black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50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Triosa(C</a:t>
                      </a: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Calibri"/>
                          <a:ea typeface="Montserrat Black"/>
                          <a:cs typeface="Calibri"/>
                          <a:sym typeface="Montserrat Black"/>
                        </a:rPr>
                        <a:t>₃</a:t>
                      </a: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H</a:t>
                      </a: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Calibri"/>
                          <a:ea typeface="Montserrat Black"/>
                          <a:cs typeface="Calibri"/>
                          <a:sym typeface="Montserrat Black"/>
                        </a:rPr>
                        <a:t>₆</a:t>
                      </a: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O</a:t>
                      </a: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Calibri"/>
                          <a:ea typeface="Montserrat Black"/>
                          <a:cs typeface="Calibri"/>
                          <a:sym typeface="Montserrat Black"/>
                        </a:rPr>
                        <a:t>₃</a:t>
                      </a: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)</a:t>
                      </a:r>
                      <a:endParaRPr sz="9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Gliserildehid</a:t>
                      </a:r>
                      <a:r>
                        <a:rPr lang="en"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 </a:t>
                      </a:r>
                      <a:endParaRPr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6DF869">
                            <a:alpha val="51764"/>
                          </a:srgbClr>
                        </a:gs>
                        <a:gs pos="72000">
                          <a:schemeClr val="lt1"/>
                        </a:gs>
                        <a:gs pos="100000">
                          <a:schemeClr val="lt1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dirty="0" err="1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Dihidroksi</a:t>
                      </a:r>
                      <a:r>
                        <a:rPr baseline="0" dirty="0" err="1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keton</a:t>
                      </a:r>
                      <a:endParaRPr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7010E0">
                            <a:alpha val="44313"/>
                          </a:srgbClr>
                        </a:gs>
                        <a:gs pos="72000">
                          <a:schemeClr val="lt1"/>
                        </a:gs>
                        <a:gs pos="100000">
                          <a:schemeClr val="lt1"/>
                        </a:gs>
                      </a:gsLst>
                      <a:lin ang="5400012" scaled="0"/>
                    </a:gradFill>
                  </a:tcPr>
                </a:tc>
              </a:tr>
              <a:tr h="50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Tetrosa(C</a:t>
                      </a: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Calibri"/>
                          <a:ea typeface="Montserrat Black"/>
                          <a:cs typeface="Calibri"/>
                          <a:sym typeface="Montserrat Black"/>
                        </a:rPr>
                        <a:t>₄</a:t>
                      </a: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H</a:t>
                      </a: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Calibri"/>
                          <a:ea typeface="Montserrat Black"/>
                          <a:cs typeface="Calibri"/>
                          <a:sym typeface="Montserrat Black"/>
                        </a:rPr>
                        <a:t>₈</a:t>
                      </a: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Montserrat Black"/>
                          <a:ea typeface="Montserrat Black"/>
                          <a:cs typeface="Calibri"/>
                          <a:sym typeface="Montserrat Black"/>
                        </a:rPr>
                        <a:t>O</a:t>
                      </a: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Calibri"/>
                          <a:ea typeface="Montserrat Black"/>
                          <a:cs typeface="Calibri"/>
                          <a:sym typeface="Montserrat Black"/>
                        </a:rPr>
                        <a:t>₄</a:t>
                      </a: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)</a:t>
                      </a:r>
                      <a:endParaRPr sz="9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D-</a:t>
                      </a:r>
                      <a:r>
                        <a:rPr dirty="0" err="1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Eritrosa</a:t>
                      </a:r>
                      <a:endParaRPr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6DF869">
                            <a:alpha val="51764"/>
                          </a:srgbClr>
                        </a:gs>
                        <a:gs pos="72000">
                          <a:schemeClr val="lt1"/>
                        </a:gs>
                        <a:gs pos="100000">
                          <a:schemeClr val="lt1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-</a:t>
                      </a:r>
                      <a:endParaRPr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7010E0">
                            <a:alpha val="44313"/>
                          </a:srgbClr>
                        </a:gs>
                        <a:gs pos="72000">
                          <a:schemeClr val="lt1"/>
                        </a:gs>
                        <a:gs pos="100000">
                          <a:schemeClr val="lt1"/>
                        </a:gs>
                      </a:gsLst>
                      <a:lin ang="5400012" scaled="0"/>
                    </a:gradFill>
                  </a:tcPr>
                </a:tc>
              </a:tr>
              <a:tr h="48077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Pentosa(C</a:t>
                      </a: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Calibri"/>
                          <a:ea typeface="Montserrat Black"/>
                          <a:cs typeface="Calibri"/>
                          <a:sym typeface="Montserrat Black"/>
                        </a:rPr>
                        <a:t>₅</a:t>
                      </a: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H</a:t>
                      </a: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Calibri"/>
                          <a:ea typeface="Montserrat Black"/>
                          <a:cs typeface="Calibri"/>
                          <a:sym typeface="Montserrat Black"/>
                        </a:rPr>
                        <a:t>₁₀</a:t>
                      </a: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O</a:t>
                      </a: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Calibri"/>
                          <a:ea typeface="Montserrat Black"/>
                          <a:cs typeface="Calibri"/>
                          <a:sym typeface="Montserrat Black"/>
                        </a:rPr>
                        <a:t>₅</a:t>
                      </a: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)</a:t>
                      </a:r>
                      <a:endParaRPr sz="9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D-</a:t>
                      </a:r>
                      <a:r>
                        <a:rPr dirty="0" err="1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Arabinosa</a:t>
                      </a:r>
                      <a:r>
                        <a:rPr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, L-</a:t>
                      </a:r>
                      <a:r>
                        <a:rPr dirty="0" err="1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Arabinosa</a:t>
                      </a:r>
                      <a:r>
                        <a:rPr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, D-</a:t>
                      </a:r>
                      <a:r>
                        <a:rPr dirty="0" err="1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Ribosa</a:t>
                      </a:r>
                      <a:r>
                        <a:rPr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, 2-D-Deosiribosa, D-</a:t>
                      </a:r>
                      <a:r>
                        <a:rPr dirty="0" err="1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Xilosa</a:t>
                      </a:r>
                      <a:r>
                        <a:rPr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, </a:t>
                      </a:r>
                      <a:endParaRPr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chemeClr val="accent1"/>
                        </a:gs>
                        <a:gs pos="72000">
                          <a:schemeClr val="lt1"/>
                        </a:gs>
                        <a:gs pos="100000">
                          <a:schemeClr val="lt1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-</a:t>
                      </a:r>
                      <a:endParaRPr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chemeClr val="accent1"/>
                        </a:gs>
                        <a:gs pos="72000">
                          <a:schemeClr val="lt1"/>
                        </a:gs>
                        <a:gs pos="100000">
                          <a:schemeClr val="lt1"/>
                        </a:gs>
                      </a:gsLst>
                      <a:lin ang="5400700" scaled="0"/>
                    </a:gradFill>
                  </a:tcPr>
                </a:tc>
              </a:tr>
              <a:tr h="61189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Heksosa(C</a:t>
                      </a: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Calibri"/>
                          <a:ea typeface="Montserrat Black"/>
                          <a:cs typeface="Calibri"/>
                          <a:sym typeface="Montserrat Black"/>
                        </a:rPr>
                        <a:t>₆</a:t>
                      </a: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H</a:t>
                      </a: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Calibri"/>
                          <a:ea typeface="Montserrat Black"/>
                          <a:cs typeface="Calibri"/>
                          <a:sym typeface="Montserrat Black"/>
                        </a:rPr>
                        <a:t>₁₂</a:t>
                      </a: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O</a:t>
                      </a: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Calibri"/>
                          <a:ea typeface="Montserrat Black"/>
                          <a:cs typeface="Calibri"/>
                          <a:sym typeface="Montserrat Black"/>
                        </a:rPr>
                        <a:t>₆</a:t>
                      </a: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)</a:t>
                      </a:r>
                      <a:endParaRPr sz="1300" dirty="0">
                        <a:solidFill>
                          <a:schemeClr val="lt1"/>
                        </a:solidFill>
                        <a:latin typeface="Montserrat Black"/>
                        <a:ea typeface="Montserrat Black"/>
                        <a:cs typeface="Montserrat Black"/>
                        <a:sym typeface="Montserrat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D-</a:t>
                      </a:r>
                      <a:r>
                        <a:rPr dirty="0" err="1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Galaktosa</a:t>
                      </a:r>
                      <a:r>
                        <a:rPr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, L-</a:t>
                      </a:r>
                      <a:r>
                        <a:rPr dirty="0" err="1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Galaktosa</a:t>
                      </a:r>
                      <a:r>
                        <a:rPr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, D-</a:t>
                      </a:r>
                      <a:r>
                        <a:rPr dirty="0" err="1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Glukosa</a:t>
                      </a:r>
                      <a:r>
                        <a:rPr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, D-</a:t>
                      </a:r>
                      <a:r>
                        <a:rPr dirty="0" err="1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Manosa</a:t>
                      </a:r>
                      <a:endParaRPr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7010E0">
                            <a:alpha val="44313"/>
                          </a:srgbClr>
                        </a:gs>
                        <a:gs pos="72000">
                          <a:schemeClr val="lt1"/>
                        </a:gs>
                        <a:gs pos="100000">
                          <a:schemeClr val="lt1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D-Fruktosa</a:t>
                      </a:r>
                      <a:r>
                        <a:rPr lang="en"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 </a:t>
                      </a:r>
                      <a:endParaRPr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6DF869">
                            <a:alpha val="51764"/>
                          </a:srgbClr>
                        </a:gs>
                        <a:gs pos="72000">
                          <a:schemeClr val="lt1"/>
                        </a:gs>
                        <a:gs pos="100000">
                          <a:schemeClr val="lt1"/>
                        </a:gs>
                      </a:gsLst>
                      <a:lin ang="5400012" scaled="0"/>
                    </a:gradFill>
                  </a:tcPr>
                </a:tc>
              </a:tr>
              <a:tr h="579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Heptosa(C</a:t>
                      </a: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Calibri"/>
                          <a:ea typeface="Montserrat Black"/>
                          <a:cs typeface="Calibri"/>
                          <a:sym typeface="Montserrat Black"/>
                        </a:rPr>
                        <a:t>₇</a:t>
                      </a: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H</a:t>
                      </a: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Calibri"/>
                          <a:ea typeface="Montserrat Black"/>
                          <a:cs typeface="Calibri"/>
                          <a:sym typeface="Montserrat Black"/>
                        </a:rPr>
                        <a:t>₁₄</a:t>
                      </a: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O</a:t>
                      </a: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Calibri"/>
                          <a:ea typeface="Montserrat Black"/>
                          <a:cs typeface="Calibri"/>
                          <a:sym typeface="Montserrat Black"/>
                        </a:rPr>
                        <a:t>₇</a:t>
                      </a:r>
                      <a:r>
                        <a:rPr lang="id-ID" sz="1300" dirty="0" smtClean="0">
                          <a:solidFill>
                            <a:schemeClr val="lt1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)</a:t>
                      </a:r>
                      <a:endParaRPr sz="1300" dirty="0">
                        <a:solidFill>
                          <a:schemeClr val="lt1"/>
                        </a:solidFill>
                        <a:latin typeface="Montserrat Black"/>
                        <a:ea typeface="Montserrat Black"/>
                        <a:cs typeface="Montserrat Black"/>
                        <a:sym typeface="Montserrat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-</a:t>
                      </a:r>
                      <a:endParaRPr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7010E0">
                            <a:alpha val="44313"/>
                          </a:srgbClr>
                        </a:gs>
                        <a:gs pos="72000">
                          <a:schemeClr val="lt1"/>
                        </a:gs>
                        <a:gs pos="100000">
                          <a:schemeClr val="lt1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D-Sedoheptulosa</a:t>
                      </a:r>
                      <a:r>
                        <a:rPr lang="en" dirty="0" smtClean="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 </a:t>
                      </a:r>
                      <a:endParaRPr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6DF869">
                            <a:alpha val="51764"/>
                          </a:srgbClr>
                        </a:gs>
                        <a:gs pos="72000">
                          <a:schemeClr val="lt1"/>
                        </a:gs>
                        <a:gs pos="100000">
                          <a:schemeClr val="lt1"/>
                        </a:gs>
                      </a:gsLst>
                      <a:lin ang="5400012" scaled="0"/>
                    </a:gradFill>
                  </a:tcPr>
                </a:tc>
              </a:tr>
            </a:tbl>
          </a:graphicData>
        </a:graphic>
      </p:graphicFrame>
      <p:pic>
        <p:nvPicPr>
          <p:cNvPr id="543" name="Google Shape;54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412800">
            <a:off x="-3752" y="14475"/>
            <a:ext cx="1433704" cy="12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59"/>
          <p:cNvSpPr txBox="1">
            <a:spLocks noGrp="1"/>
          </p:cNvSpPr>
          <p:nvPr>
            <p:ph type="title"/>
          </p:nvPr>
        </p:nvSpPr>
        <p:spPr>
          <a:xfrm>
            <a:off x="713100" y="52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400" dirty="0" smtClean="0">
                <a:latin typeface="Microsoft New Tai Lue" pitchFamily="34" charset="0"/>
                <a:cs typeface="Microsoft New Tai Lue" pitchFamily="34" charset="0"/>
              </a:rPr>
              <a:t>TABEL KLASIFIKASI MONOSAKARIDA MENURUT GUGUS FUNGSINYA </a:t>
            </a:r>
            <a:endParaRPr sz="2400" dirty="0">
              <a:latin typeface="Microsoft New Tai Lue" pitchFamily="34" charset="0"/>
              <a:cs typeface="Microsoft New Tai Lue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151068" y="1467725"/>
            <a:ext cx="282926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51068" y="2000922"/>
            <a:ext cx="282926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61826" y="3313355"/>
            <a:ext cx="281850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61826" y="3937299"/>
            <a:ext cx="281850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61826" y="2506532"/>
            <a:ext cx="281850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71"/>
          <p:cNvSpPr txBox="1">
            <a:spLocks noGrp="1"/>
          </p:cNvSpPr>
          <p:nvPr>
            <p:ph type="title" idx="2"/>
          </p:nvPr>
        </p:nvSpPr>
        <p:spPr>
          <a:xfrm>
            <a:off x="1539680" y="1923378"/>
            <a:ext cx="6038410" cy="11398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Thank You..</a:t>
            </a:r>
            <a:endParaRPr dirty="0"/>
          </a:p>
        </p:txBody>
      </p:sp>
      <p:pic>
        <p:nvPicPr>
          <p:cNvPr id="812" name="Google Shape;812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12777">
            <a:off x="7658185" y="362399"/>
            <a:ext cx="1404127" cy="1457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329825" y="832438"/>
            <a:ext cx="1485775" cy="1125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mily &amp; Consumer Sciences Major for College by Slidesgo">
  <a:themeElements>
    <a:clrScheme name="Simple Light">
      <a:dk1>
        <a:srgbClr val="191919"/>
      </a:dk1>
      <a:lt1>
        <a:srgbClr val="FFFFFF"/>
      </a:lt1>
      <a:dk2>
        <a:srgbClr val="88C4FC"/>
      </a:dk2>
      <a:lt2>
        <a:srgbClr val="C3DFFB"/>
      </a:lt2>
      <a:accent1>
        <a:srgbClr val="88C4FC"/>
      </a:accent1>
      <a:accent2>
        <a:srgbClr val="1038E0"/>
      </a:accent2>
      <a:accent3>
        <a:srgbClr val="59D33F"/>
      </a:accent3>
      <a:accent4>
        <a:srgbClr val="7010E0"/>
      </a:accent4>
      <a:accent5>
        <a:srgbClr val="C610E0"/>
      </a:accent5>
      <a:accent6>
        <a:srgbClr val="88C4FC"/>
      </a:accent6>
      <a:hlink>
        <a:srgbClr val="1038E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222</Words>
  <Application>Microsoft Office PowerPoint</Application>
  <PresentationFormat>On-screen Show (16:9)</PresentationFormat>
  <Paragraphs>62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Microsoft New Tai Lue</vt:lpstr>
      <vt:lpstr>Nirmala UI</vt:lpstr>
      <vt:lpstr>Bahnschrift Condensed</vt:lpstr>
      <vt:lpstr>Microsoft Tai Le</vt:lpstr>
      <vt:lpstr>Calibri</vt:lpstr>
      <vt:lpstr>Arial Narrow</vt:lpstr>
      <vt:lpstr>Microsoft PhagsPa</vt:lpstr>
      <vt:lpstr>Montserrat Black</vt:lpstr>
      <vt:lpstr>Yu Gothic</vt:lpstr>
      <vt:lpstr>Questrial</vt:lpstr>
      <vt:lpstr>Microsoft Sans Serif</vt:lpstr>
      <vt:lpstr>Family &amp; Consumer Sciences Major for College by Slidesgo</vt:lpstr>
      <vt:lpstr>KESIMPULAN SLIDE AKHIR KARBOHIDRAT KELOMPOK 2 THP B </vt:lpstr>
      <vt:lpstr>Monosakarida</vt:lpstr>
      <vt:lpstr>PowerPoint Presentation</vt:lpstr>
      <vt:lpstr>PowerPoint Presentation</vt:lpstr>
      <vt:lpstr>PowerPoint Presentation</vt:lpstr>
      <vt:lpstr>KESIMPULAN</vt:lpstr>
      <vt:lpstr>TABEL KLASIFIKASI MONOSAKARIDA MENURUT GUGUS FUNGSINYA </vt:lpstr>
      <vt:lpstr>Thank You..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KESIMPULAN SLIDE AKHIR KARBOHIDRAT KELOMPOK 2 THP B </dc:title>
  <cp:lastModifiedBy>Windows User</cp:lastModifiedBy>
  <cp:revision>36</cp:revision>
  <dcterms:modified xsi:type="dcterms:W3CDTF">2022-03-04T08:03:46Z</dcterms:modified>
</cp:coreProperties>
</file>