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9"/>
  </p:notesMasterIdLst>
  <p:sldIdLst>
    <p:sldId id="256" r:id="rId2"/>
    <p:sldId id="315" r:id="rId3"/>
    <p:sldId id="257" r:id="rId4"/>
    <p:sldId id="262" r:id="rId5"/>
    <p:sldId id="312" r:id="rId6"/>
    <p:sldId id="313" r:id="rId7"/>
    <p:sldId id="314" r:id="rId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Roboto Condensed Light" panose="02000000000000000000" pitchFamily="2" charset="0"/>
      <p:regular r:id="rId14"/>
      <p:italic r:id="rId15"/>
    </p:embeddedFont>
    <p:embeddedFont>
      <p:font typeface="Space Grotesk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90B7CE-21BF-4718-87D6-861B7DD5A47C}">
  <a:tblStyle styleId="{8490B7CE-21BF-4718-87D6-861B7DD5A4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36" y="7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77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15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71275" y="1457325"/>
            <a:ext cx="6201600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94200" y="3210438"/>
            <a:ext cx="41556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13100" y="1696500"/>
            <a:ext cx="4117800" cy="27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41178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998200" y="1526150"/>
            <a:ext cx="5147700" cy="12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682925" y="2816450"/>
            <a:ext cx="3824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0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1331315" y="1166836"/>
            <a:ext cx="6201600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 err="1">
                <a:solidFill>
                  <a:schemeClr val="dk1"/>
                </a:solidFill>
              </a:rPr>
              <a:t>Karbohidrat</a:t>
            </a:r>
            <a:br>
              <a:rPr lang="en-US" sz="3700" dirty="0">
                <a:solidFill>
                  <a:schemeClr val="dk1"/>
                </a:solidFill>
              </a:rPr>
            </a:br>
            <a:r>
              <a:rPr lang="en-US" sz="3700" dirty="0" err="1">
                <a:solidFill>
                  <a:schemeClr val="dk1"/>
                </a:solidFill>
              </a:rPr>
              <a:t>Monosakarida</a:t>
            </a:r>
            <a:endParaRPr sz="3700" dirty="0">
              <a:solidFill>
                <a:schemeClr val="dk1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494200" y="3210437"/>
            <a:ext cx="4155600" cy="1016329"/>
          </a:xfrm>
          <a:prstGeom prst="rect">
            <a:avLst/>
          </a:prstGeom>
          <a:gradFill>
            <a:gsLst>
              <a:gs pos="0">
                <a:srgbClr val="EEDB28"/>
              </a:gs>
              <a:gs pos="46000">
                <a:srgbClr val="D80FCF"/>
              </a:gs>
              <a:gs pos="100000">
                <a:srgbClr val="005FDB"/>
              </a:gs>
            </a:gsLst>
            <a:lin ang="1350003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Kelompok</a:t>
            </a:r>
            <a:r>
              <a:rPr lang="en-US" dirty="0"/>
              <a:t> 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THP B</a:t>
            </a:r>
            <a:endParaRPr dirty="0"/>
          </a:p>
        </p:txBody>
      </p:sp>
      <p:sp>
        <p:nvSpPr>
          <p:cNvPr id="166" name="Google Shape;166;p38"/>
          <p:cNvSpPr txBox="1">
            <a:spLocks noGrp="1"/>
          </p:cNvSpPr>
          <p:nvPr>
            <p:ph type="subTitle" idx="1"/>
          </p:nvPr>
        </p:nvSpPr>
        <p:spPr>
          <a:xfrm>
            <a:off x="506779" y="2510642"/>
            <a:ext cx="4155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subTitle" idx="1"/>
          </p:nvPr>
        </p:nvSpPr>
        <p:spPr>
          <a:xfrm>
            <a:off x="506779" y="2510642"/>
            <a:ext cx="4155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52C1D-A636-491B-998E-B6B996250777}"/>
              </a:ext>
            </a:extLst>
          </p:cNvPr>
          <p:cNvSpPr txBox="1"/>
          <p:nvPr/>
        </p:nvSpPr>
        <p:spPr>
          <a:xfrm>
            <a:off x="2266121" y="1577753"/>
            <a:ext cx="4462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Iqbal </a:t>
            </a:r>
            <a:r>
              <a:rPr lang="en-US" dirty="0" err="1">
                <a:solidFill>
                  <a:schemeClr val="bg2"/>
                </a:solidFill>
              </a:rPr>
              <a:t>Rifanda</a:t>
            </a:r>
            <a:r>
              <a:rPr lang="en-US" dirty="0">
                <a:solidFill>
                  <a:schemeClr val="bg2"/>
                </a:solidFill>
              </a:rPr>
              <a:t>. P.		2154051006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Letriani</a:t>
            </a:r>
            <a:r>
              <a:rPr lang="en-US" dirty="0">
                <a:solidFill>
                  <a:schemeClr val="bg2"/>
                </a:solidFill>
              </a:rPr>
              <a:t>			2154051008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Shafira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Aisya</a:t>
            </a:r>
            <a:r>
              <a:rPr lang="en-US" dirty="0">
                <a:solidFill>
                  <a:schemeClr val="bg2"/>
                </a:solidFill>
              </a:rPr>
              <a:t> Putri		2154051010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Duta Faried Khaliq 		2154051010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Nurul </a:t>
            </a:r>
            <a:r>
              <a:rPr lang="en-US" dirty="0" err="1">
                <a:solidFill>
                  <a:schemeClr val="bg2"/>
                </a:solidFill>
              </a:rPr>
              <a:t>Hasanah</a:t>
            </a:r>
            <a:r>
              <a:rPr lang="en-US" dirty="0">
                <a:solidFill>
                  <a:schemeClr val="bg2"/>
                </a:solidFill>
              </a:rPr>
              <a:t> 		2154051014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Al </a:t>
            </a:r>
            <a:r>
              <a:rPr lang="en-US" dirty="0" err="1">
                <a:solidFill>
                  <a:schemeClr val="bg2"/>
                </a:solidFill>
              </a:rPr>
              <a:t>Fajar</a:t>
            </a:r>
            <a:r>
              <a:rPr lang="en-US" dirty="0">
                <a:solidFill>
                  <a:schemeClr val="bg2"/>
                </a:solidFill>
              </a:rPr>
              <a:t> 			2164051002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78DDE3-604E-4EC7-A024-4EC91CA6DBAC}"/>
              </a:ext>
            </a:extLst>
          </p:cNvPr>
          <p:cNvSpPr txBox="1"/>
          <p:nvPr/>
        </p:nvSpPr>
        <p:spPr>
          <a:xfrm>
            <a:off x="3540815" y="734202"/>
            <a:ext cx="191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Anggota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Kelompok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225477" y="82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r>
              <a:rPr lang="en-US" dirty="0"/>
              <a:t> ?</a:t>
            </a:r>
            <a:endParaRPr dirty="0"/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102637" y="792621"/>
            <a:ext cx="8603614" cy="424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terkecil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 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Sakarida</a:t>
            </a:r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Maksudnya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kimianya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sakarida</a:t>
            </a: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6 atom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5 atom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04049" y="1775615"/>
            <a:ext cx="0" cy="557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47965" y="2054133"/>
            <a:ext cx="1712167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65005" y="1930970"/>
            <a:ext cx="1282960" cy="24632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410" y="1930969"/>
            <a:ext cx="1282960" cy="24632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410" y="2332653"/>
            <a:ext cx="2233905" cy="41054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Dua atau lebih gugus hidroksil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1844" y="3862873"/>
            <a:ext cx="1561520" cy="11943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Aldo </a:t>
            </a:r>
            <a:r>
              <a:rPr lang="en-US" dirty="0">
                <a:solidFill>
                  <a:schemeClr val="dk2"/>
                </a:solidFill>
              </a:rPr>
              <a:t>+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3 c= </a:t>
            </a:r>
            <a:r>
              <a:rPr lang="en-US" dirty="0" err="1">
                <a:solidFill>
                  <a:schemeClr val="dk2"/>
                </a:solidFill>
              </a:rPr>
              <a:t>triosa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4 c = </a:t>
            </a:r>
            <a:r>
              <a:rPr lang="en-US" dirty="0" err="1">
                <a:solidFill>
                  <a:schemeClr val="dk2"/>
                </a:solidFill>
              </a:rPr>
              <a:t>tetrosa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5 c= pentose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6 c= </a:t>
            </a:r>
            <a:r>
              <a:rPr lang="en-US" dirty="0" err="1">
                <a:solidFill>
                  <a:schemeClr val="dk2"/>
                </a:solidFill>
              </a:rPr>
              <a:t>heksosa</a:t>
            </a:r>
            <a:endParaRPr lang="en-US" dirty="0">
              <a:solidFill>
                <a:schemeClr val="dk2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88440" y="3862873"/>
            <a:ext cx="1561520" cy="11943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Keto</a:t>
            </a:r>
            <a:r>
              <a:rPr lang="en-US" dirty="0">
                <a:solidFill>
                  <a:schemeClr val="dk2"/>
                </a:solidFill>
              </a:rPr>
              <a:t> +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3 c= </a:t>
            </a:r>
            <a:r>
              <a:rPr lang="en-US" dirty="0" err="1">
                <a:solidFill>
                  <a:schemeClr val="dk2"/>
                </a:solidFill>
              </a:rPr>
              <a:t>triosa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4 c = </a:t>
            </a:r>
            <a:r>
              <a:rPr lang="en-US" dirty="0" err="1">
                <a:solidFill>
                  <a:schemeClr val="dk2"/>
                </a:solidFill>
              </a:rPr>
              <a:t>tetrosa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5 c= pentose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6 c= </a:t>
            </a:r>
            <a:r>
              <a:rPr lang="en-US" dirty="0" err="1">
                <a:solidFill>
                  <a:schemeClr val="dk2"/>
                </a:solidFill>
              </a:rPr>
              <a:t>heksosa</a:t>
            </a:r>
            <a:endParaRPr lang="en-US" dirty="0">
              <a:solidFill>
                <a:schemeClr val="dk2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6" y="3741576"/>
            <a:ext cx="3349272" cy="120688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4245429" y="4345020"/>
            <a:ext cx="746449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>
            <a:spLocks noGrp="1"/>
          </p:cNvSpPr>
          <p:nvPr>
            <p:ph type="title"/>
          </p:nvPr>
        </p:nvSpPr>
        <p:spPr>
          <a:xfrm>
            <a:off x="134601" y="54208"/>
            <a:ext cx="5799667" cy="673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asimetrik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br>
              <a:rPr lang="en-US" dirty="0"/>
            </a:br>
            <a:endParaRPr dirty="0"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1"/>
          </p:nvPr>
        </p:nvSpPr>
        <p:spPr>
          <a:xfrm>
            <a:off x="0" y="1110343"/>
            <a:ext cx="9144000" cy="4033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tangannya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asimetri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kiral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bintang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metanol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hidrogen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Atom C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C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Asimetris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Kiral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OH,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isomer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geometri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0" name="Google Shape;2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217537" y="48308"/>
            <a:ext cx="928673" cy="105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4" y="1726636"/>
            <a:ext cx="4955638" cy="1298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6510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atom C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polarisasi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haworth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haworth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karbonil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kovalen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1" y="214278"/>
            <a:ext cx="3504910" cy="152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6" y="2571749"/>
            <a:ext cx="3504910" cy="12922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464906" y="1747482"/>
            <a:ext cx="606489" cy="317241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1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siklisasi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glukosa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sampinng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siklisasi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fruktosa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R1, R2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hemiketal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hemiketal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651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3" y="100724"/>
            <a:ext cx="3504910" cy="76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7" y="2176804"/>
            <a:ext cx="3504910" cy="1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Pengelompokan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dikelompokan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furan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4" y="98326"/>
            <a:ext cx="3504910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9913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Middle School - 8th Grade: Atoms, Elements, and the Periodic Table by Slidesgo">
  <a:themeElements>
    <a:clrScheme name="Simple Light">
      <a:dk1>
        <a:srgbClr val="003697"/>
      </a:dk1>
      <a:lt1>
        <a:srgbClr val="FFFFFF"/>
      </a:lt1>
      <a:dk2>
        <a:srgbClr val="001861"/>
      </a:dk2>
      <a:lt2>
        <a:srgbClr val="DBE3EA"/>
      </a:lt2>
      <a:accent1>
        <a:srgbClr val="005FDB"/>
      </a:accent1>
      <a:accent2>
        <a:srgbClr val="8017E5"/>
      </a:accent2>
      <a:accent3>
        <a:srgbClr val="D80FCF"/>
      </a:accent3>
      <a:accent4>
        <a:srgbClr val="005FDB"/>
      </a:accent4>
      <a:accent5>
        <a:srgbClr val="8017E5"/>
      </a:accent5>
      <a:accent6>
        <a:srgbClr val="D80FCF"/>
      </a:accent6>
      <a:hlink>
        <a:srgbClr val="000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383</Words>
  <Application>Microsoft Office PowerPoint</Application>
  <PresentationFormat>On-screen Show (16:9)</PresentationFormat>
  <Paragraphs>114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Space Grotesk</vt:lpstr>
      <vt:lpstr>Wingdings</vt:lpstr>
      <vt:lpstr>Barlow</vt:lpstr>
      <vt:lpstr>Roboto Condensed Light</vt:lpstr>
      <vt:lpstr>Arial</vt:lpstr>
      <vt:lpstr>Times New Roman</vt:lpstr>
      <vt:lpstr>Science Subject for Middle School - 8th Grade: Atoms, Elements, and the Periodic Table by Slidesgo</vt:lpstr>
      <vt:lpstr>Karbohidrat Monosakarida</vt:lpstr>
      <vt:lpstr>PowerPoint Presentation</vt:lpstr>
      <vt:lpstr>Apa itu Monosakarida ?</vt:lpstr>
      <vt:lpstr>Pusat asimetrik monosakarida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LENOVO</dc:creator>
  <cp:lastModifiedBy>hp</cp:lastModifiedBy>
  <cp:revision>18</cp:revision>
  <dcterms:modified xsi:type="dcterms:W3CDTF">2022-03-11T07:38:25Z</dcterms:modified>
</cp:coreProperties>
</file>