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2" r:id="rId4"/>
    <p:sldId id="303" r:id="rId5"/>
    <p:sldId id="304" r:id="rId6"/>
    <p:sldId id="305" r:id="rId7"/>
  </p:sldIdLst>
  <p:sldSz cx="9144000" cy="5143500" type="screen16x9"/>
  <p:notesSz cx="6858000" cy="9144000"/>
  <p:embeddedFontLst>
    <p:embeddedFont>
      <p:font typeface="Hind Vadodara Light" charset="0"/>
      <p:regular r:id="rId9"/>
    </p:embeddedFont>
    <p:embeddedFont>
      <p:font typeface="Teko Light" charset="0"/>
      <p:regular r:id="rId10"/>
    </p:embeddedFont>
    <p:embeddedFont>
      <p:font typeface="Raleway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Hind Vadodara Medium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29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2" hasCustomPrompt="1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Hind Vadodara Medium" panose="02000000000000000000"/>
                <a:ea typeface="Hind Vadodara Medium" panose="02000000000000000000"/>
                <a:cs typeface="Hind Vadodara Medium" panose="02000000000000000000"/>
                <a:sym typeface="Hind Vadodara Medium" panose="02000000000000000000"/>
                <a:hlinkClick r:id="rId3"/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Hind Vadodara Medium" panose="02000000000000000000"/>
                <a:ea typeface="Hind Vadodara Medium" panose="02000000000000000000"/>
                <a:cs typeface="Hind Vadodara Medium" panose="02000000000000000000"/>
                <a:sym typeface="Hind Vadodara Medium" panose="02000000000000000000"/>
                <a:hlinkClick r:id="rId4"/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Hind Vadodara Medium" panose="02000000000000000000"/>
                <a:ea typeface="Hind Vadodara Medium" panose="02000000000000000000"/>
                <a:cs typeface="Hind Vadodara Medium" panose="02000000000000000000"/>
                <a:sym typeface="Hind Vadodara Medium" panose="02000000000000000000"/>
                <a:hlinkClick r:id="rId5"/>
              </a:rPr>
              <a:t>Freepik</a:t>
            </a:r>
            <a:endParaRPr>
              <a:solidFill>
                <a:schemeClr val="dk1"/>
              </a:solidFill>
              <a:latin typeface="Hind Vadodara Medium" panose="02000000000000000000"/>
              <a:ea typeface="Hind Vadodara Medium" panose="02000000000000000000"/>
              <a:cs typeface="Hind Vadodara Medium" panose="02000000000000000000"/>
              <a:sym typeface="Hind Vadodara Medium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ind Vadodara Light" panose="02000000000000000000"/>
              <a:ea typeface="Hind Vadodara Light" panose="02000000000000000000"/>
              <a:cs typeface="Hind Vadodara Light" panose="02000000000000000000"/>
              <a:sym typeface="Hind Vadodara Light" panose="02000000000000000000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ind Vadodara Light" panose="02000000000000000000"/>
              <a:ea typeface="Hind Vadodara Light" panose="02000000000000000000"/>
              <a:cs typeface="Hind Vadodara Light" panose="02000000000000000000"/>
              <a:sym typeface="Hind Vadodara Light" panose="0200000000000000000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 panose="02000000000000000000"/>
              <a:buChar char="●"/>
              <a:defRPr sz="18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 panose="02000000000000000000"/>
              <a:buChar char="○"/>
              <a:defRPr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■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●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○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■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●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○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 panose="02000000000000000000"/>
              <a:buChar char="■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573092" y="2327143"/>
            <a:ext cx="5072380" cy="2003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/>
              <a:t>1.  </a:t>
            </a:r>
            <a:r>
              <a:rPr lang="en-US" altLang="en-GB" sz="2400" dirty="0" err="1"/>
              <a:t>Mellisa</a:t>
            </a:r>
            <a:r>
              <a:rPr lang="en-US" altLang="en-GB" sz="2400" dirty="0"/>
              <a:t> </a:t>
            </a:r>
            <a:r>
              <a:rPr lang="en-US" altLang="en-GB" sz="2400" dirty="0" err="1"/>
              <a:t>marzalena</a:t>
            </a:r>
            <a:r>
              <a:rPr lang="en-US" altLang="en-GB" sz="2400" dirty="0"/>
              <a:t> </a:t>
            </a:r>
            <a:r>
              <a:rPr lang="en-US" altLang="en-GB" sz="2400" dirty="0" smtClean="0"/>
              <a:t>	2114051044</a:t>
            </a:r>
            <a:endParaRPr lang="en-US" altLang="en-GB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/>
              <a:t>2. </a:t>
            </a:r>
            <a:r>
              <a:rPr lang="en-US" altLang="en-GB" sz="2400" dirty="0" err="1"/>
              <a:t>Zalfa</a:t>
            </a:r>
            <a:r>
              <a:rPr lang="en-US" altLang="en-GB" sz="2400" dirty="0"/>
              <a:t> </a:t>
            </a:r>
            <a:r>
              <a:rPr lang="en-US" altLang="en-GB" sz="2400" dirty="0" err="1"/>
              <a:t>Husniyyah</a:t>
            </a:r>
            <a:r>
              <a:rPr lang="en-US" altLang="en-GB" sz="2400" dirty="0"/>
              <a:t> </a:t>
            </a:r>
            <a:r>
              <a:rPr lang="en-US" altLang="en-GB" sz="2400" dirty="0" smtClean="0"/>
              <a:t>	2114051046</a:t>
            </a:r>
            <a:endParaRPr lang="en-US" altLang="en-GB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/>
              <a:t>3. </a:t>
            </a:r>
            <a:r>
              <a:rPr lang="en-US" altLang="en-GB" sz="2400" dirty="0" err="1"/>
              <a:t>Gustin</a:t>
            </a:r>
            <a:r>
              <a:rPr lang="en-US" altLang="en-GB" sz="2400" dirty="0"/>
              <a:t> </a:t>
            </a:r>
            <a:r>
              <a:rPr lang="en-US" altLang="en-GB" sz="2400" dirty="0" err="1"/>
              <a:t>Adelia</a:t>
            </a:r>
            <a:r>
              <a:rPr lang="en-US" altLang="en-GB" sz="2400" dirty="0"/>
              <a:t> </a:t>
            </a:r>
            <a:r>
              <a:rPr lang="en-US" altLang="en-GB" sz="2400" dirty="0" smtClean="0"/>
              <a:t>	2114051048</a:t>
            </a:r>
            <a:endParaRPr lang="en-US" altLang="en-GB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/>
              <a:t>4. </a:t>
            </a:r>
            <a:r>
              <a:rPr lang="en-US" altLang="en-GB" sz="2400" dirty="0" err="1"/>
              <a:t>Novall</a:t>
            </a:r>
            <a:r>
              <a:rPr lang="en-US" altLang="en-GB" sz="2400" dirty="0"/>
              <a:t> </a:t>
            </a:r>
            <a:r>
              <a:rPr lang="en-US" altLang="en-GB" sz="2400" dirty="0" err="1"/>
              <a:t>Chairil</a:t>
            </a:r>
            <a:r>
              <a:rPr lang="en-US" altLang="en-GB" sz="2400" dirty="0"/>
              <a:t> </a:t>
            </a:r>
            <a:r>
              <a:rPr lang="en-US" altLang="en-GB" sz="2400" dirty="0" smtClean="0"/>
              <a:t>	2114051050</a:t>
            </a:r>
            <a:endParaRPr lang="en-US" altLang="en-GB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/>
              <a:t>5. </a:t>
            </a:r>
            <a:r>
              <a:rPr lang="en-US" altLang="en-GB" sz="2400" dirty="0" err="1"/>
              <a:t>Yosnita</a:t>
            </a:r>
            <a:r>
              <a:rPr lang="en-US" altLang="en-GB" sz="2400" dirty="0"/>
              <a:t> </a:t>
            </a:r>
            <a:r>
              <a:rPr lang="en-US" altLang="en-GB" sz="2400" dirty="0" err="1"/>
              <a:t>anggriani</a:t>
            </a:r>
            <a:r>
              <a:rPr lang="en-US" altLang="en-GB" sz="2400" dirty="0"/>
              <a:t> </a:t>
            </a:r>
            <a:r>
              <a:rPr lang="en-US" altLang="en-GB" sz="2400" dirty="0" smtClean="0"/>
              <a:t>	2114051052</a:t>
            </a:r>
            <a:endParaRPr lang="en-US" altLang="en-GB" sz="2400" dirty="0"/>
          </a:p>
        </p:txBody>
      </p:sp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3511594" y="0"/>
            <a:ext cx="5241290" cy="1744980"/>
          </a:xfrm>
        </p:spPr>
        <p:txBody>
          <a:bodyPr/>
          <a:lstStyle/>
          <a:p>
            <a:r>
              <a:rPr lang="id-ID" altLang="en-US" sz="8800" dirty="0"/>
              <a:t>Monosakarida</a:t>
            </a:r>
          </a:p>
        </p:txBody>
      </p:sp>
      <p:sp>
        <p:nvSpPr>
          <p:cNvPr id="4" name="Google Shape;130;p27"/>
          <p:cNvSpPr txBox="1">
            <a:spLocks/>
          </p:cNvSpPr>
          <p:nvPr/>
        </p:nvSpPr>
        <p:spPr>
          <a:xfrm>
            <a:off x="4071620" y="1302385"/>
            <a:ext cx="5072380" cy="56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 panose="02000000000000000000"/>
              <a:buNone/>
              <a:tabLst/>
              <a:defRPr/>
            </a:pPr>
            <a:r>
              <a:rPr kumimoji="0" lang="en-US" alt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KELOMPOK</a:t>
            </a:r>
            <a:r>
              <a:rPr kumimoji="0" lang="en-US" alt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 5 THP (B)</a:t>
            </a:r>
            <a:endParaRPr kumimoji="0" lang="en-US" altLang="en-GB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 panose="02000000000000000000"/>
              <a:ea typeface="Hind Vadodara Light" panose="02000000000000000000"/>
              <a:cs typeface="Hind Vadodara Light" panose="02000000000000000000"/>
              <a:sym typeface="Hind Vadodara Light" panose="020000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judul 1"/>
          <p:cNvSpPr>
            <a:spLocks noGrp="1"/>
          </p:cNvSpPr>
          <p:nvPr>
            <p:ph type="subTitle" idx="1"/>
          </p:nvPr>
        </p:nvSpPr>
        <p:spPr>
          <a:xfrm flipH="1">
            <a:off x="546735" y="1180465"/>
            <a:ext cx="8050530" cy="519430"/>
          </a:xfrm>
        </p:spPr>
        <p:txBody>
          <a:bodyPr/>
          <a:lstStyle/>
          <a:p>
            <a:pPr marL="114300" indent="0" algn="l"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onosakarida tersusun atas satu gugus aldehid atau satu gugus keton yang pada rantai nya terikat dua atau lebih gugus hidroksil</a:t>
            </a:r>
            <a:endParaRPr lang="id-ID" altLang="en-US" sz="1800"/>
          </a:p>
        </p:txBody>
      </p:sp>
      <p:sp>
        <p:nvSpPr>
          <p:cNvPr id="3" name="Judu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Monosakarida</a:t>
            </a:r>
          </a:p>
        </p:txBody>
      </p:sp>
      <p:sp>
        <p:nvSpPr>
          <p:cNvPr id="9" name="Kotak Teks 8"/>
          <p:cNvSpPr txBox="1"/>
          <p:nvPr/>
        </p:nvSpPr>
        <p:spPr>
          <a:xfrm>
            <a:off x="704850" y="1966595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Cara Penamaan Monosakarida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Kotak Teks 9"/>
          <p:cNvSpPr txBox="1"/>
          <p:nvPr/>
        </p:nvSpPr>
        <p:spPr>
          <a:xfrm>
            <a:off x="704850" y="2475865"/>
            <a:ext cx="4229735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>
                <a:latin typeface="Raleway"/>
                <a:ea typeface="Raleway"/>
                <a:cs typeface="Raleway"/>
                <a:sym typeface="Raleway"/>
              </a:rPr>
              <a:t>aldehid : </a:t>
            </a:r>
            <a:r>
              <a:rPr sz="1800" i="1" u="sng">
                <a:latin typeface="Raleway"/>
                <a:ea typeface="Raleway"/>
                <a:cs typeface="Raleway"/>
                <a:sym typeface="Raleway"/>
              </a:rPr>
              <a:t>aldo + ada berapa atom C 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( 3 - triosa, 4 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tetrosa, 5 - pentosa, 6 - heksosa, dst )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>
                <a:latin typeface="Raleway"/>
                <a:ea typeface="Raleway"/>
                <a:cs typeface="Raleway"/>
                <a:sym typeface="Raleway"/>
              </a:rPr>
              <a:t>keton : </a:t>
            </a:r>
            <a:r>
              <a:rPr sz="1800" i="1" u="sng">
                <a:latin typeface="Raleway"/>
                <a:ea typeface="Raleway"/>
                <a:cs typeface="Raleway"/>
                <a:sym typeface="Raleway"/>
              </a:rPr>
              <a:t>keto + ada berapa atom C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 ( 3 - triosa, 4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 tetrosa, 5 - pentosa, 6 - heksosa, dst )</a:t>
            </a:r>
            <a:endParaRPr lang="id-ID" altLang="en-US" sz="1800"/>
          </a:p>
        </p:txBody>
      </p:sp>
      <p:pic>
        <p:nvPicPr>
          <p:cNvPr id="5" name="Gambar 4" descr="WhatsApp Image 2022-03-04 at 11.48.45"/>
          <p:cNvPicPr>
            <a:picLocks noChangeAspect="1"/>
          </p:cNvPicPr>
          <p:nvPr/>
        </p:nvPicPr>
        <p:blipFill>
          <a:blip r:embed="rId2"/>
          <a:srcRect l="7616" r="13962"/>
          <a:stretch>
            <a:fillRect/>
          </a:stretch>
        </p:blipFill>
        <p:spPr>
          <a:xfrm>
            <a:off x="7322820" y="2037080"/>
            <a:ext cx="1451610" cy="2536825"/>
          </a:xfrm>
          <a:prstGeom prst="rect">
            <a:avLst/>
          </a:prstGeom>
        </p:spPr>
      </p:pic>
      <p:pic>
        <p:nvPicPr>
          <p:cNvPr id="6" name="Gambar 5" descr="WhatsApp Image 2022-03-04 at 11.48.47"/>
          <p:cNvPicPr>
            <a:picLocks noChangeAspect="1"/>
          </p:cNvPicPr>
          <p:nvPr/>
        </p:nvPicPr>
        <p:blipFill>
          <a:blip r:embed="rId3"/>
          <a:srcRect l="7640" t="-2628" r="16332" b="17455"/>
          <a:stretch>
            <a:fillRect/>
          </a:stretch>
        </p:blipFill>
        <p:spPr>
          <a:xfrm>
            <a:off x="5321935" y="2012315"/>
            <a:ext cx="1490345" cy="2604135"/>
          </a:xfrm>
          <a:prstGeom prst="rect">
            <a:avLst/>
          </a:prstGeom>
        </p:spPr>
      </p:pic>
      <p:sp>
        <p:nvSpPr>
          <p:cNvPr id="7" name="Kotak Teks 6"/>
          <p:cNvSpPr txBox="1"/>
          <p:nvPr/>
        </p:nvSpPr>
        <p:spPr>
          <a:xfrm>
            <a:off x="5321935" y="4646930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b="1"/>
              <a:t>Aldoheksosa </a:t>
            </a:r>
          </a:p>
        </p:txBody>
      </p:sp>
      <p:sp>
        <p:nvSpPr>
          <p:cNvPr id="8" name="Kotak Teks 7"/>
          <p:cNvSpPr txBox="1"/>
          <p:nvPr/>
        </p:nvSpPr>
        <p:spPr>
          <a:xfrm>
            <a:off x="7156450" y="4646930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b="1"/>
              <a:t>Ketoheksosa </a:t>
            </a:r>
          </a:p>
        </p:txBody>
      </p:sp>
      <p:sp>
        <p:nvSpPr>
          <p:cNvPr id="11" name="Kotak Teks 10"/>
          <p:cNvSpPr txBox="1"/>
          <p:nvPr/>
        </p:nvSpPr>
        <p:spPr>
          <a:xfrm>
            <a:off x="5175250" y="1730375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i="1" u="sng"/>
              <a:t>Glukosa</a:t>
            </a:r>
          </a:p>
        </p:txBody>
      </p:sp>
      <p:sp>
        <p:nvSpPr>
          <p:cNvPr id="12" name="Kotak Teks 11"/>
          <p:cNvSpPr txBox="1"/>
          <p:nvPr/>
        </p:nvSpPr>
        <p:spPr>
          <a:xfrm>
            <a:off x="7156450" y="1715135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i="1" u="sng"/>
              <a:t>Fruktosa</a:t>
            </a:r>
            <a:r>
              <a:rPr lang="en-US" altLang="id-ID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  <p:bldP spid="9" grpId="0"/>
      <p:bldP spid="9" grpId="1"/>
      <p:bldP spid="10" grpId="0"/>
      <p:bldP spid="10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judul 1"/>
          <p:cNvSpPr>
            <a:spLocks noGrp="1"/>
          </p:cNvSpPr>
          <p:nvPr>
            <p:ph type="subTitle" idx="1"/>
          </p:nvPr>
        </p:nvSpPr>
        <p:spPr>
          <a:xfrm flipH="1">
            <a:off x="5311140" y="1746885"/>
            <a:ext cx="3832225" cy="2943860"/>
          </a:xfrm>
        </p:spPr>
        <p:txBody>
          <a:bodyPr/>
          <a:lstStyle/>
          <a:p>
            <a:pPr marL="114300" indent="0"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/>
                <a:sym typeface="+mn-ea"/>
              </a:rPr>
              <a:t>Monosakarida memiliki atom karbon yang mengikat 4 gugus berbeda pada 4 tangannya yg diberi nama atom asimetrik atau atom kiral. Atom karbon yang ditandai bintang pada kedua konformasi ini mengikat 2 gugus yg berbeda yaitu aldehid, metanol, hidrogen, dan hidroksil. Perbedaan kedua molekul ini terletak pada posisi OH yang disebelah kanan dan sebelah kiri. Keduanya disebut isomer geometri.</a:t>
            </a:r>
            <a:endParaRPr lang="en-US" sz="180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id-ID" altLang="en-US" sz="1800"/>
          </a:p>
        </p:txBody>
      </p:sp>
      <p:sp>
        <p:nvSpPr>
          <p:cNvPr id="3" name="Judu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Pusat Asimetrik Monosakarida</a:t>
            </a:r>
          </a:p>
        </p:txBody>
      </p:sp>
      <p:sp>
        <p:nvSpPr>
          <p:cNvPr id="9" name="Kotak Teks 8"/>
          <p:cNvSpPr txBox="1"/>
          <p:nvPr/>
        </p:nvSpPr>
        <p:spPr>
          <a:xfrm>
            <a:off x="546735" y="1262380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Gambar 5" descr="WhatsApp Image 2022-03-04 at 12.00.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" y="1746885"/>
            <a:ext cx="429133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udu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Notasi  L &amp;  Notasi D</a:t>
            </a:r>
          </a:p>
        </p:txBody>
      </p:sp>
      <p:sp>
        <p:nvSpPr>
          <p:cNvPr id="4" name="Subjudul 3"/>
          <p:cNvSpPr>
            <a:spLocks noGrp="1"/>
          </p:cNvSpPr>
          <p:nvPr>
            <p:ph type="subTitle" idx="1"/>
          </p:nvPr>
        </p:nvSpPr>
        <p:spPr>
          <a:xfrm flipH="1">
            <a:off x="546735" y="1191895"/>
            <a:ext cx="3814445" cy="3511550"/>
          </a:xfrm>
        </p:spPr>
        <p:txBody>
          <a:bodyPr/>
          <a:lstStyle/>
          <a:p>
            <a:pPr marL="114300" indent="0" algn="l">
              <a:buNone/>
            </a:pPr>
            <a:r>
              <a:rPr lang="en-US" altLang="id-ID" sz="1800" b="1"/>
              <a:t>L = Levo = Kiri </a:t>
            </a:r>
          </a:p>
          <a:p>
            <a:pPr marL="114300" indent="0" algn="l">
              <a:buNone/>
            </a:pPr>
            <a:r>
              <a:rPr lang="en-US" altLang="id-ID" sz="1800"/>
              <a:t>Digunakan ketika posisi gugus hidroksil (OH) terjauh dari gugus keton atau aldehid terletak di sebelah kiri </a:t>
            </a:r>
          </a:p>
          <a:p>
            <a:pPr marL="114300" indent="0" algn="l">
              <a:buNone/>
            </a:pPr>
            <a:endParaRPr lang="en-US" altLang="id-ID" sz="1800"/>
          </a:p>
          <a:p>
            <a:pPr marL="114300" indent="0" algn="l">
              <a:buNone/>
            </a:pPr>
            <a:r>
              <a:rPr lang="en-US" altLang="id-ID" sz="1800" b="1"/>
              <a:t>D = Dextro = Kanan</a:t>
            </a:r>
          </a:p>
          <a:p>
            <a:pPr marL="114300" indent="0" algn="l">
              <a:buNone/>
            </a:pPr>
            <a:r>
              <a:rPr lang="en-US" altLang="id-ID" sz="1800"/>
              <a:t>Digunakan ketika posisi gugus hidroksil (OH) terjauh dari gugus keton atau aldehid terletak di sebelah kanan</a:t>
            </a:r>
          </a:p>
          <a:p>
            <a:pPr marL="114300" indent="0" algn="l">
              <a:buNone/>
            </a:pPr>
            <a:endParaRPr lang="en-US" altLang="id-ID" sz="1800"/>
          </a:p>
        </p:txBody>
      </p:sp>
      <p:pic>
        <p:nvPicPr>
          <p:cNvPr id="5" name="Gambar 4" descr="WhatsApp Image 2022-03-04 at 12.22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290320"/>
            <a:ext cx="4605655" cy="30086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judul 1"/>
          <p:cNvSpPr>
            <a:spLocks noGrp="1"/>
          </p:cNvSpPr>
          <p:nvPr>
            <p:ph type="subTitle" idx="1"/>
          </p:nvPr>
        </p:nvSpPr>
        <p:spPr>
          <a:xfrm flipH="1">
            <a:off x="546735" y="1098550"/>
            <a:ext cx="7757160" cy="90678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altLang="id-ID" sz="1800"/>
              <a:t>K</a:t>
            </a:r>
            <a:r>
              <a:rPr lang="id-ID" altLang="en-US" sz="1800"/>
              <a:t>etika monosakarida memiliki atom C </a:t>
            </a:r>
            <a:r>
              <a:rPr lang="en-US" altLang="id-ID" sz="1800"/>
              <a:t>&gt;</a:t>
            </a:r>
            <a:r>
              <a:rPr lang="id-ID" altLang="en-US" sz="1800"/>
              <a:t> 5 maka akan membentuk struktur siklik karena interaksi dari gugus karbonil yang membentuk ikatan kovalen dengan oksigen dari karboksi</a:t>
            </a:r>
            <a:r>
              <a:rPr lang="en-US" altLang="id-ID" sz="1800"/>
              <a:t>l. </a:t>
            </a:r>
          </a:p>
        </p:txBody>
      </p:sp>
      <p:sp>
        <p:nvSpPr>
          <p:cNvPr id="3" name="Judu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Siklisasi Monosakarida</a:t>
            </a:r>
          </a:p>
        </p:txBody>
      </p:sp>
      <p:pic>
        <p:nvPicPr>
          <p:cNvPr id="4" name="Gambar 3" descr="WhatsApp Image 2022-03-04 at 12.37.57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762885"/>
            <a:ext cx="3201670" cy="1564640"/>
          </a:xfrm>
          <a:prstGeom prst="rect">
            <a:avLst/>
          </a:prstGeom>
        </p:spPr>
      </p:pic>
      <p:pic>
        <p:nvPicPr>
          <p:cNvPr id="7" name="Gambar 6" descr="WhatsApp Image 2022-03-04 at 12.37.57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005" y="2762885"/>
            <a:ext cx="3548380" cy="1532255"/>
          </a:xfrm>
          <a:prstGeom prst="rect">
            <a:avLst/>
          </a:prstGeom>
        </p:spPr>
      </p:pic>
      <p:sp>
        <p:nvSpPr>
          <p:cNvPr id="9" name="Kotak Teks 8"/>
          <p:cNvSpPr txBox="1"/>
          <p:nvPr/>
        </p:nvSpPr>
        <p:spPr>
          <a:xfrm>
            <a:off x="711200" y="2190115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Pembentukan Hemiacetal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Kotak Teks 7"/>
          <p:cNvSpPr txBox="1"/>
          <p:nvPr/>
        </p:nvSpPr>
        <p:spPr>
          <a:xfrm>
            <a:off x="5120005" y="2190115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Pembentukan Hemiketal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judul 1"/>
          <p:cNvSpPr>
            <a:spLocks noGrp="1"/>
          </p:cNvSpPr>
          <p:nvPr>
            <p:ph type="subTitle" idx="1"/>
          </p:nvPr>
        </p:nvSpPr>
        <p:spPr>
          <a:xfrm flipH="1">
            <a:off x="546735" y="4017010"/>
            <a:ext cx="8050530" cy="1039495"/>
          </a:xfrm>
        </p:spPr>
        <p:txBody>
          <a:bodyPr/>
          <a:lstStyle/>
          <a:p>
            <a:pPr marL="114300" indent="0" algn="l">
              <a:buNone/>
            </a:pPr>
            <a:endParaRPr lang="en-US" altLang="id-ID"/>
          </a:p>
          <a:p>
            <a:pPr marL="114300" indent="0" algn="l">
              <a:buNone/>
            </a:pPr>
            <a:r>
              <a:rPr lang="en-US" altLang="id-ID" sz="1600"/>
              <a:t>- Jika OH di bawah struktur cincin maka  (α)</a:t>
            </a:r>
          </a:p>
          <a:p>
            <a:pPr marL="114300" indent="0" algn="l">
              <a:buNone/>
            </a:pPr>
            <a:r>
              <a:rPr lang="en-US" altLang="id-ID" sz="1600"/>
              <a:t>- Jika OH di atas struktur cincin maka  (β)</a:t>
            </a:r>
          </a:p>
          <a:p>
            <a:pPr marL="114300" indent="0" algn="l">
              <a:buNone/>
            </a:pPr>
            <a:r>
              <a:rPr lang="en-US" altLang="id-ID" sz="1600"/>
              <a:t>Dari struktur siklik tersebut gula dapat di kelompok kan menjadi cincin piran dan furan</a:t>
            </a:r>
          </a:p>
        </p:txBody>
      </p:sp>
      <p:sp>
        <p:nvSpPr>
          <p:cNvPr id="3" name="Judul 2"/>
          <p:cNvSpPr>
            <a:spLocks noGrp="1"/>
          </p:cNvSpPr>
          <p:nvPr>
            <p:ph type="title"/>
          </p:nvPr>
        </p:nvSpPr>
        <p:spPr>
          <a:xfrm>
            <a:off x="2526410" y="154703"/>
            <a:ext cx="4302000" cy="630000"/>
          </a:xfrm>
        </p:spPr>
        <p:txBody>
          <a:bodyPr/>
          <a:lstStyle/>
          <a:p>
            <a:r>
              <a:rPr lang="en-US" altLang="id-ID"/>
              <a:t>Prinsip Siklisasi Glukosa dan Fruktosa </a:t>
            </a:r>
          </a:p>
        </p:txBody>
      </p:sp>
      <p:pic>
        <p:nvPicPr>
          <p:cNvPr id="4" name="Gambar 3" descr="WhatsApp Image 2022-03-04 at 12.51.53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1289050"/>
            <a:ext cx="4286885" cy="2728595"/>
          </a:xfrm>
          <a:prstGeom prst="rect">
            <a:avLst/>
          </a:prstGeom>
        </p:spPr>
      </p:pic>
      <p:pic>
        <p:nvPicPr>
          <p:cNvPr id="5" name="Gambar 4" descr="WhatsApp Image 2022-03-04 at 12.51.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89050"/>
            <a:ext cx="4191000" cy="2727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WPS Presentation</Application>
  <PresentationFormat>On-screen Show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Hind Vadodara Light</vt:lpstr>
      <vt:lpstr>Teko Light</vt:lpstr>
      <vt:lpstr>Raleway</vt:lpstr>
      <vt:lpstr>Wingdings</vt:lpstr>
      <vt:lpstr>Calibri</vt:lpstr>
      <vt:lpstr>Fira Sans Extra Condensed Medium</vt:lpstr>
      <vt:lpstr>Nunito Light</vt:lpstr>
      <vt:lpstr>Roboto Condensed Light</vt:lpstr>
      <vt:lpstr>Hind Vadodara Medium</vt:lpstr>
      <vt:lpstr>Science Fair Newsletter by Slidesgo</vt:lpstr>
      <vt:lpstr>Monosakarida</vt:lpstr>
      <vt:lpstr>Monosakarida</vt:lpstr>
      <vt:lpstr>Pusat Asimetrik Monosakarida</vt:lpstr>
      <vt:lpstr>Notasi  L &amp;  Notasi D</vt:lpstr>
      <vt:lpstr>Siklisasi Monosakarida</vt:lpstr>
      <vt:lpstr>Prinsip Siklisasi Glukosa dan Fruktosa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/>
  <cp:lastModifiedBy>DELL</cp:lastModifiedBy>
  <cp:revision>6</cp:revision>
  <dcterms:created xsi:type="dcterms:W3CDTF">2022-03-04T02:44:00Z</dcterms:created>
  <dcterms:modified xsi:type="dcterms:W3CDTF">2022-03-11T07:36:43Z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03166E12C9744DDBACF32B64F1470D88</vt:lpwstr>
  </property>
  <property fmtid="{D5CDD505-2E9C-101B-9397-08002B2CF9AE}" pid="3" name="KSOProductBuildVer">
    <vt:lpwstr>1033-11.2.0.10463</vt:lpwstr>
  </property>
</Properties>
</file>