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CBCC63-3970-4A6A-8A9C-51D7E371D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67C3BF2-DC57-484F-BD26-A7F87C77F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CE7349-11B5-4083-8ADE-ACC646E5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FDD868-9AAF-400C-96F8-CB0ADA5C6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F9B729-CCB3-44EF-9DC9-7C56BE12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B49CDD-7AC0-4EF8-B678-CD82A611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157651E-A8EF-44CC-8CB9-E0C98C60B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A0ED9A-8429-40AA-B403-F55E40D8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630BC7-599F-4B63-BB04-7601DE21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FE5A7-FF84-4A98-A08D-4B9D78CF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3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D2A1264-1013-4634-BCDD-5C7C37F7F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39A0F3-862A-4929-B6DA-C3C488AEC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A424AA-A1E3-4CA8-964D-C76F8A21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9F3200-A8BF-48FE-8853-BB9E08433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FE498F-EEB2-49B9-9213-FBD682EF7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6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A07F0A-C6CA-46A5-A44F-AA1458AB1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A1BC08-B655-4213-824C-1771C528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921710-1183-430A-9111-2614A2937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89D50F-697C-4372-A214-68745EE6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6E69D3-4AFA-4462-98AF-6167D783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9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7AC8FC-651C-4C83-AAA8-74F60D356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76E2B03-70ED-4E0A-BD23-4B7523BCF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BEDE36-3BDE-4559-A0EA-137A66A04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85A2FD-39D3-4610-B7A0-6A4D5B13B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8BD9C3-ED39-48EA-8BDE-52BD6100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4B0ABA-C72B-4091-9B98-721FCF912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BE1994-FA05-4F2A-9E4B-0F0FDDCF4C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3B6A61D-FD64-46F0-9813-4B5C053D9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05062ED-F2D4-45A1-8031-4DE0AEB8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83247EC-3AA0-48E7-A8A6-212EA9A00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556D34-8AD5-4926-9221-DBC3BD4D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1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1FBCD-D14F-44AC-961A-FD325947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F271E1-BE2B-4CA0-8594-8D21FC1E1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8D1BC32-0CA4-49E7-845F-B56EDDCDE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5F1D19E-6938-48E1-B042-FE31DA6AF7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1AE091E-8809-439D-A927-AA0067C53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F5A4B48-596C-4FA9-BF2E-FAC7E4C6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395C24E-F9FA-4B59-B8A1-15B3F190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FE9D48C-07F8-445E-A192-67328BCC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C7AD9D-886F-41A3-B373-283DF6997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A341BC7-5FF3-4076-B830-36DBE990F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554A1CB-F606-433F-9B71-93E3B4158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2728C3C-FA78-4D97-A2D1-6270094EE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1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1B0AA3-2DA5-4ACB-A56E-A184853BE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DC49075-24D5-411F-A5C0-B35C5390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7527540-4621-4361-A9C5-5E883597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2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DEBBCE-DAF3-4277-A6A9-31AFEEE2B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05B787-9BF5-4BB3-A104-C14E98B9F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E05AEB-DE99-4833-B3AD-107D237C3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6EE927-12A9-42CD-97D2-4F0B57EF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5F0853-BA05-4272-A8E7-CCBAD1970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6CB6A4-4A87-4C55-9C33-F468FF036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2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6E4250-0D33-4C12-B3B5-DCE2A8CF1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6E984AE-19A2-411E-AC19-664BB7E2D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CAB38C-4956-4996-A2AA-6A3E7A36A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A343295-4122-49A1-86FF-03748210A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A4F1B06-6D0A-4EAD-BD7E-6DA4E6E4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17FE220-D28A-4240-9E33-1CFE31B9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01C615C-5E20-4C9E-AB23-BB3EB800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023B40-46F1-4CAF-9A7F-78AAE65AA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94EB85-D64D-4BE8-B790-3E1BDBEF3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70DC-ECFB-4600-A2EB-CC3596CF49B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FA62D8-A712-4BB0-B840-9F9C28DD6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4F558-7656-4734-8FD1-09726EF62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B440B-DB24-4240-BB47-67B0CEC90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Arial Black" panose="020B0A04020102020204" pitchFamily="34" charset="0"/>
                <a:ea typeface="Verdana" panose="020B0604030504040204" pitchFamily="34" charset="0"/>
              </a:rPr>
              <a:t>MONOSAKARIDA</a:t>
            </a:r>
            <a:endParaRPr lang="en-US" sz="4000" dirty="0">
              <a:latin typeface="Arial Black" panose="020B0A0402010202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err="1" smtClean="0">
                <a:latin typeface="Sitka Display" panose="02000505000000020004" pitchFamily="2" charset="0"/>
              </a:rPr>
              <a:t>Kelompok</a:t>
            </a:r>
            <a:r>
              <a:rPr lang="en-US" sz="2400" dirty="0" smtClean="0">
                <a:latin typeface="Sitka Display" panose="02000505000000020004" pitchFamily="2" charset="0"/>
              </a:rPr>
              <a:t> 8 : </a:t>
            </a:r>
          </a:p>
          <a:p>
            <a:pPr marL="457200" indent="-457200">
              <a:buAutoNum type="arabicPeriod"/>
            </a:pPr>
            <a:endParaRPr lang="en-US" sz="2400" dirty="0">
              <a:latin typeface="Sitka Display" panose="02000505000000020004" pitchFamily="2" charset="0"/>
            </a:endParaRPr>
          </a:p>
          <a:p>
            <a:pPr marL="457200" indent="-457200">
              <a:buAutoNum type="arabicPeriod"/>
            </a:pPr>
            <a:r>
              <a:rPr lang="en-US" sz="2400" dirty="0" smtClean="0">
                <a:latin typeface="Sitka Display" panose="02000505000000020004" pitchFamily="2" charset="0"/>
              </a:rPr>
              <a:t>Iqbal </a:t>
            </a:r>
            <a:r>
              <a:rPr lang="en-US" sz="2400" dirty="0" err="1">
                <a:latin typeface="Sitka Display" panose="02000505000000020004" pitchFamily="2" charset="0"/>
              </a:rPr>
              <a:t>rifanda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err="1">
                <a:latin typeface="Sitka Display" panose="02000505000000020004" pitchFamily="2" charset="0"/>
              </a:rPr>
              <a:t>pebriansah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smtClean="0">
                <a:latin typeface="Sitka Display" panose="02000505000000020004" pitchFamily="2" charset="0"/>
              </a:rPr>
              <a:t>2154051006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Sitka Display" panose="02000505000000020004" pitchFamily="2" charset="0"/>
              </a:rPr>
              <a:t>Al </a:t>
            </a:r>
            <a:r>
              <a:rPr lang="en-US" sz="2400" dirty="0" err="1">
                <a:latin typeface="Sitka Display" panose="02000505000000020004" pitchFamily="2" charset="0"/>
              </a:rPr>
              <a:t>fajar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smtClean="0">
                <a:latin typeface="Sitka Display" panose="02000505000000020004" pitchFamily="2" charset="0"/>
              </a:rPr>
              <a:t>2164051002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Sitka Display" panose="02000505000000020004" pitchFamily="2" charset="0"/>
              </a:rPr>
              <a:t>Shafira</a:t>
            </a:r>
            <a:r>
              <a:rPr lang="en-US" sz="2400" dirty="0" smtClean="0">
                <a:latin typeface="Sitka Display" panose="02000505000000020004" pitchFamily="2" charset="0"/>
              </a:rPr>
              <a:t> </a:t>
            </a:r>
            <a:r>
              <a:rPr lang="en-US" sz="2400" dirty="0" err="1" smtClean="0">
                <a:latin typeface="Sitka Display" panose="02000505000000020004" pitchFamily="2" charset="0"/>
              </a:rPr>
              <a:t>Aisya</a:t>
            </a:r>
            <a:r>
              <a:rPr lang="en-US" sz="2400" dirty="0" smtClean="0">
                <a:latin typeface="Sitka Display" panose="02000505000000020004" pitchFamily="2" charset="0"/>
              </a:rPr>
              <a:t> </a:t>
            </a:r>
            <a:r>
              <a:rPr lang="en-US" sz="2400" dirty="0" err="1" smtClean="0">
                <a:latin typeface="Sitka Display" panose="02000505000000020004" pitchFamily="2" charset="0"/>
              </a:rPr>
              <a:t>Putri</a:t>
            </a:r>
            <a:r>
              <a:rPr lang="en-US" sz="2400" dirty="0" smtClean="0">
                <a:latin typeface="Sitka Display" panose="02000505000000020004" pitchFamily="2" charset="0"/>
              </a:rPr>
              <a:t> 2154051010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400" dirty="0" err="1" smtClean="0">
                <a:latin typeface="Sitka Display" panose="02000505000000020004" pitchFamily="2" charset="0"/>
              </a:rPr>
              <a:t>Nurul</a:t>
            </a:r>
            <a:r>
              <a:rPr lang="en-US" sz="2400" dirty="0" smtClean="0">
                <a:latin typeface="Sitka Display" panose="02000505000000020004" pitchFamily="2" charset="0"/>
              </a:rPr>
              <a:t> </a:t>
            </a:r>
            <a:r>
              <a:rPr lang="en-US" sz="2400" dirty="0" err="1">
                <a:latin typeface="Sitka Display" panose="02000505000000020004" pitchFamily="2" charset="0"/>
              </a:rPr>
              <a:t>Hasanah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smtClean="0">
                <a:latin typeface="Sitka Display" panose="02000505000000020004" pitchFamily="2" charset="0"/>
              </a:rPr>
              <a:t>2154051014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Sitka Display" panose="02000505000000020004" pitchFamily="2" charset="0"/>
              </a:rPr>
              <a:t>Duta </a:t>
            </a:r>
            <a:r>
              <a:rPr lang="en-US" sz="2400" dirty="0" err="1">
                <a:latin typeface="Sitka Display" panose="02000505000000020004" pitchFamily="2" charset="0"/>
              </a:rPr>
              <a:t>Faried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err="1">
                <a:latin typeface="Sitka Display" panose="02000505000000020004" pitchFamily="2" charset="0"/>
              </a:rPr>
              <a:t>Khaliq</a:t>
            </a:r>
            <a:r>
              <a:rPr lang="en-US" sz="2400" dirty="0">
                <a:latin typeface="Sitka Display" panose="02000505000000020004" pitchFamily="2" charset="0"/>
              </a:rPr>
              <a:t> </a:t>
            </a:r>
            <a:r>
              <a:rPr lang="en-US" sz="2400" dirty="0" smtClean="0">
                <a:latin typeface="Sitka Display" panose="02000505000000020004" pitchFamily="2" charset="0"/>
              </a:rPr>
              <a:t>2154051012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Sitka Display" panose="02000505000000020004" pitchFamily="2" charset="0"/>
              </a:rPr>
              <a:t>Letriani</a:t>
            </a:r>
            <a:r>
              <a:rPr lang="en-US" sz="2400" dirty="0" smtClean="0">
                <a:latin typeface="Sitka Display" panose="02000505000000020004" pitchFamily="2" charset="0"/>
              </a:rPr>
              <a:t> 2154051008</a:t>
            </a:r>
            <a:endParaRPr lang="en-US" sz="2400" dirty="0">
              <a:latin typeface="Sitka Display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96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6A870628-E848-487E-8AC3-261589058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855675"/>
              </p:ext>
            </p:extLst>
          </p:nvPr>
        </p:nvGraphicFramePr>
        <p:xfrm>
          <a:off x="1550505" y="411480"/>
          <a:ext cx="9090990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5660">
                  <a:extLst>
                    <a:ext uri="{9D8B030D-6E8A-4147-A177-3AD203B41FA5}">
                      <a16:colId xmlns:a16="http://schemas.microsoft.com/office/drawing/2014/main" xmlns="" val="36559790"/>
                    </a:ext>
                  </a:extLst>
                </a:gridCol>
                <a:gridCol w="3417665">
                  <a:extLst>
                    <a:ext uri="{9D8B030D-6E8A-4147-A177-3AD203B41FA5}">
                      <a16:colId xmlns:a16="http://schemas.microsoft.com/office/drawing/2014/main" xmlns="" val="1116487216"/>
                    </a:ext>
                  </a:extLst>
                </a:gridCol>
                <a:gridCol w="3417665">
                  <a:extLst>
                    <a:ext uri="{9D8B030D-6E8A-4147-A177-3AD203B41FA5}">
                      <a16:colId xmlns:a16="http://schemas.microsoft.com/office/drawing/2014/main" xmlns="" val="2519566185"/>
                    </a:ext>
                  </a:extLst>
                </a:gridCol>
              </a:tblGrid>
              <a:tr h="344351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Monosakarida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Kejadian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alam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Peran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fisiologis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5460209"/>
                  </a:ext>
                </a:extLst>
              </a:tr>
              <a:tr h="305022"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Triosa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9154264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 err="1"/>
                        <a:t>Gliseraldehid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sebagai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fosfat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3-fosfaf </a:t>
                      </a:r>
                      <a:r>
                        <a:rPr lang="en-US" dirty="0" err="1"/>
                        <a:t>adalah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perantara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glikolisis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3437732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 err="1"/>
                        <a:t>Dihidroksiaseton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sebagai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fosfat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r>
                        <a:rPr lang="en-US" dirty="0" smtClean="0"/>
                        <a:t>-fosfaf </a:t>
                      </a:r>
                      <a:r>
                        <a:rPr lang="en-US" dirty="0" err="1"/>
                        <a:t>adalah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perantara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glikolisis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0710501"/>
                  </a:ext>
                </a:extLst>
              </a:tr>
              <a:tr h="348909"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Tetrosa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4778320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E</a:t>
                      </a:r>
                      <a:r>
                        <a:rPr lang="en-US" dirty="0" err="1" smtClean="0"/>
                        <a:t>ritrosa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4- </a:t>
                      </a:r>
                      <a:r>
                        <a:rPr lang="en-US" dirty="0" err="1"/>
                        <a:t>fosfat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perantara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 smtClean="0"/>
                        <a:t>metabolisme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/>
                        <a:t>karbohidrat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2235806"/>
                  </a:ext>
                </a:extLst>
              </a:tr>
              <a:tr h="348909"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Pentosa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6664130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A</a:t>
                      </a:r>
                      <a:r>
                        <a:rPr lang="en-US" dirty="0" err="1" smtClean="0"/>
                        <a:t>rabinosa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Beberapa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tanaman</a:t>
                      </a:r>
                      <a:r>
                        <a:rPr lang="en-US" dirty="0"/>
                        <a:t>, basil </a:t>
                      </a:r>
                      <a:r>
                        <a:rPr lang="en-US" dirty="0" err="1"/>
                        <a:t>tuberkulosis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Glikosida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tanaman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dinding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3026353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L- </a:t>
                      </a:r>
                      <a:r>
                        <a:rPr lang="en-US" dirty="0" err="1"/>
                        <a:t>A</a:t>
                      </a:r>
                      <a:r>
                        <a:rPr lang="en-US" dirty="0" err="1" smtClean="0"/>
                        <a:t>rabinosa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Didistribusikan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pada </a:t>
                      </a:r>
                      <a:r>
                        <a:rPr lang="en-US" dirty="0" err="1"/>
                        <a:t>tanaman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dinding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bekteri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Unsur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dinding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sel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glikoprotein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tanaman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419188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smtClean="0"/>
                        <a:t>Ribose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di </a:t>
                      </a:r>
                      <a:r>
                        <a:rPr lang="en-US" dirty="0" err="1"/>
                        <a:t>semua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organisme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Unsur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ribonukleus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8533140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2-D- </a:t>
                      </a:r>
                      <a:r>
                        <a:rPr lang="en-US" dirty="0" err="1"/>
                        <a:t>D</a:t>
                      </a:r>
                      <a:r>
                        <a:rPr lang="en-US" dirty="0" err="1" smtClean="0"/>
                        <a:t>eoksiribosa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di </a:t>
                      </a:r>
                      <a:r>
                        <a:rPr lang="en-US" dirty="0" err="1"/>
                        <a:t>semua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organisme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Unsur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deoksiribonukleus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7711817"/>
                  </a:ext>
                </a:extLst>
              </a:tr>
              <a:tr h="348909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X</a:t>
                      </a:r>
                      <a:r>
                        <a:rPr lang="en-US" dirty="0" err="1" smtClean="0"/>
                        <a:t>ilosa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kayu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Unsur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polisakarida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tanaman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496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66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3F9FDD5-0D08-4A41-B117-E2BD22A20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96542"/>
              </p:ext>
            </p:extLst>
          </p:nvPr>
        </p:nvGraphicFramePr>
        <p:xfrm>
          <a:off x="1550504" y="617690"/>
          <a:ext cx="9090991" cy="5584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5661">
                  <a:extLst>
                    <a:ext uri="{9D8B030D-6E8A-4147-A177-3AD203B41FA5}">
                      <a16:colId xmlns:a16="http://schemas.microsoft.com/office/drawing/2014/main" xmlns="" val="4245889390"/>
                    </a:ext>
                  </a:extLst>
                </a:gridCol>
                <a:gridCol w="3417665">
                  <a:extLst>
                    <a:ext uri="{9D8B030D-6E8A-4147-A177-3AD203B41FA5}">
                      <a16:colId xmlns:a16="http://schemas.microsoft.com/office/drawing/2014/main" xmlns="" val="2213705885"/>
                    </a:ext>
                  </a:extLst>
                </a:gridCol>
                <a:gridCol w="3417665">
                  <a:extLst>
                    <a:ext uri="{9D8B030D-6E8A-4147-A177-3AD203B41FA5}">
                      <a16:colId xmlns:a16="http://schemas.microsoft.com/office/drawing/2014/main" xmlns="" val="4020578358"/>
                    </a:ext>
                  </a:extLst>
                </a:gridCol>
              </a:tblGrid>
              <a:tr h="344351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Monosakarida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Kejadian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alam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Peran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fisiologis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7957232"/>
                  </a:ext>
                </a:extLst>
              </a:tr>
              <a:tr h="445797"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Heksosa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539713"/>
                  </a:ext>
                </a:extLst>
              </a:tr>
              <a:tr h="530611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Galaktosa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Susu (</a:t>
                      </a:r>
                      <a:r>
                        <a:rPr lang="en-US" dirty="0" err="1"/>
                        <a:t>bagian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laktosa</a:t>
                      </a:r>
                      <a:r>
                        <a:rPr lang="en-US" dirty="0"/>
                        <a:t>); </a:t>
                      </a:r>
                      <a:r>
                        <a:rPr lang="en-US" dirty="0" err="1"/>
                        <a:t>struktur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polisakarida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0182652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/>
                        <a:t>L- </a:t>
                      </a:r>
                      <a:r>
                        <a:rPr lang="en-US" dirty="0" err="1"/>
                        <a:t>Galaktosa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Agar, </a:t>
                      </a:r>
                      <a:r>
                        <a:rPr lang="en-US" dirty="0" err="1"/>
                        <a:t>polisakarida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lainnya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polisakarida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5503566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glukosa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Tersebar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luas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Sumber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energi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utama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metabolisme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hewan</a:t>
                      </a:r>
                      <a:r>
                        <a:rPr lang="en-US" dirty="0"/>
                        <a:t>; </a:t>
                      </a:r>
                      <a:r>
                        <a:rPr lang="en-US" dirty="0" err="1"/>
                        <a:t>peran</a:t>
                      </a:r>
                      <a:r>
                        <a:rPr lang="en-US" dirty="0"/>
                        <a:t> structural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selulosa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4197336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manosa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Polisakarida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tumbuhan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glikoprotein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hewan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Struktur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polisakarida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9940535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fruktosa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Gula </a:t>
                      </a:r>
                      <a:r>
                        <a:rPr lang="en-US" dirty="0" err="1"/>
                        <a:t>nabati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utama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bagian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sukrosa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Perantara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glikolisis</a:t>
                      </a:r>
                      <a:r>
                        <a:rPr lang="en-US" dirty="0"/>
                        <a:t> (ester </a:t>
                      </a:r>
                      <a:r>
                        <a:rPr lang="en-US" dirty="0" err="1"/>
                        <a:t>fosfat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4684006"/>
                  </a:ext>
                </a:extLst>
              </a:tr>
              <a:tr h="421943">
                <a:tc gridSpan="3">
                  <a:txBody>
                    <a:bodyPr/>
                    <a:lstStyle/>
                    <a:p>
                      <a:r>
                        <a:rPr lang="en-US" dirty="0" err="1"/>
                        <a:t>Heptosa</a:t>
                      </a:r>
                      <a:r>
                        <a:rPr lang="en-US" dirty="0"/>
                        <a:t>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722221"/>
                  </a:ext>
                </a:extLst>
              </a:tr>
              <a:tr h="602226">
                <a:tc>
                  <a:txBody>
                    <a:bodyPr/>
                    <a:lstStyle/>
                    <a:p>
                      <a:r>
                        <a:rPr lang="en-US" dirty="0"/>
                        <a:t>D- </a:t>
                      </a:r>
                      <a:r>
                        <a:rPr lang="en-US" dirty="0" err="1"/>
                        <a:t>sedoheptulosa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Banyak </a:t>
                      </a:r>
                      <a:r>
                        <a:rPr lang="en-US" dirty="0" err="1"/>
                        <a:t>tanaman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Perantara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/>
                        <a:t>siklus</a:t>
                      </a:r>
                      <a:r>
                        <a:rPr lang="en-US" dirty="0"/>
                        <a:t> Calvin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fotosintesis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jalur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pentosa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fosfat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0011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617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9471" y="478419"/>
            <a:ext cx="4078310" cy="57764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Penjelasan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158" y="1378039"/>
            <a:ext cx="10251583" cy="4984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000" b="1" dirty="0" err="1" smtClean="0">
                <a:latin typeface="Sitka Display" panose="02000505000000020004" pitchFamily="2" charset="0"/>
              </a:rPr>
              <a:t>Macam</a:t>
            </a:r>
            <a:r>
              <a:rPr lang="en-US" sz="2000" b="1" dirty="0" smtClean="0">
                <a:latin typeface="Sitka Display" panose="02000505000000020004" pitchFamily="2" charset="0"/>
              </a:rPr>
              <a:t>- </a:t>
            </a:r>
            <a:r>
              <a:rPr lang="en-US" sz="2000" b="1" dirty="0" err="1">
                <a:latin typeface="Sitka Display" panose="02000505000000020004" pitchFamily="2" charset="0"/>
              </a:rPr>
              <a:t>M</a:t>
            </a:r>
            <a:r>
              <a:rPr lang="en-US" sz="2000" b="1" dirty="0" err="1" smtClean="0">
                <a:latin typeface="Sitka Display" panose="02000505000000020004" pitchFamily="2" charset="0"/>
              </a:rPr>
              <a:t>acam</a:t>
            </a:r>
            <a:r>
              <a:rPr lang="en-US" sz="2000" b="1" dirty="0" smtClean="0">
                <a:latin typeface="Sitka Display" panose="02000505000000020004" pitchFamily="2" charset="0"/>
              </a:rPr>
              <a:t> </a:t>
            </a:r>
            <a:r>
              <a:rPr lang="en-US" sz="2000" b="1" dirty="0" err="1" smtClean="0">
                <a:latin typeface="Sitka Display" panose="02000505000000020004" pitchFamily="2" charset="0"/>
              </a:rPr>
              <a:t>Monosakarida</a:t>
            </a:r>
            <a:r>
              <a:rPr lang="en-US" sz="2000" b="1" dirty="0" smtClean="0">
                <a:latin typeface="Sitka Display" panose="02000505000000020004" pitchFamily="2" charset="0"/>
              </a:rPr>
              <a:t> </a:t>
            </a:r>
            <a:r>
              <a:rPr lang="en-US" sz="2000" b="1" dirty="0" err="1">
                <a:latin typeface="Sitka Display" panose="02000505000000020004" pitchFamily="2" charset="0"/>
              </a:rPr>
              <a:t>D</a:t>
            </a:r>
            <a:r>
              <a:rPr lang="en-US" sz="2000" b="1" dirty="0" err="1" smtClean="0">
                <a:latin typeface="Sitka Display" panose="02000505000000020004" pitchFamily="2" charset="0"/>
              </a:rPr>
              <a:t>iantaranya</a:t>
            </a:r>
            <a:r>
              <a:rPr lang="en-US" sz="2000" b="1" dirty="0" smtClean="0">
                <a:latin typeface="Sitka Display" panose="02000505000000020004" pitchFamily="2" charset="0"/>
              </a:rPr>
              <a:t> :</a:t>
            </a:r>
          </a:p>
          <a:p>
            <a:pPr algn="l"/>
            <a:endParaRPr lang="en-US" sz="2000" b="1" dirty="0" smtClean="0">
              <a:latin typeface="Sitka Display" panose="02000505000000020004" pitchFamily="2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 smtClean="0">
                <a:latin typeface="Sitka Display" panose="02000505000000020004" pitchFamily="2" charset="0"/>
              </a:rPr>
              <a:t>Triosa</a:t>
            </a:r>
            <a:r>
              <a:rPr lang="en-US" sz="2000" dirty="0" smtClean="0">
                <a:latin typeface="Sitka Display" panose="02000505000000020004" pitchFamily="2" charset="0"/>
              </a:rPr>
              <a:t> (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3 atom </a:t>
            </a:r>
            <a:r>
              <a:rPr lang="en-US" sz="2000" dirty="0" err="1" smtClean="0">
                <a:latin typeface="Sitka Display" panose="02000505000000020004" pitchFamily="2" charset="0"/>
              </a:rPr>
              <a:t>karbon</a:t>
            </a:r>
            <a:r>
              <a:rPr lang="en-US" sz="2000" dirty="0" smtClean="0">
                <a:latin typeface="Sitka Display" panose="02000505000000020004" pitchFamily="2" charset="0"/>
              </a:rPr>
              <a:t> )</a:t>
            </a:r>
          </a:p>
          <a:p>
            <a:pPr algn="l"/>
            <a:r>
              <a:rPr lang="en-US" sz="2000" dirty="0" smtClean="0">
                <a:latin typeface="Sitka Display" panose="02000505000000020004" pitchFamily="2" charset="0"/>
              </a:rPr>
              <a:t>Ada 2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triosa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Sitka Display" panose="02000505000000020004" pitchFamily="2" charset="0"/>
              </a:rPr>
              <a:t>Gliseraldehid</a:t>
            </a:r>
            <a:r>
              <a:rPr lang="en-US" sz="2000" dirty="0" smtClean="0">
                <a:latin typeface="Sitka Display" panose="02000505000000020004" pitchFamily="2" charset="0"/>
              </a:rPr>
              <a:t>  :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fosfat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3-fosfat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zat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perantara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glikolisis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Dihidroksiaseton</a:t>
            </a:r>
            <a:r>
              <a:rPr lang="en-US" sz="2000" dirty="0" smtClean="0">
                <a:latin typeface="Sitka Display" panose="02000505000000020004" pitchFamily="2" charset="0"/>
              </a:rPr>
              <a:t> :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fosfat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1-fosfat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zat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perantara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glikolisis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algn="l"/>
            <a:endParaRPr lang="en-US" sz="2000" dirty="0" smtClean="0">
              <a:latin typeface="Sitka Display" panose="02000505000000020004" pitchFamily="2" charset="0"/>
            </a:endParaRPr>
          </a:p>
          <a:p>
            <a:pPr algn="l"/>
            <a:r>
              <a:rPr lang="en-US" sz="2000" dirty="0" smtClean="0">
                <a:latin typeface="Sitka Display" panose="02000505000000020004" pitchFamily="2" charset="0"/>
              </a:rPr>
              <a:t>2. </a:t>
            </a:r>
            <a:r>
              <a:rPr lang="en-US" sz="2000" dirty="0" err="1" smtClean="0">
                <a:latin typeface="Sitka Display" panose="02000505000000020004" pitchFamily="2" charset="0"/>
              </a:rPr>
              <a:t>Tetrosa</a:t>
            </a:r>
            <a:r>
              <a:rPr lang="en-US" sz="2000" dirty="0" smtClean="0">
                <a:latin typeface="Sitka Display" panose="02000505000000020004" pitchFamily="2" charset="0"/>
              </a:rPr>
              <a:t> (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4 atom </a:t>
            </a:r>
            <a:r>
              <a:rPr lang="en-US" sz="2000" dirty="0" err="1" smtClean="0">
                <a:latin typeface="Sitka Display" panose="02000505000000020004" pitchFamily="2" charset="0"/>
              </a:rPr>
              <a:t>karbon</a:t>
            </a:r>
            <a:r>
              <a:rPr lang="en-US" sz="2000" dirty="0" smtClean="0">
                <a:latin typeface="Sitka Display" panose="02000505000000020004" pitchFamily="2" charset="0"/>
              </a:rPr>
              <a:t> ) </a:t>
            </a:r>
          </a:p>
          <a:p>
            <a:pPr algn="l"/>
            <a:r>
              <a:rPr lang="en-US" sz="2000" dirty="0" smtClean="0">
                <a:latin typeface="Sitka Display" panose="02000505000000020004" pitchFamily="2" charset="0"/>
              </a:rPr>
              <a:t>Ada 1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 </a:t>
            </a:r>
            <a:r>
              <a:rPr lang="en-US" sz="2000" dirty="0" err="1" smtClean="0">
                <a:latin typeface="Sitka Display" panose="02000505000000020004" pitchFamily="2" charset="0"/>
              </a:rPr>
              <a:t>tetrosa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>
                <a:latin typeface="Sitka Display" panose="02000505000000020004" pitchFamily="2" charset="0"/>
              </a:rPr>
              <a:t>E</a:t>
            </a:r>
            <a:r>
              <a:rPr lang="en-US" sz="2000" dirty="0" err="1" smtClean="0">
                <a:latin typeface="Sitka Display" panose="02000505000000020004" pitchFamily="2" charset="0"/>
              </a:rPr>
              <a:t>ritrosa</a:t>
            </a:r>
            <a:r>
              <a:rPr lang="en-US" sz="2000" dirty="0" smtClean="0">
                <a:latin typeface="Sitka Display" panose="02000505000000020004" pitchFamily="2" charset="0"/>
              </a:rPr>
              <a:t> :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4-fosfat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perantara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metabolisme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karbohidrat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</a:p>
          <a:p>
            <a:pPr algn="l"/>
            <a:endParaRPr lang="en-US" sz="2000" dirty="0">
              <a:latin typeface="Sitka Display" panose="02000505000000020004" pitchFamily="2" charset="0"/>
            </a:endParaRPr>
          </a:p>
          <a:p>
            <a:pPr algn="l"/>
            <a:endParaRPr lang="en-US" sz="2000" dirty="0">
              <a:latin typeface="Sitka Display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85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0767" y="1236372"/>
            <a:ext cx="9517487" cy="446896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Sitka Display" panose="02000505000000020004" pitchFamily="2" charset="0"/>
              </a:rPr>
              <a:t>3. </a:t>
            </a:r>
            <a:r>
              <a:rPr lang="en-US" sz="2000" dirty="0" err="1" smtClean="0">
                <a:latin typeface="Sitka Display" panose="02000505000000020004" pitchFamily="2" charset="0"/>
              </a:rPr>
              <a:t>Pentosa</a:t>
            </a:r>
            <a:r>
              <a:rPr lang="en-US" sz="2000" dirty="0" smtClean="0">
                <a:latin typeface="Sitka Display" panose="02000505000000020004" pitchFamily="2" charset="0"/>
              </a:rPr>
              <a:t> (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5 atom </a:t>
            </a:r>
            <a:r>
              <a:rPr lang="en-US" sz="2000" dirty="0" err="1" smtClean="0">
                <a:latin typeface="Sitka Display" panose="02000505000000020004" pitchFamily="2" charset="0"/>
              </a:rPr>
              <a:t>karbon</a:t>
            </a:r>
            <a:r>
              <a:rPr lang="en-US" sz="2000" dirty="0" smtClean="0">
                <a:latin typeface="Sitka Display" panose="02000505000000020004" pitchFamily="2" charset="0"/>
              </a:rPr>
              <a:t> )</a:t>
            </a:r>
          </a:p>
          <a:p>
            <a:pPr algn="l"/>
            <a:r>
              <a:rPr lang="en-US" sz="2000" dirty="0" err="1" smtClean="0">
                <a:latin typeface="Sitka Display" panose="02000505000000020004" pitchFamily="2" charset="0"/>
              </a:rPr>
              <a:t>Pentosa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ada</a:t>
            </a:r>
            <a:r>
              <a:rPr lang="en-US" sz="2000" dirty="0" smtClean="0">
                <a:latin typeface="Sitka Display" panose="02000505000000020004" pitchFamily="2" charset="0"/>
              </a:rPr>
              <a:t> 5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Arabinosa</a:t>
            </a:r>
            <a:r>
              <a:rPr lang="en-US" sz="2000" dirty="0" smtClean="0">
                <a:latin typeface="Sitka Display" panose="02000505000000020004" pitchFamily="2" charset="0"/>
              </a:rPr>
              <a:t> 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pada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beberapa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tanaman</a:t>
            </a:r>
            <a:r>
              <a:rPr lang="en-US" sz="2000" dirty="0" smtClean="0">
                <a:latin typeface="Sitka Display" panose="02000505000000020004" pitchFamily="2" charset="0"/>
              </a:rPr>
              <a:t> , basil tuberculosis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dinding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glikosida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tanaman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 L-Arabinose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pada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tumbuhan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dinding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bakteri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unsur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dinding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glikoprotein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tanaman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D-Ribose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disemua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organisme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unsur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asam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ribonukleus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2-D-Deoksiribosa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disemua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organisme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unsur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asam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deoksiribonukleus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Xilosa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terdapat</a:t>
            </a:r>
            <a:r>
              <a:rPr lang="en-US" sz="2000" dirty="0" smtClean="0">
                <a:latin typeface="Sitka Display" panose="02000505000000020004" pitchFamily="2" charset="0"/>
              </a:rPr>
              <a:t> di </a:t>
            </a:r>
            <a:r>
              <a:rPr lang="en-US" sz="2000" dirty="0" err="1" smtClean="0">
                <a:latin typeface="Sitka Display" panose="02000505000000020004" pitchFamily="2" charset="0"/>
              </a:rPr>
              <a:t>bahan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kayu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unsur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tanaman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Sitka Display" panose="02000505000000020004" pitchFamily="2" charset="0"/>
            </a:endParaRPr>
          </a:p>
          <a:p>
            <a:pPr algn="l"/>
            <a:endParaRPr lang="en-US" sz="2000" dirty="0">
              <a:latin typeface="Sitka Display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011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611" y="721217"/>
            <a:ext cx="10573555" cy="549670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dirty="0">
                <a:latin typeface="Sitka Display" panose="02000505000000020004" pitchFamily="2" charset="0"/>
              </a:rPr>
              <a:t>4</a:t>
            </a:r>
            <a:r>
              <a:rPr lang="en-US" sz="2000" dirty="0" smtClean="0">
                <a:latin typeface="Sitka Display" panose="02000505000000020004" pitchFamily="2" charset="0"/>
              </a:rPr>
              <a:t>. </a:t>
            </a:r>
            <a:r>
              <a:rPr lang="en-US" sz="2000" dirty="0" err="1" smtClean="0">
                <a:latin typeface="Sitka Display" panose="02000505000000020004" pitchFamily="2" charset="0"/>
              </a:rPr>
              <a:t>Hexsosa</a:t>
            </a:r>
            <a:r>
              <a:rPr lang="en-US" sz="2000" dirty="0" smtClean="0">
                <a:latin typeface="Sitka Display" panose="02000505000000020004" pitchFamily="2" charset="0"/>
              </a:rPr>
              <a:t>  (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6 atom </a:t>
            </a:r>
            <a:r>
              <a:rPr lang="en-US" sz="2000" dirty="0" err="1" smtClean="0">
                <a:latin typeface="Sitka Display" panose="02000505000000020004" pitchFamily="2" charset="0"/>
              </a:rPr>
              <a:t>karbon</a:t>
            </a:r>
            <a:r>
              <a:rPr lang="en-US" sz="2000" dirty="0" smtClean="0">
                <a:latin typeface="Sitka Display" panose="02000505000000020004" pitchFamily="2" charset="0"/>
              </a:rPr>
              <a:t> )</a:t>
            </a:r>
          </a:p>
          <a:p>
            <a:pPr algn="l"/>
            <a:r>
              <a:rPr lang="en-US" sz="2000" dirty="0" err="1" smtClean="0">
                <a:latin typeface="Sitka Display" panose="02000505000000020004" pitchFamily="2" charset="0"/>
              </a:rPr>
              <a:t>Heksosa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ada</a:t>
            </a:r>
            <a:r>
              <a:rPr lang="en-US" sz="2000" dirty="0" smtClean="0">
                <a:latin typeface="Sitka Display" panose="02000505000000020004" pitchFamily="2" charset="0"/>
              </a:rPr>
              <a:t> 5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yaitu</a:t>
            </a:r>
            <a:r>
              <a:rPr lang="en-US" sz="2000" dirty="0" smtClean="0">
                <a:latin typeface="Sitka Display" panose="02000505000000020004" pitchFamily="2" charset="0"/>
              </a:rPr>
              <a:t> 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Galaktosa</a:t>
            </a:r>
            <a:r>
              <a:rPr lang="en-US" sz="2000" dirty="0" smtClean="0">
                <a:latin typeface="Sitka Display" panose="02000505000000020004" pitchFamily="2" charset="0"/>
              </a:rPr>
              <a:t> 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susu</a:t>
            </a:r>
            <a:r>
              <a:rPr lang="en-US" sz="2000" dirty="0" smtClean="0">
                <a:latin typeface="Sitka Display" panose="02000505000000020004" pitchFamily="2" charset="0"/>
              </a:rPr>
              <a:t> (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bagian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laktosa</a:t>
            </a:r>
            <a:r>
              <a:rPr lang="en-US" sz="2000" dirty="0" smtClean="0">
                <a:latin typeface="Sitka Display" panose="02000505000000020004" pitchFamily="2" charset="0"/>
              </a:rPr>
              <a:t> )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struktur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L-</a:t>
            </a:r>
            <a:r>
              <a:rPr lang="en-US" sz="2000" dirty="0" err="1" smtClean="0">
                <a:latin typeface="Sitka Display" panose="02000505000000020004" pitchFamily="2" charset="0"/>
              </a:rPr>
              <a:t>Galaktosa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seperti</a:t>
            </a:r>
            <a:r>
              <a:rPr lang="en-US" sz="2000" dirty="0" smtClean="0">
                <a:latin typeface="Sitka Display" panose="02000505000000020004" pitchFamily="2" charset="0"/>
              </a:rPr>
              <a:t> agar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lainnya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struktur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Glukosa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luas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sumber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energi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utama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untuk</a:t>
            </a:r>
            <a:r>
              <a:rPr lang="en-US" sz="2000" dirty="0" smtClean="0">
                <a:latin typeface="Sitka Display" panose="02000505000000020004" pitchFamily="2" charset="0"/>
              </a:rPr>
              <a:t> metabolism </a:t>
            </a:r>
            <a:r>
              <a:rPr lang="en-US" sz="2000" dirty="0" err="1" smtClean="0">
                <a:latin typeface="Sitka Display" panose="02000505000000020004" pitchFamily="2" charset="0"/>
              </a:rPr>
              <a:t>hewan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structural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selulosa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manosa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seperti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tumbuhan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glikoprotein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hewan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struktur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Fruktosa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seperti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gula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nabati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utama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bagian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sukrosa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perantara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glikolisis</a:t>
            </a:r>
            <a:r>
              <a:rPr lang="en-US" sz="2000" dirty="0" smtClean="0">
                <a:latin typeface="Sitka Display" panose="02000505000000020004" pitchFamily="2" charset="0"/>
              </a:rPr>
              <a:t> ( ester </a:t>
            </a:r>
            <a:r>
              <a:rPr lang="en-US" sz="2000" dirty="0" err="1" smtClean="0">
                <a:latin typeface="Sitka Display" panose="02000505000000020004" pitchFamily="2" charset="0"/>
              </a:rPr>
              <a:t>fosfat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Sitka Display" panose="02000505000000020004" pitchFamily="2" charset="0"/>
            </a:endParaRPr>
          </a:p>
          <a:p>
            <a:pPr algn="l"/>
            <a:r>
              <a:rPr lang="en-US" sz="2000" dirty="0">
                <a:latin typeface="Sitka Display" panose="02000505000000020004" pitchFamily="2" charset="0"/>
              </a:rPr>
              <a:t>5</a:t>
            </a:r>
            <a:r>
              <a:rPr lang="en-US" sz="2000" dirty="0" smtClean="0">
                <a:latin typeface="Sitka Display" panose="02000505000000020004" pitchFamily="2" charset="0"/>
              </a:rPr>
              <a:t>. </a:t>
            </a:r>
            <a:r>
              <a:rPr lang="en-US" sz="2000" dirty="0" err="1" smtClean="0">
                <a:latin typeface="Sitka Display" panose="02000505000000020004" pitchFamily="2" charset="0"/>
              </a:rPr>
              <a:t>Heptosa</a:t>
            </a:r>
            <a:r>
              <a:rPr lang="en-US" sz="2000" dirty="0" smtClean="0">
                <a:latin typeface="Sitka Display" panose="02000505000000020004" pitchFamily="2" charset="0"/>
              </a:rPr>
              <a:t> (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7 atom </a:t>
            </a:r>
            <a:r>
              <a:rPr lang="en-US" sz="2000" dirty="0" err="1" smtClean="0">
                <a:latin typeface="Sitka Display" panose="02000505000000020004" pitchFamily="2" charset="0"/>
              </a:rPr>
              <a:t>karbon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)</a:t>
            </a:r>
            <a:endParaRPr lang="en-US" sz="2000" dirty="0" smtClean="0">
              <a:latin typeface="Sitka Display" panose="02000505000000020004" pitchFamily="2" charset="0"/>
            </a:endParaRPr>
          </a:p>
          <a:p>
            <a:pPr algn="l"/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1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D-</a:t>
            </a:r>
            <a:r>
              <a:rPr lang="en-US" sz="2000" dirty="0" err="1" smtClean="0">
                <a:latin typeface="Sitka Display" panose="02000505000000020004" pitchFamily="2" charset="0"/>
              </a:rPr>
              <a:t>Sedohheptulosa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tersebar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pada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banyak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tumbuhan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memiliki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fisiologis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perantara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dalam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siklus</a:t>
            </a:r>
            <a:r>
              <a:rPr lang="en-US" sz="2000" dirty="0" smtClean="0">
                <a:latin typeface="Sitka Display" panose="02000505000000020004" pitchFamily="2" charset="0"/>
              </a:rPr>
              <a:t> kelvin </a:t>
            </a:r>
            <a:r>
              <a:rPr lang="en-US" sz="2000" dirty="0" err="1" smtClean="0">
                <a:latin typeface="Sitka Display" panose="02000505000000020004" pitchFamily="2" charset="0"/>
              </a:rPr>
              <a:t>pada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fotosintesis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jalur</a:t>
            </a:r>
            <a:r>
              <a:rPr lang="en-US" sz="2000" dirty="0" smtClean="0">
                <a:latin typeface="Sitka Display" panose="02000505000000020004" pitchFamily="2" charset="0"/>
              </a:rPr>
              <a:t> pentose </a:t>
            </a:r>
            <a:r>
              <a:rPr lang="en-US" sz="2000" dirty="0" err="1" smtClean="0">
                <a:latin typeface="Sitka Display" panose="02000505000000020004" pitchFamily="2" charset="0"/>
              </a:rPr>
              <a:t>fosfat</a:t>
            </a:r>
            <a:endParaRPr lang="en-US" sz="2000" dirty="0">
              <a:latin typeface="Sitka Display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29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9471" y="478419"/>
            <a:ext cx="4078310" cy="57764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Kesimpulan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158" y="1378039"/>
            <a:ext cx="10251583" cy="498412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algn="l"/>
            <a:r>
              <a:rPr lang="en-US" sz="2000" dirty="0" smtClean="0">
                <a:latin typeface="Sitka Display" panose="02000505000000020004" pitchFamily="2" charset="0"/>
              </a:rPr>
              <a:t>  </a:t>
            </a:r>
            <a:r>
              <a:rPr lang="en-US" sz="2000" dirty="0" err="1" smtClean="0">
                <a:latin typeface="Sitka Display" panose="02000505000000020004" pitchFamily="2" charset="0"/>
              </a:rPr>
              <a:t>Jadi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karbohidrat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merupakan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suatu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molekul</a:t>
            </a:r>
            <a:r>
              <a:rPr lang="en-US" sz="2000" dirty="0" smtClean="0">
                <a:latin typeface="Sitka Display" panose="02000505000000020004" pitchFamily="2" charset="0"/>
              </a:rPr>
              <a:t> yang </a:t>
            </a:r>
            <a:r>
              <a:rPr lang="en-US" sz="2000" dirty="0" err="1" smtClean="0">
                <a:latin typeface="Sitka Display" panose="02000505000000020004" pitchFamily="2" charset="0"/>
              </a:rPr>
              <a:t>sangat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penting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bagi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makhluk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hidup</a:t>
            </a:r>
            <a:r>
              <a:rPr lang="en-US" sz="2000" dirty="0" smtClean="0">
                <a:latin typeface="Sitka Display" panose="02000505000000020004" pitchFamily="2" charset="0"/>
              </a:rPr>
              <a:t>. </a:t>
            </a:r>
            <a:r>
              <a:rPr lang="en-US" sz="2000" dirty="0" err="1" smtClean="0">
                <a:latin typeface="Sitka Display" panose="02000505000000020004" pitchFamily="2" charset="0"/>
              </a:rPr>
              <a:t>Karbohidrat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juga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terdapat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pada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semua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jenis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komponen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membran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dinding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sel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membran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organel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serta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sumber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energi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bagi</a:t>
            </a:r>
            <a:r>
              <a:rPr lang="en-US" sz="2000" dirty="0" smtClean="0">
                <a:latin typeface="Sitka Display" panose="02000505000000020004" pitchFamily="2" charset="0"/>
              </a:rPr>
              <a:t> sel. </a:t>
            </a:r>
            <a:r>
              <a:rPr lang="en-US" sz="2000" dirty="0" err="1" smtClean="0">
                <a:latin typeface="Sitka Display" panose="02000505000000020004" pitchFamily="2" charset="0"/>
              </a:rPr>
              <a:t>Karbohidrat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merupakan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turunan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aldehida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atau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keton</a:t>
            </a:r>
            <a:r>
              <a:rPr lang="en-US" sz="2000" dirty="0" smtClean="0">
                <a:latin typeface="Sitka Display" panose="02000505000000020004" pitchFamily="2" charset="0"/>
              </a:rPr>
              <a:t> yang </a:t>
            </a:r>
            <a:r>
              <a:rPr lang="en-US" sz="2000" dirty="0" err="1" smtClean="0">
                <a:latin typeface="Sitka Display" panose="02000505000000020004" pitchFamily="2" charset="0"/>
              </a:rPr>
              <a:t>mempunyai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rumus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umum</a:t>
            </a:r>
            <a:r>
              <a:rPr lang="en-US" sz="2000" dirty="0" smtClean="0">
                <a:latin typeface="Sitka Display" panose="02000505000000020004" pitchFamily="2" charset="0"/>
              </a:rPr>
              <a:t> ( CH2O)n, </a:t>
            </a:r>
            <a:r>
              <a:rPr lang="en-US" sz="2000" dirty="0" err="1" smtClean="0">
                <a:latin typeface="Sitka Display" panose="02000505000000020004" pitchFamily="2" charset="0"/>
              </a:rPr>
              <a:t>karbohidrat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juga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mempunyai</a:t>
            </a:r>
            <a:r>
              <a:rPr lang="en-US" sz="2000" dirty="0" smtClean="0">
                <a:latin typeface="Sitka Display" panose="02000505000000020004" pitchFamily="2" charset="0"/>
              </a:rPr>
              <a:t> 4 </a:t>
            </a:r>
            <a:r>
              <a:rPr lang="en-US" sz="2000" dirty="0" err="1" smtClean="0">
                <a:latin typeface="Sitka Display" panose="02000505000000020004" pitchFamily="2" charset="0"/>
              </a:rPr>
              <a:t>klasifikasi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diantaranya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monosakarida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disakarida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oligosakarida</a:t>
            </a:r>
            <a:r>
              <a:rPr lang="en-US" sz="2000" dirty="0" smtClean="0">
                <a:latin typeface="Sitka Display" panose="02000505000000020004" pitchFamily="2" charset="0"/>
              </a:rPr>
              <a:t>, </a:t>
            </a:r>
            <a:r>
              <a:rPr lang="en-US" sz="2000" dirty="0" err="1" smtClean="0">
                <a:latin typeface="Sitka Display" panose="02000505000000020004" pitchFamily="2" charset="0"/>
              </a:rPr>
              <a:t>dan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juga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polisakarida</a:t>
            </a:r>
            <a:r>
              <a:rPr lang="en-US" sz="2000" dirty="0" smtClean="0">
                <a:latin typeface="Sitka Display" panose="02000505000000020004" pitchFamily="2" charset="0"/>
              </a:rPr>
              <a:t> yang </a:t>
            </a:r>
            <a:r>
              <a:rPr lang="en-US" sz="2000" dirty="0" err="1" smtClean="0">
                <a:latin typeface="Sitka Display" panose="02000505000000020004" pitchFamily="2" charset="0"/>
              </a:rPr>
              <a:t>terdiri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dari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susunan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glukosa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penyusun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pati</a:t>
            </a:r>
            <a:r>
              <a:rPr lang="en-US" sz="2000" dirty="0" smtClean="0">
                <a:latin typeface="Sitka Display" panose="02000505000000020004" pitchFamily="2" charset="0"/>
              </a:rPr>
              <a:t>.</a:t>
            </a:r>
            <a:r>
              <a:rPr lang="en-US" sz="2000" dirty="0" smtClean="0"/>
              <a:t>.</a:t>
            </a:r>
            <a:endParaRPr lang="en-US" sz="2000" dirty="0"/>
          </a:p>
          <a:p>
            <a:pPr algn="l"/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Monosakarida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dapat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menentukan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glukosa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dalam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bentuk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oligosakarida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dalam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pembagian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jumlah</a:t>
            </a:r>
            <a:r>
              <a:rPr lang="en-US" sz="2000" dirty="0">
                <a:latin typeface="Sitka Display" panose="02000505000000020004" pitchFamily="2" charset="0"/>
              </a:rPr>
              <a:t> C </a:t>
            </a:r>
            <a:r>
              <a:rPr lang="en-US" sz="2000" dirty="0" err="1">
                <a:latin typeface="Sitka Display" panose="02000505000000020004" pitchFamily="2" charset="0"/>
              </a:rPr>
              <a:t>nya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sehingga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dapat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menentukan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pembagian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jenis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karbohidrat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berdasarkan</a:t>
            </a:r>
            <a:r>
              <a:rPr lang="en-US" sz="2000" dirty="0">
                <a:latin typeface="Sitka Display" panose="02000505000000020004" pitchFamily="2" charset="0"/>
              </a:rPr>
              <a:t> monomer </a:t>
            </a:r>
            <a:r>
              <a:rPr lang="en-US" sz="2000" dirty="0" err="1">
                <a:latin typeface="Sitka Display" panose="02000505000000020004" pitchFamily="2" charset="0"/>
              </a:rPr>
              <a:t>glukosanya</a:t>
            </a:r>
            <a:r>
              <a:rPr lang="en-US" sz="2000" dirty="0">
                <a:latin typeface="Sitka Display" panose="02000505000000020004" pitchFamily="2" charset="0"/>
              </a:rPr>
              <a:t>. </a:t>
            </a:r>
            <a:r>
              <a:rPr lang="en-US" sz="2000" dirty="0" err="1">
                <a:latin typeface="Sitka Display" panose="02000505000000020004" pitchFamily="2" charset="0"/>
              </a:rPr>
              <a:t>Disakarida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atau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biosa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merupakan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senyawa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karbohidrat</a:t>
            </a:r>
            <a:r>
              <a:rPr lang="en-US" sz="2000" dirty="0">
                <a:latin typeface="Sitka Display" panose="02000505000000020004" pitchFamily="2" charset="0"/>
              </a:rPr>
              <a:t> yang </a:t>
            </a:r>
            <a:r>
              <a:rPr lang="en-US" sz="2000" dirty="0" err="1">
                <a:latin typeface="Sitka Display" panose="02000505000000020004" pitchFamily="2" charset="0"/>
              </a:rPr>
              <a:t>terbentuk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ketika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dua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monosakarida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mengalami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reaksi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kondensasi</a:t>
            </a:r>
            <a:r>
              <a:rPr lang="en-US" sz="2000" dirty="0">
                <a:latin typeface="Sitka Display" panose="02000505000000020004" pitchFamily="2" charset="0"/>
              </a:rPr>
              <a:t> yang </a:t>
            </a:r>
            <a:r>
              <a:rPr lang="en-US" sz="2000" dirty="0" err="1">
                <a:latin typeface="Sitka Display" panose="02000505000000020004" pitchFamily="2" charset="0"/>
              </a:rPr>
              <a:t>melibatkan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terlepasnya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suatu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molekul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kecil</a:t>
            </a:r>
            <a:r>
              <a:rPr lang="en-US" sz="2000" dirty="0">
                <a:latin typeface="Sitka Display" panose="02000505000000020004" pitchFamily="2" charset="0"/>
              </a:rPr>
              <a:t>, </a:t>
            </a:r>
            <a:r>
              <a:rPr lang="en-US" sz="2000" dirty="0" err="1">
                <a:latin typeface="Sitka Display" panose="02000505000000020004" pitchFamily="2" charset="0"/>
              </a:rPr>
              <a:t>seperti</a:t>
            </a:r>
            <a:r>
              <a:rPr lang="en-US" sz="2000" dirty="0">
                <a:latin typeface="Sitka Display" panose="02000505000000020004" pitchFamily="2" charset="0"/>
              </a:rPr>
              <a:t> air, </a:t>
            </a:r>
            <a:r>
              <a:rPr lang="en-US" sz="2000" dirty="0" err="1">
                <a:latin typeface="Sitka Display" panose="02000505000000020004" pitchFamily="2" charset="0"/>
              </a:rPr>
              <a:t>dari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bagian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gugus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fungsi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saja</a:t>
            </a:r>
            <a:r>
              <a:rPr lang="en-US" sz="2000" dirty="0">
                <a:latin typeface="Sitka Display" panose="02000505000000020004" pitchFamily="2" charset="0"/>
              </a:rPr>
              <a:t>. </a:t>
            </a:r>
            <a:r>
              <a:rPr lang="en-US" sz="2000" dirty="0" err="1">
                <a:latin typeface="Sitka Display" panose="02000505000000020004" pitchFamily="2" charset="0"/>
              </a:rPr>
              <a:t>Seperti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monosakarida</a:t>
            </a:r>
            <a:r>
              <a:rPr lang="en-US" sz="2000" dirty="0">
                <a:latin typeface="Sitka Display" panose="02000505000000020004" pitchFamily="2" charset="0"/>
              </a:rPr>
              <a:t>, </a:t>
            </a:r>
            <a:r>
              <a:rPr lang="en-US" sz="2000" dirty="0" err="1">
                <a:latin typeface="Sitka Display" panose="02000505000000020004" pitchFamily="2" charset="0"/>
              </a:rPr>
              <a:t>disakarida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membentuk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larutan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dalam</a:t>
            </a:r>
            <a:r>
              <a:rPr lang="en-US" sz="2000" dirty="0">
                <a:latin typeface="Sitka Display" panose="02000505000000020004" pitchFamily="2" charset="0"/>
              </a:rPr>
              <a:t> air. </a:t>
            </a:r>
            <a:r>
              <a:rPr lang="en-US" sz="2000" dirty="0" err="1">
                <a:latin typeface="Sitka Display" panose="02000505000000020004" pitchFamily="2" charset="0"/>
              </a:rPr>
              <a:t>Tiga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senyawa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disakarida</a:t>
            </a:r>
            <a:r>
              <a:rPr lang="en-US" sz="2000" dirty="0">
                <a:latin typeface="Sitka Display" panose="02000505000000020004" pitchFamily="2" charset="0"/>
              </a:rPr>
              <a:t> paling </a:t>
            </a:r>
            <a:r>
              <a:rPr lang="en-US" sz="2000" dirty="0" err="1">
                <a:latin typeface="Sitka Display" panose="02000505000000020004" pitchFamily="2" charset="0"/>
              </a:rPr>
              <a:t>umum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adalah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sukrosa</a:t>
            </a:r>
            <a:r>
              <a:rPr lang="en-US" sz="2000" dirty="0">
                <a:latin typeface="Sitka Display" panose="02000505000000020004" pitchFamily="2" charset="0"/>
              </a:rPr>
              <a:t>, </a:t>
            </a:r>
            <a:r>
              <a:rPr lang="en-US" sz="2000" dirty="0" err="1">
                <a:latin typeface="Sitka Display" panose="02000505000000020004" pitchFamily="2" charset="0"/>
              </a:rPr>
              <a:t>laktosa</a:t>
            </a:r>
            <a:r>
              <a:rPr lang="en-US" sz="2000" dirty="0">
                <a:latin typeface="Sitka Display" panose="02000505000000020004" pitchFamily="2" charset="0"/>
              </a:rPr>
              <a:t>, </a:t>
            </a:r>
            <a:r>
              <a:rPr lang="en-US" sz="2000" dirty="0" err="1">
                <a:latin typeface="Sitka Display" panose="02000505000000020004" pitchFamily="2" charset="0"/>
              </a:rPr>
              <a:t>dan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maltosa</a:t>
            </a:r>
            <a:r>
              <a:rPr lang="en-US" sz="2000" dirty="0">
                <a:latin typeface="Sitka Display" panose="02000505000000020004" pitchFamily="2" charset="0"/>
              </a:rPr>
              <a:t>. </a:t>
            </a:r>
            <a:r>
              <a:rPr lang="en-US" sz="2000" dirty="0" err="1">
                <a:latin typeface="Sitka Display" panose="02000505000000020004" pitchFamily="2" charset="0"/>
              </a:rPr>
              <a:t>Oligosakarida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merupakan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gabungan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dari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molekul-molekul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monosakarida</a:t>
            </a:r>
            <a:r>
              <a:rPr lang="en-US" sz="2000" dirty="0">
                <a:latin typeface="Sitka Display" panose="02000505000000020004" pitchFamily="2" charset="0"/>
              </a:rPr>
              <a:t> yang </a:t>
            </a:r>
            <a:r>
              <a:rPr lang="en-US" sz="2000" dirty="0" err="1">
                <a:latin typeface="Sitka Display" panose="02000505000000020004" pitchFamily="2" charset="0"/>
              </a:rPr>
              <a:t>jumlahnya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antara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2 </a:t>
            </a:r>
            <a:r>
              <a:rPr lang="en-US" sz="2000" dirty="0" err="1">
                <a:latin typeface="Sitka Display" panose="02000505000000020004" pitchFamily="2" charset="0"/>
              </a:rPr>
              <a:t>sampai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dengan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smtClean="0">
                <a:latin typeface="Sitka Display" panose="02000505000000020004" pitchFamily="2" charset="0"/>
              </a:rPr>
              <a:t>8 </a:t>
            </a:r>
            <a:r>
              <a:rPr lang="en-US" sz="2000" dirty="0" err="1" smtClean="0">
                <a:latin typeface="Sitka Display" panose="02000505000000020004" pitchFamily="2" charset="0"/>
              </a:rPr>
              <a:t>molekul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monosakarida</a:t>
            </a:r>
            <a:r>
              <a:rPr lang="en-US" sz="2000" dirty="0">
                <a:latin typeface="Sitka Display" panose="02000505000000020004" pitchFamily="2" charset="0"/>
              </a:rPr>
              <a:t>. </a:t>
            </a:r>
            <a:r>
              <a:rPr lang="en-US" sz="2000" dirty="0" err="1">
                <a:latin typeface="Sitka Display" panose="02000505000000020004" pitchFamily="2" charset="0"/>
              </a:rPr>
              <a:t>Sehingga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oligosakarida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dapat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berupa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disakarida</a:t>
            </a:r>
            <a:r>
              <a:rPr lang="en-US" sz="2000" dirty="0">
                <a:latin typeface="Sitka Display" panose="02000505000000020004" pitchFamily="2" charset="0"/>
              </a:rPr>
              <a:t>, </a:t>
            </a:r>
            <a:r>
              <a:rPr lang="en-US" sz="2000" dirty="0" err="1">
                <a:latin typeface="Sitka Display" panose="02000505000000020004" pitchFamily="2" charset="0"/>
              </a:rPr>
              <a:t>trisakarida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>
                <a:latin typeface="Sitka Display" panose="02000505000000020004" pitchFamily="2" charset="0"/>
              </a:rPr>
              <a:t>dan</a:t>
            </a:r>
            <a:r>
              <a:rPr lang="en-US" sz="2000" dirty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lainnya</a:t>
            </a:r>
            <a:r>
              <a:rPr lang="en-US" sz="2000" dirty="0" smtClean="0">
                <a:latin typeface="Sitka Display" panose="02000505000000020004" pitchFamily="2" charset="0"/>
              </a:rPr>
              <a:t> </a:t>
            </a:r>
            <a:r>
              <a:rPr lang="en-US" sz="2000" dirty="0" err="1" smtClean="0">
                <a:latin typeface="Sitka Display" panose="02000505000000020004" pitchFamily="2" charset="0"/>
              </a:rPr>
              <a:t>sebagainya</a:t>
            </a:r>
            <a:r>
              <a:rPr lang="en-US" sz="2000" dirty="0">
                <a:latin typeface="Sitka Display" panose="02000505000000020004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700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9471" y="478419"/>
            <a:ext cx="4078310" cy="57764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Kesimpulan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528" y="1906074"/>
            <a:ext cx="8963696" cy="318108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/>
              <a:t>karbohidrat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polimer</a:t>
            </a:r>
            <a:r>
              <a:rPr lang="en-US" sz="2000" dirty="0"/>
              <a:t> yang </a:t>
            </a:r>
            <a:r>
              <a:rPr lang="en-US" sz="2000" dirty="0" err="1"/>
              <a:t>panjang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tersusun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ratusan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ribuan</a:t>
            </a:r>
            <a:r>
              <a:rPr lang="en-US" sz="2000" dirty="0"/>
              <a:t> </a:t>
            </a:r>
            <a:r>
              <a:rPr lang="en-US" sz="2000" dirty="0" err="1"/>
              <a:t>monosakarida</a:t>
            </a:r>
            <a:r>
              <a:rPr lang="en-US" sz="2000" dirty="0"/>
              <a:t>. </a:t>
            </a:r>
            <a:r>
              <a:rPr lang="en-US" sz="2000" dirty="0" err="1"/>
              <a:t>Rantai</a:t>
            </a:r>
            <a:r>
              <a:rPr lang="en-US" sz="2000" dirty="0"/>
              <a:t> </a:t>
            </a:r>
            <a:r>
              <a:rPr lang="en-US" sz="2000" dirty="0" err="1"/>
              <a:t>ikatan</a:t>
            </a:r>
            <a:r>
              <a:rPr lang="en-US" sz="2000" dirty="0"/>
              <a:t> </a:t>
            </a:r>
            <a:r>
              <a:rPr lang="en-US" sz="2000" dirty="0" err="1"/>
              <a:t>kimia</a:t>
            </a:r>
            <a:r>
              <a:rPr lang="en-US" sz="2000" dirty="0"/>
              <a:t>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dihubungkan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ikatan</a:t>
            </a:r>
            <a:r>
              <a:rPr lang="en-US" sz="2000" dirty="0"/>
              <a:t> </a:t>
            </a:r>
            <a:r>
              <a:rPr lang="en-US" sz="2000" dirty="0" err="1"/>
              <a:t>glikosida</a:t>
            </a:r>
            <a:r>
              <a:rPr lang="en-US" sz="2000" dirty="0"/>
              <a:t> yang </a:t>
            </a:r>
            <a:r>
              <a:rPr lang="en-US" sz="2000" dirty="0" err="1"/>
              <a:t>panjang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bercabang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susunan</a:t>
            </a:r>
            <a:r>
              <a:rPr lang="en-US" sz="2000" dirty="0"/>
              <a:t> </a:t>
            </a:r>
            <a:r>
              <a:rPr lang="en-US" sz="2000" dirty="0" err="1"/>
              <a:t>molekul</a:t>
            </a:r>
            <a:r>
              <a:rPr lang="en-US" sz="2000" dirty="0"/>
              <a:t> yang </a:t>
            </a:r>
            <a:r>
              <a:rPr lang="en-US" sz="2000" dirty="0" err="1"/>
              <a:t>sejenis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majemuk</a:t>
            </a:r>
            <a:r>
              <a:rPr lang="en-US" sz="2000" dirty="0"/>
              <a:t>.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lurus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amilosa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selulosa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rantai</a:t>
            </a:r>
            <a:r>
              <a:rPr lang="en-US" sz="2000" dirty="0"/>
              <a:t> </a:t>
            </a:r>
            <a:r>
              <a:rPr lang="en-US" sz="2000" dirty="0" err="1"/>
              <a:t>bercabang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amilopektin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glikogen</a:t>
            </a:r>
            <a:r>
              <a:rPr lang="en-US" sz="2000" dirty="0"/>
              <a:t>. </a:t>
            </a:r>
            <a:endParaRPr lang="en-US" sz="2000" dirty="0" smtClean="0"/>
          </a:p>
          <a:p>
            <a:pPr algn="l"/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 smtClean="0"/>
              <a:t>kimianya</a:t>
            </a:r>
            <a:r>
              <a:rPr lang="en-US" sz="2000" dirty="0" smtClean="0"/>
              <a:t>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homopolisakarida</a:t>
            </a:r>
            <a:r>
              <a:rPr lang="en-US" sz="2000" dirty="0"/>
              <a:t>, </a:t>
            </a:r>
            <a:r>
              <a:rPr lang="en-US" sz="2000" dirty="0" err="1"/>
              <a:t>heteropolisakarida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majemuk</a:t>
            </a:r>
            <a:r>
              <a:rPr lang="en-US" sz="2000" dirty="0"/>
              <a:t>.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padatan</a:t>
            </a:r>
            <a:r>
              <a:rPr lang="en-US" sz="2000" dirty="0"/>
              <a:t> </a:t>
            </a:r>
            <a:r>
              <a:rPr lang="en-US" sz="2000" dirty="0" err="1"/>
              <a:t>amorf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berwarna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berasa</a:t>
            </a:r>
            <a:r>
              <a:rPr lang="en-US" sz="2000" dirty="0"/>
              <a:t>. </a:t>
            </a:r>
            <a:r>
              <a:rPr lang="en-US" sz="2000" dirty="0" err="1"/>
              <a:t>Kegunaan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polisakarida</a:t>
            </a:r>
            <a:r>
              <a:rPr lang="en-US" sz="2000" dirty="0"/>
              <a:t> </a:t>
            </a:r>
            <a:r>
              <a:rPr lang="en-US" sz="2000" dirty="0" err="1"/>
              <a:t>ialah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tekstur</a:t>
            </a:r>
            <a:r>
              <a:rPr lang="en-US" sz="2000" dirty="0"/>
              <a:t>, </a:t>
            </a:r>
            <a:r>
              <a:rPr lang="en-US" sz="2000" dirty="0" err="1"/>
              <a:t>kekentalan</a:t>
            </a:r>
            <a:r>
              <a:rPr lang="en-US" sz="2000" dirty="0"/>
              <a:t>, </a:t>
            </a:r>
            <a:r>
              <a:rPr lang="en-US" sz="2000" dirty="0" err="1"/>
              <a:t>cita</a:t>
            </a:r>
            <a:r>
              <a:rPr lang="en-US" sz="2000" dirty="0"/>
              <a:t> rasa, </a:t>
            </a:r>
            <a:r>
              <a:rPr lang="en-US" sz="2000" dirty="0" err="1"/>
              <a:t>ketetapan</a:t>
            </a:r>
            <a:r>
              <a:rPr lang="en-US" sz="2000" dirty="0"/>
              <a:t>, </a:t>
            </a:r>
            <a:r>
              <a:rPr lang="en-US" sz="2000" dirty="0" err="1"/>
              <a:t>gelasi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ketahanan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pangan</a:t>
            </a:r>
            <a:r>
              <a:rPr lang="en-US" sz="2000" dirty="0"/>
              <a:t>.</a:t>
            </a:r>
          </a:p>
          <a:p>
            <a:pPr lvl="0" algn="l"/>
            <a:endParaRPr lang="en-US" sz="2000" dirty="0">
              <a:latin typeface="Sitka Display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49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807</Words>
  <Application>Microsoft Office PowerPoint</Application>
  <PresentationFormat>Widescreen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Sitka Display</vt:lpstr>
      <vt:lpstr>Verdana</vt:lpstr>
      <vt:lpstr>Office Theme</vt:lpstr>
      <vt:lpstr>MONOSAKARIDA</vt:lpstr>
      <vt:lpstr>PowerPoint Presentation</vt:lpstr>
      <vt:lpstr>PowerPoint Presentation</vt:lpstr>
      <vt:lpstr>Penjelasan </vt:lpstr>
      <vt:lpstr>PowerPoint Presentation</vt:lpstr>
      <vt:lpstr>PowerPoint Presentation</vt:lpstr>
      <vt:lpstr>Kesimpulan </vt:lpstr>
      <vt:lpstr>Kesimpulan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13</cp:revision>
  <dcterms:created xsi:type="dcterms:W3CDTF">2022-03-01T07:40:42Z</dcterms:created>
  <dcterms:modified xsi:type="dcterms:W3CDTF">2022-03-11T07:28:39Z</dcterms:modified>
</cp:coreProperties>
</file>