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39177" y="200397"/>
            <a:ext cx="8465647" cy="143633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altLang="id" b="1" sz="4400" lang="en-US">
                <a:solidFill>
                  <a:srgbClr val="000000"/>
                </a:solidFill>
              </a:rPr>
              <a:t>K</a:t>
            </a:r>
            <a:r>
              <a:rPr altLang="id" b="1" sz="4400" lang="en-US">
                <a:solidFill>
                  <a:srgbClr val="000000"/>
                </a:solidFill>
              </a:rPr>
              <a:t>A</a:t>
            </a:r>
            <a:r>
              <a:rPr altLang="id" b="1" sz="4400" lang="en-US">
                <a:solidFill>
                  <a:srgbClr val="000000"/>
                </a:solidFill>
              </a:rPr>
              <a:t>R</a:t>
            </a:r>
            <a:r>
              <a:rPr altLang="id" b="1" sz="4400" lang="en-US">
                <a:solidFill>
                  <a:srgbClr val="000000"/>
                </a:solidFill>
              </a:rPr>
              <a:t>B</a:t>
            </a:r>
            <a:r>
              <a:rPr altLang="id" b="1" sz="4400" lang="en-US">
                <a:solidFill>
                  <a:srgbClr val="000000"/>
                </a:solidFill>
              </a:rPr>
              <a:t>O</a:t>
            </a:r>
            <a:r>
              <a:rPr altLang="id" b="1" sz="4400" lang="en-US">
                <a:solidFill>
                  <a:srgbClr val="000000"/>
                </a:solidFill>
              </a:rPr>
              <a:t>H</a:t>
            </a:r>
            <a:r>
              <a:rPr altLang="id" b="1" sz="4400" lang="en-US">
                <a:solidFill>
                  <a:srgbClr val="000000"/>
                </a:solidFill>
              </a:rPr>
              <a:t>I</a:t>
            </a:r>
            <a:r>
              <a:rPr altLang="id" b="1" sz="4400" lang="en-US">
                <a:solidFill>
                  <a:srgbClr val="000000"/>
                </a:solidFill>
              </a:rPr>
              <a:t>D</a:t>
            </a:r>
            <a:r>
              <a:rPr altLang="id" b="1" sz="4400" lang="en-US">
                <a:solidFill>
                  <a:srgbClr val="000000"/>
                </a:solidFill>
              </a:rPr>
              <a:t>R</a:t>
            </a:r>
            <a:r>
              <a:rPr altLang="id" b="1" sz="4400" lang="en-US">
                <a:solidFill>
                  <a:srgbClr val="000000"/>
                </a:solidFill>
              </a:rPr>
              <a:t>A</a:t>
            </a:r>
            <a:r>
              <a:rPr altLang="id" b="1" sz="4400" lang="en-US">
                <a:solidFill>
                  <a:srgbClr val="000000"/>
                </a:solidFill>
              </a:rPr>
              <a:t>T</a:t>
            </a:r>
            <a:r>
              <a:rPr altLang="id" b="1" sz="4400" lang="en-US">
                <a:solidFill>
                  <a:srgbClr val="000000"/>
                </a:solidFill>
              </a:rPr>
              <a:t> </a:t>
            </a:r>
            <a:r>
              <a:rPr altLang="id" b="1" sz="4400" lang="en-US">
                <a:solidFill>
                  <a:srgbClr val="000000"/>
                </a:solidFill>
              </a:rPr>
              <a:t>M</a:t>
            </a:r>
            <a:r>
              <a:rPr altLang="id" b="1" sz="4400" lang="en-US">
                <a:solidFill>
                  <a:srgbClr val="000000"/>
                </a:solidFill>
              </a:rPr>
              <a:t>O</a:t>
            </a:r>
            <a:r>
              <a:rPr altLang="id" b="1" sz="4400" lang="en-US">
                <a:solidFill>
                  <a:srgbClr val="000000"/>
                </a:solidFill>
              </a:rPr>
              <a:t>N</a:t>
            </a:r>
            <a:r>
              <a:rPr altLang="id" b="1" sz="4400" lang="en-US">
                <a:solidFill>
                  <a:srgbClr val="000000"/>
                </a:solidFill>
              </a:rPr>
              <a:t>O</a:t>
            </a:r>
            <a:r>
              <a:rPr altLang="id" b="1" sz="4400" lang="en-US">
                <a:solidFill>
                  <a:srgbClr val="000000"/>
                </a:solidFill>
              </a:rPr>
              <a:t>S</a:t>
            </a:r>
            <a:r>
              <a:rPr altLang="id" b="1" sz="4400" lang="en-US">
                <a:solidFill>
                  <a:srgbClr val="000000"/>
                </a:solidFill>
              </a:rPr>
              <a:t>A</a:t>
            </a:r>
            <a:r>
              <a:rPr altLang="id" b="1" sz="4400" lang="en-US">
                <a:solidFill>
                  <a:srgbClr val="000000"/>
                </a:solidFill>
              </a:rPr>
              <a:t>K</a:t>
            </a:r>
            <a:r>
              <a:rPr altLang="id" b="1" sz="4400" lang="en-US">
                <a:solidFill>
                  <a:srgbClr val="000000"/>
                </a:solidFill>
              </a:rPr>
              <a:t>A</a:t>
            </a:r>
            <a:r>
              <a:rPr altLang="id" b="1" sz="4400" lang="en-US">
                <a:solidFill>
                  <a:srgbClr val="000000"/>
                </a:solidFill>
              </a:rPr>
              <a:t>R</a:t>
            </a:r>
            <a:r>
              <a:rPr altLang="id" b="1" sz="4400" lang="en-US">
                <a:solidFill>
                  <a:srgbClr val="000000"/>
                </a:solidFill>
              </a:rPr>
              <a:t>I</a:t>
            </a:r>
            <a:r>
              <a:rPr altLang="id" b="1" sz="4400" lang="en-US">
                <a:solidFill>
                  <a:srgbClr val="000000"/>
                </a:solidFill>
              </a:rPr>
              <a:t>D</a:t>
            </a:r>
            <a:r>
              <a:rPr altLang="id" b="1" sz="4400" lang="en-US">
                <a:solidFill>
                  <a:srgbClr val="000000"/>
                </a:solidFill>
              </a:rPr>
              <a:t>A</a:t>
            </a:r>
            <a:endParaRPr altLang="zh-CN" b="1" sz="4400" lang="en-US">
              <a:solidFill>
                <a:srgbClr val="000000"/>
              </a:solidFill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2770408" y="3031796"/>
            <a:ext cx="3603185" cy="1348740"/>
          </a:xfrm>
          <a:prstGeom prst="rect"/>
          <a:solidFill>
            <a:srgbClr val="FFFFFF"/>
          </a:solidFill>
          <a:ln>
            <a:solidFill>
              <a:srgbClr val="FFC000"/>
            </a:solidFill>
            <a:prstDash val="solid"/>
          </a:ln>
        </p:spPr>
        <p:txBody>
          <a:bodyPr rtlCol="0" wrap="square">
            <a:spAutoFit/>
          </a:bodyPr>
          <a:p>
            <a:endParaRPr sz="2800" lang="in-ID">
              <a:solidFill>
                <a:srgbClr val="36363D"/>
              </a:solidFill>
            </a:endParaRPr>
          </a:p>
          <a:p>
            <a:endParaRPr sz="2800" lang="in-ID">
              <a:solidFill>
                <a:srgbClr val="36363D"/>
              </a:solidFill>
            </a:endParaRPr>
          </a:p>
          <a:p>
            <a:r>
              <a:rPr sz="2800" lang="in-ID">
                <a:solidFill>
                  <a:srgbClr val="36363D"/>
                </a:solidFill>
              </a:rPr>
              <a:t/>
            </a:r>
            <a:endParaRPr sz="2800" lang="in-ID">
              <a:solidFill>
                <a:srgbClr val="36363D"/>
              </a:solidFill>
            </a:endParaRPr>
          </a:p>
        </p:txBody>
      </p:sp>
      <p:sp>
        <p:nvSpPr>
          <p:cNvPr id="1048588" name=""/>
          <p:cNvSpPr txBox="1"/>
          <p:nvPr/>
        </p:nvSpPr>
        <p:spPr>
          <a:xfrm>
            <a:off x="2572000" y="3219450"/>
            <a:ext cx="4000000" cy="9296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id" sz="2800" lang="en-US">
                <a:solidFill>
                  <a:srgbClr val="000000"/>
                </a:solidFill>
              </a:rPr>
              <a:t>N</a:t>
            </a:r>
            <a:r>
              <a:rPr altLang="id" sz="2800" lang="en-US">
                <a:solidFill>
                  <a:srgbClr val="000000"/>
                </a:solidFill>
              </a:rPr>
              <a:t>o</a:t>
            </a:r>
            <a:r>
              <a:rPr altLang="id" sz="2800" lang="en-US">
                <a:solidFill>
                  <a:srgbClr val="000000"/>
                </a:solidFill>
              </a:rPr>
              <a:t>v</a:t>
            </a:r>
            <a:r>
              <a:rPr altLang="id" sz="2800" lang="en-US">
                <a:solidFill>
                  <a:srgbClr val="000000"/>
                </a:solidFill>
              </a:rPr>
              <a:t>a</a:t>
            </a:r>
            <a:r>
              <a:rPr altLang="id" sz="2800" lang="en-US">
                <a:solidFill>
                  <a:srgbClr val="000000"/>
                </a:solidFill>
              </a:rPr>
              <a:t>l</a:t>
            </a:r>
            <a:r>
              <a:rPr altLang="id" sz="2800" lang="en-US">
                <a:solidFill>
                  <a:srgbClr val="000000"/>
                </a:solidFill>
              </a:rPr>
              <a:t>l</a:t>
            </a:r>
            <a:r>
              <a:rPr altLang="id" sz="2800" lang="en-US">
                <a:solidFill>
                  <a:srgbClr val="000000"/>
                </a:solidFill>
              </a:rPr>
              <a:t> </a:t>
            </a:r>
            <a:r>
              <a:rPr altLang="id" sz="2800" lang="en-US">
                <a:solidFill>
                  <a:srgbClr val="000000"/>
                </a:solidFill>
              </a:rPr>
              <a:t>C</a:t>
            </a:r>
            <a:r>
              <a:rPr altLang="id" sz="2800" lang="en-US">
                <a:solidFill>
                  <a:srgbClr val="000000"/>
                </a:solidFill>
              </a:rPr>
              <a:t>h</a:t>
            </a:r>
            <a:r>
              <a:rPr altLang="id" sz="2800" lang="en-US">
                <a:solidFill>
                  <a:srgbClr val="000000"/>
                </a:solidFill>
              </a:rPr>
              <a:t>a</a:t>
            </a:r>
            <a:r>
              <a:rPr altLang="id" sz="2800" lang="en-US">
                <a:solidFill>
                  <a:srgbClr val="000000"/>
                </a:solidFill>
              </a:rPr>
              <a:t>i</a:t>
            </a:r>
            <a:r>
              <a:rPr altLang="id" sz="2800" lang="en-US">
                <a:solidFill>
                  <a:srgbClr val="000000"/>
                </a:solidFill>
              </a:rPr>
              <a:t>r</a:t>
            </a:r>
            <a:r>
              <a:rPr altLang="id" sz="2800" lang="en-US">
                <a:solidFill>
                  <a:srgbClr val="000000"/>
                </a:solidFill>
              </a:rPr>
              <a:t>i</a:t>
            </a:r>
            <a:r>
              <a:rPr altLang="id" sz="2800" lang="en-US">
                <a:solidFill>
                  <a:srgbClr val="000000"/>
                </a:solidFill>
              </a:rPr>
              <a:t>l</a:t>
            </a:r>
            <a:r>
              <a:rPr altLang="id" sz="2800" lang="en-US">
                <a:solidFill>
                  <a:srgbClr val="000000"/>
                </a:solidFill>
              </a:rPr>
              <a:t> </a:t>
            </a:r>
            <a:r>
              <a:rPr altLang="id" sz="2800" lang="en-US">
                <a:solidFill>
                  <a:srgbClr val="000000"/>
                </a:solidFill>
              </a:rPr>
              <a:t>A</a:t>
            </a:r>
            <a:r>
              <a:rPr altLang="id" sz="2800" lang="en-US">
                <a:solidFill>
                  <a:srgbClr val="000000"/>
                </a:solidFill>
              </a:rPr>
              <a:t>c</a:t>
            </a:r>
            <a:r>
              <a:rPr altLang="id" sz="2800" lang="en-US">
                <a:solidFill>
                  <a:srgbClr val="000000"/>
                </a:solidFill>
              </a:rPr>
              <a:t>h</a:t>
            </a:r>
            <a:r>
              <a:rPr altLang="id" sz="2800" lang="en-US">
                <a:solidFill>
                  <a:srgbClr val="000000"/>
                </a:solidFill>
              </a:rPr>
              <a:t>m</a:t>
            </a:r>
            <a:r>
              <a:rPr altLang="id" sz="2800" lang="en-US">
                <a:solidFill>
                  <a:srgbClr val="000000"/>
                </a:solidFill>
              </a:rPr>
              <a:t>a</a:t>
            </a:r>
            <a:r>
              <a:rPr altLang="id" sz="2800" lang="en-US">
                <a:solidFill>
                  <a:srgbClr val="000000"/>
                </a:solidFill>
              </a:rPr>
              <a:t>d</a:t>
            </a:r>
            <a:endParaRPr sz="2800" lang="in-ID">
              <a:solidFill>
                <a:srgbClr val="000000"/>
              </a:solidFill>
            </a:endParaRPr>
          </a:p>
          <a:p>
            <a:pPr algn="ctr"/>
            <a:r>
              <a:rPr altLang="id" sz="2800" lang="en-US">
                <a:solidFill>
                  <a:srgbClr val="000000"/>
                </a:solidFill>
              </a:rPr>
              <a:t>2</a:t>
            </a:r>
            <a:r>
              <a:rPr altLang="id" sz="2800" lang="en-US">
                <a:solidFill>
                  <a:srgbClr val="000000"/>
                </a:solidFill>
              </a:rPr>
              <a:t>1</a:t>
            </a:r>
            <a:r>
              <a:rPr altLang="id" sz="2800" lang="en-US">
                <a:solidFill>
                  <a:srgbClr val="000000"/>
                </a:solidFill>
              </a:rPr>
              <a:t>1</a:t>
            </a:r>
            <a:r>
              <a:rPr altLang="id" sz="2800" lang="en-US">
                <a:solidFill>
                  <a:srgbClr val="000000"/>
                </a:solidFill>
              </a:rPr>
              <a:t>4</a:t>
            </a:r>
            <a:r>
              <a:rPr altLang="id" sz="2800" lang="en-US">
                <a:solidFill>
                  <a:srgbClr val="000000"/>
                </a:solidFill>
              </a:rPr>
              <a:t>0</a:t>
            </a:r>
            <a:r>
              <a:rPr altLang="id" sz="2800" lang="en-US">
                <a:solidFill>
                  <a:srgbClr val="000000"/>
                </a:solidFill>
              </a:rPr>
              <a:t>5</a:t>
            </a:r>
            <a:r>
              <a:rPr altLang="id" sz="2800" lang="en-US">
                <a:solidFill>
                  <a:srgbClr val="000000"/>
                </a:solidFill>
              </a:rPr>
              <a:t>1</a:t>
            </a:r>
            <a:r>
              <a:rPr altLang="id" sz="2800" lang="en-US">
                <a:solidFill>
                  <a:srgbClr val="000000"/>
                </a:solidFill>
              </a:rPr>
              <a:t>0</a:t>
            </a:r>
            <a:r>
              <a:rPr altLang="id" sz="2800" lang="en-US">
                <a:solidFill>
                  <a:srgbClr val="000000"/>
                </a:solidFill>
              </a:rPr>
              <a:t>5</a:t>
            </a:r>
            <a:r>
              <a:rPr altLang="id" sz="2800" lang="en-US">
                <a:solidFill>
                  <a:srgbClr val="000000"/>
                </a:solidFill>
              </a:rPr>
              <a:t>0</a:t>
            </a:r>
            <a:endParaRPr sz="28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40173"/>
          </a:xfrm>
        </p:spPr>
        <p:txBody>
          <a:bodyPr>
            <a:normAutofit fontScale="90000"/>
          </a:bodyPr>
          <a:p>
            <a:pPr algn="ctr">
              <a:lnSpc>
                <a:spcPct val="100000"/>
              </a:lnSpc>
            </a:pPr>
            <a:r>
              <a:rPr altLang="id" b="1" sz="4000" lang="en-US">
                <a:solidFill>
                  <a:srgbClr val="FFFFFF"/>
                </a:solidFill>
              </a:rPr>
              <a:t>M</a:t>
            </a:r>
            <a:r>
              <a:rPr altLang="id" b="1" sz="4000" lang="en-US">
                <a:solidFill>
                  <a:srgbClr val="FFFFFF"/>
                </a:solidFill>
              </a:rPr>
              <a:t>o</a:t>
            </a:r>
            <a:r>
              <a:rPr altLang="id" b="1" sz="4000" lang="en-US">
                <a:solidFill>
                  <a:srgbClr val="FFFFFF"/>
                </a:solidFill>
              </a:rPr>
              <a:t>n</a:t>
            </a:r>
            <a:r>
              <a:rPr altLang="id" b="1" sz="4000" lang="en-US">
                <a:solidFill>
                  <a:srgbClr val="FFFFFF"/>
                </a:solidFill>
              </a:rPr>
              <a:t>o</a:t>
            </a:r>
            <a:r>
              <a:rPr altLang="id" b="1" sz="4000" lang="en-US">
                <a:solidFill>
                  <a:srgbClr val="FFFFFF"/>
                </a:solidFill>
              </a:rPr>
              <a:t>s</a:t>
            </a:r>
            <a:r>
              <a:rPr altLang="id" b="1" sz="4000" lang="en-US">
                <a:solidFill>
                  <a:srgbClr val="FFFFFF"/>
                </a:solidFill>
              </a:rPr>
              <a:t>a</a:t>
            </a:r>
            <a:r>
              <a:rPr altLang="id" b="1" sz="4000" lang="en-US">
                <a:solidFill>
                  <a:srgbClr val="FFFFFF"/>
                </a:solidFill>
              </a:rPr>
              <a:t>k</a:t>
            </a:r>
            <a:r>
              <a:rPr altLang="id" b="1" sz="4000" lang="en-US">
                <a:solidFill>
                  <a:srgbClr val="FFFFFF"/>
                </a:solidFill>
              </a:rPr>
              <a:t>a</a:t>
            </a:r>
            <a:r>
              <a:rPr altLang="id" b="1" sz="4000" lang="en-US">
                <a:solidFill>
                  <a:srgbClr val="FFFFFF"/>
                </a:solidFill>
              </a:rPr>
              <a:t>r</a:t>
            </a:r>
            <a:r>
              <a:rPr altLang="id" b="1" sz="4000" lang="en-US">
                <a:solidFill>
                  <a:srgbClr val="FFFFFF"/>
                </a:solidFill>
              </a:rPr>
              <a:t>i</a:t>
            </a:r>
            <a:r>
              <a:rPr altLang="id" b="1" sz="4000" lang="en-US">
                <a:solidFill>
                  <a:srgbClr val="FFFFFF"/>
                </a:solidFill>
              </a:rPr>
              <a:t>d</a:t>
            </a:r>
            <a:r>
              <a:rPr altLang="id" b="1" sz="4000" lang="en-US">
                <a:solidFill>
                  <a:srgbClr val="FFFFFF"/>
                </a:solidFill>
              </a:rPr>
              <a:t>a</a:t>
            </a:r>
            <a:endParaRPr b="1" lang="in-ID">
              <a:solidFill>
                <a:srgbClr val="FFFFFF"/>
              </a:solidFill>
            </a:endParaRPr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>
          <a:xfrm>
            <a:off x="254134" y="722712"/>
            <a:ext cx="8659075" cy="1335562"/>
          </a:xfrm>
        </p:spPr>
        <p:txBody>
          <a:bodyPr/>
          <a:p>
            <a:pPr indent="0" marL="0">
              <a:buNone/>
            </a:pPr>
            <a:r>
              <a:rPr sz="1800" lang="in-ID"/>
              <a:t>monosakarida merupakan unit karbohidrat terkecil mono artinya 1 dan sakarida artinya gula. Jadi monosakarida artinya 1 unit gula.</a:t>
            </a:r>
            <a:r>
              <a:rPr altLang="id" sz="1800" lang="en-US"/>
              <a:t> </a:t>
            </a:r>
            <a:r>
              <a:rPr sz="1800" lang="in-ID"/>
              <a:t>Monosakarida terdiri atas 1 gugus aldehid dan 1 gugus keton yang pada rantainya terikat 2 atau lebih molekul hidroksil.  </a:t>
            </a:r>
            <a:endParaRPr sz="1800" lang="in-ID"/>
          </a:p>
        </p:txBody>
      </p:sp>
      <p:sp>
        <p:nvSpPr>
          <p:cNvPr id="1048596" name=""/>
          <p:cNvSpPr txBox="1"/>
          <p:nvPr/>
        </p:nvSpPr>
        <p:spPr>
          <a:xfrm>
            <a:off x="254133" y="1260722"/>
            <a:ext cx="8674584" cy="1158240"/>
          </a:xfrm>
          <a:prstGeom prst="rect"/>
          <a:solidFill>
            <a:srgbClr val="FFCB00"/>
          </a:solidFill>
        </p:spPr>
        <p:txBody>
          <a:bodyPr rtlCol="0" wrap="square">
            <a:spAutoFit/>
          </a:bodyPr>
          <a:p>
            <a:r>
              <a:rPr sz="1800" lang="in-ID"/>
              <a:t>monosakarida merupakan unit karbohidrat terkecil mono artinya 1 dan sakarida artinya gula. Jadi monosakarida artinya 1 unit gula.</a:t>
            </a:r>
            <a:r>
              <a:rPr altLang="id" sz="1800" lang="en-US"/>
              <a:t> </a:t>
            </a:r>
            <a:r>
              <a:rPr sz="1800" lang="in-ID"/>
              <a:t>Monosakarida terdiri atas 1 gugus aldehid dan 1 gugus keton yang pada rantainya terikat 2 atau lebih molekul hidroksil.</a:t>
            </a:r>
            <a:r>
              <a:rPr sz="1800" lang="in-ID">
                <a:solidFill>
                  <a:srgbClr val="000000"/>
                </a:solidFill>
              </a:rPr>
              <a:t/>
            </a:r>
            <a:endParaRPr sz="1800" lang="in-ID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5528" r="0" b="73169"/>
          <a:stretch>
            <a:fillRect/>
          </a:stretch>
        </p:blipFill>
        <p:spPr>
          <a:xfrm rot="0">
            <a:off x="956555" y="2956972"/>
            <a:ext cx="7269743" cy="3351633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n-ID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in-ID"/>
          </a:p>
        </p:txBody>
      </p:sp>
      <p:sp>
        <p:nvSpPr>
          <p:cNvPr id="1048599" name=""/>
          <p:cNvSpPr txBox="1"/>
          <p:nvPr/>
        </p:nvSpPr>
        <p:spPr>
          <a:xfrm>
            <a:off x="260956" y="4245400"/>
            <a:ext cx="8622088" cy="2225040"/>
          </a:xfrm>
          <a:prstGeom prst="rect"/>
          <a:solidFill>
            <a:srgbClr val="9933FF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id" sz="1800" lang="en-US">
                <a:solidFill>
                  <a:srgbClr val="000000"/>
                </a:solidFill>
                <a:latin typeface="Calibri"/>
              </a:rPr>
              <a:t>P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e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m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b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e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r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i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a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n</a:t>
            </a:r>
            <a:r>
              <a:rPr sz="1800" lang="in-ID">
                <a:solidFill>
                  <a:srgbClr val="000000"/>
                </a:solidFill>
                <a:latin typeface="Calibri"/>
              </a:rPr>
              <a:t> nama pada monosakarida :</a:t>
            </a:r>
            <a:endParaRPr sz="1800" lang="in-ID">
              <a:solidFill>
                <a:srgbClr val="000000"/>
              </a:solidFill>
            </a:endParaRPr>
          </a:p>
          <a:p>
            <a:r>
              <a:rPr sz="1800" lang="in-ID">
                <a:solidFill>
                  <a:srgbClr val="000000"/>
                </a:solidFill>
                <a:latin typeface="Calibri"/>
              </a:rPr>
              <a:t>•Untuk kelompok aldehid diberi nama aldo+3 C triosa, aldo+4 C tetrosa, aldo+5 C pentose, aldo+6 C heksosa</a:t>
            </a:r>
            <a:r>
              <a:rPr altLang="id" sz="1800" lang="en-US">
                <a:solidFill>
                  <a:srgbClr val="000000"/>
                </a:solidFill>
                <a:latin typeface="Calibri"/>
              </a:rPr>
              <a:t>.</a:t>
            </a:r>
            <a:endParaRPr sz="1800" lang="in-ID">
              <a:solidFill>
                <a:srgbClr val="000000"/>
              </a:solidFill>
            </a:endParaRPr>
          </a:p>
          <a:p>
            <a:r>
              <a:rPr sz="1800" lang="in-ID">
                <a:solidFill>
                  <a:srgbClr val="000000"/>
                </a:solidFill>
                <a:latin typeface="Calibri"/>
              </a:rPr>
              <a:t>Contoh : 3 C Triosa = Aldotriosa</a:t>
            </a:r>
            <a:endParaRPr sz="1800" lang="in-ID">
              <a:solidFill>
                <a:srgbClr val="000000"/>
              </a:solidFill>
            </a:endParaRPr>
          </a:p>
          <a:p>
            <a:endParaRPr sz="1800" lang="in-ID">
              <a:solidFill>
                <a:srgbClr val="000000"/>
              </a:solidFill>
            </a:endParaRPr>
          </a:p>
          <a:p>
            <a:r>
              <a:rPr sz="1800" lang="in-ID">
                <a:solidFill>
                  <a:srgbClr val="000000"/>
                </a:solidFill>
                <a:latin typeface="Calibri"/>
              </a:rPr>
              <a:t>•Untuk kelompok keton diberi nama :</a:t>
            </a:r>
            <a:endParaRPr sz="1800" lang="in-ID">
              <a:solidFill>
                <a:srgbClr val="000000"/>
              </a:solidFill>
            </a:endParaRPr>
          </a:p>
          <a:p>
            <a:r>
              <a:rPr sz="1800" lang="in-ID">
                <a:solidFill>
                  <a:srgbClr val="000000"/>
                </a:solidFill>
                <a:latin typeface="Calibri"/>
              </a:rPr>
              <a:t>Keto+3 C triosa, Keto+4 C tetrosa, Keto+5 C pentose, Keto+6 C heksosa.</a:t>
            </a:r>
            <a:endParaRPr sz="1800" lang="in-ID">
              <a:solidFill>
                <a:srgbClr val="000000"/>
              </a:solidFill>
            </a:endParaRPr>
          </a:p>
          <a:p>
            <a:r>
              <a:rPr sz="1800" lang="in-ID">
                <a:solidFill>
                  <a:srgbClr val="000000"/>
                </a:solidFill>
                <a:latin typeface="Calibri"/>
              </a:rPr>
              <a:t>Contoh : 3 C Triosa = Ketotriosa</a:t>
            </a:r>
            <a:endParaRPr sz="1800" lang="in-ID">
              <a:solidFill>
                <a:srgbClr val="00000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4272" r="0" b="71616"/>
          <a:stretch>
            <a:fillRect/>
          </a:stretch>
        </p:blipFill>
        <p:spPr>
          <a:xfrm rot="0">
            <a:off x="1371875" y="502991"/>
            <a:ext cx="6400251" cy="333988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n-ID"/>
          </a:p>
        </p:txBody>
      </p:sp>
      <p:sp>
        <p:nvSpPr>
          <p:cNvPr id="1048601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in-ID"/>
          </a:p>
        </p:txBody>
      </p:sp>
      <p:sp>
        <p:nvSpPr>
          <p:cNvPr id="1048602" name=""/>
          <p:cNvSpPr txBox="1"/>
          <p:nvPr/>
        </p:nvSpPr>
        <p:spPr>
          <a:xfrm>
            <a:off x="260956" y="4775829"/>
            <a:ext cx="8644845" cy="1691639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800" lang="in-ID">
                <a:solidFill>
                  <a:srgbClr val="000000"/>
                </a:solidFill>
                <a:latin typeface="Calibri"/>
              </a:rPr>
              <a:t>Monosakarida memiliki atom karbon yang mengikat 4 gugus berbeda pada 4 tangannya yg diberi nama atom asimetrik atau atom kiral. Atom karbon yang ditandai bintang pada kedua konformasi ini mengikat 2 gugus yg berbeda yaitu aldehid, metanol, hidrogen, dan hidroksil. Perbedaan kedua molekul ini terletak pada posisi OH yang disebelah kanan dan sebelah kiri. Keduanya disebut isomer geometri.</a:t>
            </a:r>
            <a:endParaRPr sz="1800" lang="in-ID">
              <a:solidFill>
                <a:srgbClr val="000000"/>
              </a:solidFill>
            </a:endParaRPr>
          </a:p>
        </p:txBody>
      </p:sp>
      <p:sp>
        <p:nvSpPr>
          <p:cNvPr id="1048603" name=""/>
          <p:cNvSpPr txBox="1"/>
          <p:nvPr/>
        </p:nvSpPr>
        <p:spPr>
          <a:xfrm>
            <a:off x="260955" y="3498374"/>
            <a:ext cx="8615132" cy="1005840"/>
          </a:xfrm>
          <a:prstGeom prst="rect"/>
          <a:solidFill>
            <a:srgbClr val="FF66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lang="in-ID">
                <a:solidFill>
                  <a:srgbClr val="000000"/>
                </a:solidFill>
                <a:latin typeface="Calibri"/>
              </a:rPr>
              <a:t>Glukosa memiliki 4 atom C asimetris</a:t>
            </a:r>
            <a:endParaRPr sz="2000" lang="in-ID">
              <a:solidFill>
                <a:srgbClr val="000000"/>
              </a:solidFill>
            </a:endParaRPr>
          </a:p>
          <a:p>
            <a:r>
              <a:rPr sz="2000" lang="in-ID">
                <a:solidFill>
                  <a:srgbClr val="000000"/>
                </a:solidFill>
                <a:latin typeface="Calibri"/>
              </a:rPr>
              <a:t>Fruktosa memiliki 3 atom C asimetris</a:t>
            </a:r>
            <a:endParaRPr sz="2000" lang="in-ID">
              <a:solidFill>
                <a:srgbClr val="000000"/>
              </a:solidFill>
            </a:endParaRPr>
          </a:p>
          <a:p>
            <a:r>
              <a:rPr sz="2000" lang="in-ID">
                <a:solidFill>
                  <a:srgbClr val="000000"/>
                </a:solidFill>
                <a:latin typeface="Calibri"/>
              </a:rPr>
              <a:t>Sifat : sebagai senyawa yang dapat memutar polarisasi cahaya.</a:t>
            </a:r>
            <a:endParaRPr sz="2000" lang="in-ID">
              <a:solidFill>
                <a:srgbClr val="000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4900" r="0" b="71364"/>
          <a:stretch>
            <a:fillRect/>
          </a:stretch>
        </p:blipFill>
        <p:spPr>
          <a:xfrm rot="0">
            <a:off x="1509170" y="109104"/>
            <a:ext cx="6148414" cy="316316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n-ID"/>
          </a:p>
        </p:txBody>
      </p:sp>
      <p:sp>
        <p:nvSpPr>
          <p:cNvPr id="104860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in-ID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4523" r="0" b="71113"/>
          <a:stretch>
            <a:fillRect/>
          </a:stretch>
        </p:blipFill>
        <p:spPr>
          <a:xfrm rot="0">
            <a:off x="1673466" y="162367"/>
            <a:ext cx="5797065" cy="3056644"/>
          </a:xfrm>
          <a:prstGeom prst="rect"/>
        </p:spPr>
      </p:pic>
      <p:sp>
        <p:nvSpPr>
          <p:cNvPr id="1048606" name=""/>
          <p:cNvSpPr txBox="1"/>
          <p:nvPr/>
        </p:nvSpPr>
        <p:spPr>
          <a:xfrm>
            <a:off x="298939" y="3498374"/>
            <a:ext cx="8546121" cy="1005839"/>
          </a:xfrm>
          <a:prstGeom prst="rect"/>
          <a:solidFill>
            <a:srgbClr val="008000"/>
          </a:solidFill>
        </p:spPr>
        <p:txBody>
          <a:bodyPr rtlCol="0" wrap="square">
            <a:spAutoFit/>
          </a:bodyPr>
          <a:p>
            <a:r>
              <a:rPr sz="2000" lang="in-ID">
                <a:solidFill>
                  <a:srgbClr val="000000"/>
                </a:solidFill>
              </a:rPr>
              <a:t>Aldotriosa dan monosakarida yang memiliki atom lebih dari 5 memiliki struktur siklik/Haword. Hal ini terjadi karena interaksi gugus karbonil dan oksigen hydroksil yang membentuk ikatan kovalen.</a:t>
            </a:r>
            <a:endParaRPr sz="2000" lang="in-ID">
              <a:solidFill>
                <a:srgbClr val="000000"/>
              </a:solidFill>
            </a:endParaRPr>
          </a:p>
        </p:txBody>
      </p:sp>
      <p:sp>
        <p:nvSpPr>
          <p:cNvPr id="1048607" name=""/>
          <p:cNvSpPr txBox="1"/>
          <p:nvPr/>
        </p:nvSpPr>
        <p:spPr>
          <a:xfrm>
            <a:off x="298939" y="4783576"/>
            <a:ext cx="8554747" cy="1615440"/>
          </a:xfrm>
          <a:prstGeom prst="rect"/>
          <a:solidFill>
            <a:srgbClr val="FF9900"/>
          </a:solidFill>
        </p:spPr>
        <p:txBody>
          <a:bodyPr rtlCol="0" wrap="square">
            <a:spAutoFit/>
          </a:bodyPr>
          <a:p>
            <a:r>
              <a:rPr altLang="id" sz="2000" lang="en-US">
                <a:solidFill>
                  <a:srgbClr val="000000"/>
                </a:solidFill>
              </a:rPr>
              <a:t>J</a:t>
            </a:r>
            <a:r>
              <a:rPr altLang="id" sz="2000" lang="en-US">
                <a:solidFill>
                  <a:srgbClr val="000000"/>
                </a:solidFill>
              </a:rPr>
              <a:t>i</a:t>
            </a:r>
            <a:r>
              <a:rPr altLang="id" sz="2000" lang="en-US">
                <a:solidFill>
                  <a:srgbClr val="000000"/>
                </a:solidFill>
              </a:rPr>
              <a:t>k</a:t>
            </a:r>
            <a:r>
              <a:rPr altLang="id" sz="2000" lang="en-US">
                <a:solidFill>
                  <a:srgbClr val="000000"/>
                </a:solidFill>
              </a:rPr>
              <a:t>a</a:t>
            </a:r>
            <a:r>
              <a:rPr sz="2000" lang="in-ID">
                <a:solidFill>
                  <a:srgbClr val="000000"/>
                </a:solidFill>
              </a:rPr>
              <a:t> OH di atas struktur cincin maka  (α)</a:t>
            </a:r>
            <a:endParaRPr sz="2000" lang="in-ID">
              <a:solidFill>
                <a:srgbClr val="000000"/>
              </a:solidFill>
            </a:endParaRPr>
          </a:p>
          <a:p>
            <a:r>
              <a:rPr altLang="id" sz="2000" lang="en-US">
                <a:solidFill>
                  <a:srgbClr val="000000"/>
                </a:solidFill>
              </a:rPr>
              <a:t>J</a:t>
            </a:r>
            <a:r>
              <a:rPr altLang="id" sz="2000" lang="en-US">
                <a:solidFill>
                  <a:srgbClr val="000000"/>
                </a:solidFill>
              </a:rPr>
              <a:t>i</a:t>
            </a:r>
            <a:r>
              <a:rPr altLang="id" sz="2000" lang="en-US">
                <a:solidFill>
                  <a:srgbClr val="000000"/>
                </a:solidFill>
              </a:rPr>
              <a:t>k</a:t>
            </a:r>
            <a:r>
              <a:rPr sz="2000" lang="in-ID">
                <a:solidFill>
                  <a:srgbClr val="000000"/>
                </a:solidFill>
              </a:rPr>
              <a:t>a OH di bawah  struktur cincin maka  (β)</a:t>
            </a:r>
            <a:endParaRPr sz="2000" lang="in-ID">
              <a:solidFill>
                <a:srgbClr val="000000"/>
              </a:solidFill>
            </a:endParaRPr>
          </a:p>
          <a:p>
            <a:r>
              <a:rPr sz="2000" lang="in-ID">
                <a:solidFill>
                  <a:srgbClr val="000000"/>
                </a:solidFill>
              </a:rPr>
              <a:t>Dari struktur siklik tersebut</a:t>
            </a:r>
            <a:r>
              <a:rPr altLang="id" sz="2000" lang="en-US">
                <a:solidFill>
                  <a:srgbClr val="000000"/>
                </a:solidFill>
              </a:rPr>
              <a:t>,</a:t>
            </a:r>
            <a:r>
              <a:rPr altLang="id" sz="2000" lang="en-US">
                <a:solidFill>
                  <a:srgbClr val="000000"/>
                </a:solidFill>
              </a:rPr>
              <a:t> </a:t>
            </a:r>
            <a:r>
              <a:rPr sz="2000" lang="in-ID">
                <a:solidFill>
                  <a:srgbClr val="000000"/>
                </a:solidFill>
              </a:rPr>
              <a:t>gula dapat di kelompok kan menjadi cincin piran dan furan</a:t>
            </a:r>
            <a:endParaRPr sz="2000" lang="in-ID">
              <a:solidFill>
                <a:srgbClr val="000000"/>
              </a:solidFill>
            </a:endParaRPr>
          </a:p>
          <a:p>
            <a:endParaRPr sz="2000" lang="in-ID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p>
            <a:pPr algn="ctr">
              <a:lnSpc>
                <a:spcPct val="100000"/>
              </a:lnSpc>
            </a:pPr>
            <a:r>
              <a:rPr altLang="id" b="1" lang="en-US">
                <a:solidFill>
                  <a:srgbClr val="36363D"/>
                </a:solidFill>
              </a:rPr>
              <a:t>T</a:t>
            </a:r>
            <a:r>
              <a:rPr altLang="id" b="1" lang="en-US">
                <a:solidFill>
                  <a:srgbClr val="36363D"/>
                </a:solidFill>
              </a:rPr>
              <a:t>E</a:t>
            </a:r>
            <a:r>
              <a:rPr altLang="id" b="1" lang="en-US">
                <a:solidFill>
                  <a:srgbClr val="36363D"/>
                </a:solidFill>
              </a:rPr>
              <a:t>R</a:t>
            </a:r>
            <a:r>
              <a:rPr altLang="id" b="1" lang="en-US">
                <a:solidFill>
                  <a:srgbClr val="36363D"/>
                </a:solidFill>
              </a:rPr>
              <a:t>I</a:t>
            </a:r>
            <a:r>
              <a:rPr altLang="id" b="1" lang="en-US">
                <a:solidFill>
                  <a:srgbClr val="36363D"/>
                </a:solidFill>
              </a:rPr>
              <a:t>M</a:t>
            </a:r>
            <a:r>
              <a:rPr altLang="id" b="1" lang="en-US">
                <a:solidFill>
                  <a:srgbClr val="36363D"/>
                </a:solidFill>
              </a:rPr>
              <a:t>A</a:t>
            </a:r>
            <a:r>
              <a:rPr altLang="id" b="1" lang="en-US">
                <a:solidFill>
                  <a:srgbClr val="36363D"/>
                </a:solidFill>
              </a:rPr>
              <a:t>K</a:t>
            </a:r>
            <a:r>
              <a:rPr altLang="id" b="1" lang="en-US">
                <a:solidFill>
                  <a:srgbClr val="36363D"/>
                </a:solidFill>
              </a:rPr>
              <a:t>A</a:t>
            </a:r>
            <a:r>
              <a:rPr altLang="id" b="1" lang="en-US">
                <a:solidFill>
                  <a:srgbClr val="36363D"/>
                </a:solidFill>
              </a:rPr>
              <a:t>S</a:t>
            </a:r>
            <a:r>
              <a:rPr altLang="id" b="1" lang="en-US">
                <a:solidFill>
                  <a:srgbClr val="36363D"/>
                </a:solidFill>
              </a:rPr>
              <a:t>I</a:t>
            </a:r>
            <a:r>
              <a:rPr altLang="id" b="1" lang="en-US">
                <a:solidFill>
                  <a:srgbClr val="36363D"/>
                </a:solidFill>
              </a:rPr>
              <a:t>H</a:t>
            </a:r>
            <a:endParaRPr b="1" lang="in-ID">
              <a:solidFill>
                <a:srgbClr val="36363D"/>
              </a:solidFill>
            </a:endParaRPr>
          </a:p>
        </p:txBody>
      </p:sp>
      <p:sp>
        <p:nvSpPr>
          <p:cNvPr id="104860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i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SM-M205G</dc:creator>
  <dcterms:created xsi:type="dcterms:W3CDTF">2015-05-10T01:30:45Z</dcterms:created>
  <dcterms:modified xsi:type="dcterms:W3CDTF">2022-03-04T09:18:23Z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1b0c0569a6ba4002822fb7aa09260af3</vt:lpwstr>
  </property>
</Properties>
</file>