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66" r:id="rId6"/>
    <p:sldId id="267" r:id="rId7"/>
  </p:sldIdLst>
  <p:sldSz cx="9144000" cy="5143500" type="screen16x9"/>
  <p:notesSz cx="6858000" cy="9144000"/>
  <p:embeddedFontLst>
    <p:embeddedFont>
      <p:font typeface="Rajdhani Medium" charset="0"/>
      <p:regular r:id="rId9"/>
      <p:bold r:id="rId10"/>
    </p:embeddedFont>
    <p:embeddedFont>
      <p:font typeface="Cambria Math" pitchFamily="18" charset="0"/>
      <p:regular r:id="rId11"/>
    </p:embeddedFont>
    <p:embeddedFont>
      <p:font typeface="Rajdhani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4D33BD0-7325-4250-BE01-4B577B3EBF1C}">
  <a:tblStyle styleId="{F4D33BD0-7325-4250-BE01-4B577B3EBF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626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ae8f87d1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0ae8f87d1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0ae8f87d1f_3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0ae8f87d1f_3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0ae8f87d1f_3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0ae8f87d1f_3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0ae8f87d1f_3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0ae8f87d1f_3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ae8f87d1f_3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0ae8f87d1f_3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1100" y="871563"/>
            <a:ext cx="7901700" cy="27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1100" y="3801488"/>
            <a:ext cx="79017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86100"/>
            <a:ext cx="9144000" cy="17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1840700"/>
            <a:ext cx="9144000" cy="186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82750" y="4994700"/>
            <a:ext cx="6789600" cy="14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338100" cy="91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4987350"/>
            <a:ext cx="163500" cy="1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991600" y="4987350"/>
            <a:ext cx="163500" cy="1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817000" y="0"/>
            <a:ext cx="338100" cy="91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1840700"/>
            <a:ext cx="338100" cy="14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17000" y="1840700"/>
            <a:ext cx="338100" cy="14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38100" y="3280400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390400" y="3280400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38100" y="9102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390400" y="9102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5"/>
          <p:cNvSpPr/>
          <p:nvPr/>
        </p:nvSpPr>
        <p:spPr>
          <a:xfrm>
            <a:off x="0" y="0"/>
            <a:ext cx="163500" cy="1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5"/>
          <p:cNvSpPr/>
          <p:nvPr/>
        </p:nvSpPr>
        <p:spPr>
          <a:xfrm>
            <a:off x="8991600" y="0"/>
            <a:ext cx="163500" cy="1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5"/>
          <p:cNvSpPr/>
          <p:nvPr/>
        </p:nvSpPr>
        <p:spPr>
          <a:xfrm rot="10800000" flipH="1">
            <a:off x="0" y="2596800"/>
            <a:ext cx="338100" cy="25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/>
          <p:nvPr/>
        </p:nvSpPr>
        <p:spPr>
          <a:xfrm rot="10800000" flipH="1">
            <a:off x="338100" y="21702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5"/>
          <p:cNvSpPr/>
          <p:nvPr/>
        </p:nvSpPr>
        <p:spPr>
          <a:xfrm rot="10800000" flipH="1">
            <a:off x="8805800" y="2596800"/>
            <a:ext cx="338100" cy="25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5"/>
          <p:cNvSpPr/>
          <p:nvPr/>
        </p:nvSpPr>
        <p:spPr>
          <a:xfrm flipH="1">
            <a:off x="8379200" y="21702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5"/>
          <p:cNvSpPr/>
          <p:nvPr/>
        </p:nvSpPr>
        <p:spPr>
          <a:xfrm>
            <a:off x="1182750" y="49947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621100" y="1192175"/>
            <a:ext cx="790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0" y="0"/>
            <a:ext cx="163500" cy="1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991600" y="0"/>
            <a:ext cx="163500" cy="1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3575" y="2773800"/>
            <a:ext cx="9120300" cy="236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0" y="2773800"/>
            <a:ext cx="338100" cy="236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817000" y="2773800"/>
            <a:ext cx="338100" cy="236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345081" y="2612975"/>
            <a:ext cx="2793600" cy="35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1345050" y="2974600"/>
            <a:ext cx="2793600" cy="1014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3"/>
          </p:nvPr>
        </p:nvSpPr>
        <p:spPr>
          <a:xfrm>
            <a:off x="5005256" y="2612975"/>
            <a:ext cx="2793600" cy="35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5005225" y="2974600"/>
            <a:ext cx="2793600" cy="1014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1182750" y="4994700"/>
            <a:ext cx="6789600" cy="1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0" y="0"/>
            <a:ext cx="338100" cy="254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0" y="4987350"/>
            <a:ext cx="163500" cy="1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991600" y="4987350"/>
            <a:ext cx="163500" cy="1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38100" y="2546700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8805800" y="0"/>
            <a:ext cx="338100" cy="254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8379200" y="2546700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756150" y="45681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7972350" y="45681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2140650" y="1612613"/>
            <a:ext cx="4862700" cy="60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2140650" y="2218388"/>
            <a:ext cx="48627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0" y="0"/>
            <a:ext cx="9155100" cy="117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0" y="0"/>
            <a:ext cx="338100" cy="117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817000" y="0"/>
            <a:ext cx="338100" cy="117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338100" y="11799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8390400" y="11799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12475" y="4005701"/>
            <a:ext cx="9144000" cy="11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0" y="4005729"/>
            <a:ext cx="338100" cy="11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8817000" y="4005729"/>
            <a:ext cx="338100" cy="11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338100" y="3579125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8390400" y="3579125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8575" y="1317900"/>
            <a:ext cx="9144000" cy="24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1994850" y="1613750"/>
            <a:ext cx="5154300" cy="112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subTitle" idx="1"/>
          </p:nvPr>
        </p:nvSpPr>
        <p:spPr>
          <a:xfrm>
            <a:off x="1994900" y="2870050"/>
            <a:ext cx="5154300" cy="6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0" y="1317900"/>
            <a:ext cx="338100" cy="38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8817000" y="1317900"/>
            <a:ext cx="338100" cy="38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8390400" y="8913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338100" y="8913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182750" y="49947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0" y="0"/>
            <a:ext cx="163500" cy="1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8991600" y="0"/>
            <a:ext cx="163500" cy="1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756150" y="45681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7972350" y="45681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-6425" y="1858600"/>
            <a:ext cx="9174000" cy="190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1182750" y="4994750"/>
            <a:ext cx="6789600" cy="14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194500" y="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0" y="4987350"/>
            <a:ext cx="163500" cy="1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8991600" y="4987350"/>
            <a:ext cx="163500" cy="1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8991600" y="0"/>
            <a:ext cx="163500" cy="1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457600" y="4485600"/>
            <a:ext cx="163500" cy="1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3687300" y="4568975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4380842" y="2367725"/>
            <a:ext cx="39099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title" idx="2" hasCustomPrompt="1"/>
          </p:nvPr>
        </p:nvSpPr>
        <p:spPr>
          <a:xfrm>
            <a:off x="4380825" y="823650"/>
            <a:ext cx="1415100" cy="1414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0" name="Google Shape;210;p17"/>
          <p:cNvSpPr txBox="1">
            <a:spLocks noGrp="1"/>
          </p:cNvSpPr>
          <p:nvPr>
            <p:ph type="subTitle" idx="1"/>
          </p:nvPr>
        </p:nvSpPr>
        <p:spPr>
          <a:xfrm>
            <a:off x="4380822" y="3196600"/>
            <a:ext cx="3909900" cy="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3"/>
          <p:cNvSpPr/>
          <p:nvPr/>
        </p:nvSpPr>
        <p:spPr>
          <a:xfrm rot="10800000" flipH="1">
            <a:off x="8575" y="1338600"/>
            <a:ext cx="9144000" cy="24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3"/>
          <p:cNvSpPr/>
          <p:nvPr/>
        </p:nvSpPr>
        <p:spPr>
          <a:xfrm rot="10800000" flipH="1">
            <a:off x="-5550" y="-11100"/>
            <a:ext cx="338100" cy="38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3"/>
          <p:cNvSpPr/>
          <p:nvPr/>
        </p:nvSpPr>
        <p:spPr>
          <a:xfrm rot="10800000" flipH="1">
            <a:off x="8817000" y="-11100"/>
            <a:ext cx="338100" cy="38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3"/>
          <p:cNvSpPr/>
          <p:nvPr/>
        </p:nvSpPr>
        <p:spPr>
          <a:xfrm rot="10800000" flipH="1">
            <a:off x="8390400" y="38145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3"/>
          <p:cNvSpPr/>
          <p:nvPr/>
        </p:nvSpPr>
        <p:spPr>
          <a:xfrm rot="10800000" flipH="1">
            <a:off x="338100" y="38145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3"/>
          <p:cNvSpPr/>
          <p:nvPr/>
        </p:nvSpPr>
        <p:spPr>
          <a:xfrm rot="10800000" flipH="1">
            <a:off x="1182750" y="49947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3"/>
          <p:cNvSpPr/>
          <p:nvPr/>
        </p:nvSpPr>
        <p:spPr>
          <a:xfrm rot="10800000" flipH="1">
            <a:off x="-5550" y="4987350"/>
            <a:ext cx="163500" cy="1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3"/>
          <p:cNvSpPr/>
          <p:nvPr/>
        </p:nvSpPr>
        <p:spPr>
          <a:xfrm rot="10800000" flipH="1">
            <a:off x="8986050" y="4987350"/>
            <a:ext cx="163500" cy="16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3"/>
          <p:cNvSpPr/>
          <p:nvPr/>
        </p:nvSpPr>
        <p:spPr>
          <a:xfrm rot="10800000" flipH="1">
            <a:off x="756150" y="1377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3"/>
          <p:cNvSpPr/>
          <p:nvPr/>
        </p:nvSpPr>
        <p:spPr>
          <a:xfrm rot="10800000" flipH="1">
            <a:off x="7972350" y="137700"/>
            <a:ext cx="426600" cy="42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"/>
          <p:cNvSpPr/>
          <p:nvPr/>
        </p:nvSpPr>
        <p:spPr>
          <a:xfrm>
            <a:off x="8508800" y="0"/>
            <a:ext cx="621000" cy="6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4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4"/>
          <p:cNvSpPr/>
          <p:nvPr/>
        </p:nvSpPr>
        <p:spPr>
          <a:xfrm>
            <a:off x="0" y="0"/>
            <a:ext cx="338100" cy="91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4"/>
          <p:cNvSpPr/>
          <p:nvPr/>
        </p:nvSpPr>
        <p:spPr>
          <a:xfrm>
            <a:off x="8817000" y="0"/>
            <a:ext cx="338100" cy="91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4"/>
          <p:cNvSpPr/>
          <p:nvPr/>
        </p:nvSpPr>
        <p:spPr>
          <a:xfrm>
            <a:off x="338100" y="910200"/>
            <a:ext cx="426600" cy="42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4"/>
          <p:cNvSpPr/>
          <p:nvPr/>
        </p:nvSpPr>
        <p:spPr>
          <a:xfrm>
            <a:off x="8390400" y="910200"/>
            <a:ext cx="426600" cy="42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4"/>
          <p:cNvSpPr/>
          <p:nvPr/>
        </p:nvSpPr>
        <p:spPr>
          <a:xfrm>
            <a:off x="1182750" y="49947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4"/>
          <p:cNvSpPr/>
          <p:nvPr/>
        </p:nvSpPr>
        <p:spPr>
          <a:xfrm>
            <a:off x="338100" y="4348700"/>
            <a:ext cx="163500" cy="1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4"/>
          <p:cNvSpPr/>
          <p:nvPr/>
        </p:nvSpPr>
        <p:spPr>
          <a:xfrm>
            <a:off x="8653500" y="4348700"/>
            <a:ext cx="163500" cy="16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4"/>
          <p:cNvSpPr/>
          <p:nvPr/>
        </p:nvSpPr>
        <p:spPr>
          <a:xfrm>
            <a:off x="0" y="1840700"/>
            <a:ext cx="338100" cy="2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4"/>
          <p:cNvSpPr/>
          <p:nvPr/>
        </p:nvSpPr>
        <p:spPr>
          <a:xfrm>
            <a:off x="8817000" y="1840700"/>
            <a:ext cx="338100" cy="2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jdhani"/>
              <a:buNone/>
              <a:defRPr sz="38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●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○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■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●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○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■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●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○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jdhani Medium"/>
              <a:buChar char="■"/>
              <a:defRPr sz="1600">
                <a:solidFill>
                  <a:schemeClr val="lt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61" r:id="rId6"/>
    <p:sldLayoutId id="2147483663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dunitas.com/ind/114-10/Karbohidrat_23755__eduNita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p2k.unkris.ac.id/id3/1-3065-2962/Gula_32306_p2k-unkri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/>
          <p:cNvSpPr txBox="1">
            <a:spLocks noGrp="1"/>
          </p:cNvSpPr>
          <p:nvPr>
            <p:ph type="ctrTitle"/>
          </p:nvPr>
        </p:nvSpPr>
        <p:spPr>
          <a:xfrm>
            <a:off x="683568" y="555526"/>
            <a:ext cx="7901700" cy="12746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dirty="0" err="1" smtClean="0"/>
              <a:t>Karbohidrat</a:t>
            </a:r>
            <a:r>
              <a:rPr lang="en-US" sz="4800" b="0" dirty="0" smtClean="0"/>
              <a:t> </a:t>
            </a:r>
            <a:r>
              <a:rPr lang="en-US" sz="4800" b="0" dirty="0" err="1" smtClean="0"/>
              <a:t>Monosakarida</a:t>
            </a:r>
            <a:endParaRPr sz="4800" b="0" dirty="0"/>
          </a:p>
        </p:txBody>
      </p:sp>
      <p:sp>
        <p:nvSpPr>
          <p:cNvPr id="478" name="Google Shape;478;p39"/>
          <p:cNvSpPr txBox="1">
            <a:spLocks noGrp="1"/>
          </p:cNvSpPr>
          <p:nvPr>
            <p:ph type="subTitle" idx="1"/>
          </p:nvPr>
        </p:nvSpPr>
        <p:spPr>
          <a:xfrm>
            <a:off x="611560" y="2283718"/>
            <a:ext cx="7901700" cy="144016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Hanifah</a:t>
            </a:r>
            <a:r>
              <a:rPr lang="en-US" sz="2400" dirty="0" smtClean="0"/>
              <a:t> </a:t>
            </a:r>
            <a:r>
              <a:rPr lang="en-US" sz="2400" dirty="0" err="1" smtClean="0"/>
              <a:t>Septiana</a:t>
            </a:r>
            <a:r>
              <a:rPr lang="en-US" sz="2400" dirty="0" smtClean="0"/>
              <a:t> </a:t>
            </a:r>
            <a:r>
              <a:rPr lang="en-US" sz="2400" dirty="0" err="1" smtClean="0"/>
              <a:t>Putri</a:t>
            </a:r>
            <a:endParaRPr lang="en-US" sz="24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2114051032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THP B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0"/>
          <p:cNvSpPr txBox="1">
            <a:spLocks noGrp="1"/>
          </p:cNvSpPr>
          <p:nvPr>
            <p:ph type="title"/>
          </p:nvPr>
        </p:nvSpPr>
        <p:spPr>
          <a:xfrm>
            <a:off x="621100" y="4450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JM" dirty="0" smtClean="0"/>
              <a:t>M</a:t>
            </a:r>
            <a:r>
              <a:rPr lang="en" dirty="0" smtClean="0"/>
              <a:t>onosakarida</a:t>
            </a:r>
            <a:endParaRPr dirty="0"/>
          </a:p>
        </p:txBody>
      </p:sp>
      <p:sp>
        <p:nvSpPr>
          <p:cNvPr id="484" name="Google Shape;484;p40"/>
          <p:cNvSpPr txBox="1">
            <a:spLocks noGrp="1"/>
          </p:cNvSpPr>
          <p:nvPr>
            <p:ph type="body" idx="1"/>
          </p:nvPr>
        </p:nvSpPr>
        <p:spPr>
          <a:xfrm>
            <a:off x="621100" y="1192175"/>
            <a:ext cx="790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-JM" sz="1400" dirty="0" err="1" smtClean="0">
                <a:latin typeface="+mn-lt"/>
              </a:rPr>
              <a:t>Monosakarida</a:t>
            </a:r>
            <a:r>
              <a:rPr lang="en-JM" sz="1400" dirty="0" smtClean="0">
                <a:latin typeface="+mn-lt"/>
              </a:rPr>
              <a:t> </a:t>
            </a:r>
            <a:r>
              <a:rPr lang="en-JM" sz="1400" dirty="0" err="1" smtClean="0">
                <a:latin typeface="+mn-lt"/>
              </a:rPr>
              <a:t>merupakan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senyawa</a:t>
            </a:r>
            <a:r>
              <a:rPr lang="en-JM" sz="1400" dirty="0" smtClean="0">
                <a:latin typeface="+mn-lt"/>
              </a:rPr>
              <a:t> </a:t>
            </a:r>
            <a:r>
              <a:rPr lang="en-JM" sz="1400" u="sng" dirty="0" err="1" smtClean="0">
                <a:latin typeface="+mn-lt"/>
                <a:hlinkClick r:id="rId3" tooltip="Karbohidrat"/>
              </a:rPr>
              <a:t>karbohidrat</a:t>
            </a:r>
            <a:r>
              <a:rPr lang="en-JM" sz="1400" dirty="0" smtClean="0">
                <a:latin typeface="+mn-lt"/>
              </a:rPr>
              <a:t> </a:t>
            </a:r>
            <a:r>
              <a:rPr lang="en-JM" sz="1400" dirty="0" err="1" smtClean="0">
                <a:latin typeface="+mn-lt"/>
              </a:rPr>
              <a:t>dalam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wujud</a:t>
            </a:r>
            <a:r>
              <a:rPr lang="en-JM" sz="1400" dirty="0" smtClean="0">
                <a:latin typeface="+mn-lt"/>
              </a:rPr>
              <a:t> </a:t>
            </a:r>
            <a:r>
              <a:rPr lang="en-JM" sz="1400" u="sng" dirty="0" err="1" smtClean="0">
                <a:latin typeface="+mn-lt"/>
                <a:hlinkClick r:id="rId4" tooltip="Gula"/>
              </a:rPr>
              <a:t>gula</a:t>
            </a:r>
            <a:r>
              <a:rPr lang="en-JM" sz="1400" dirty="0" smtClean="0">
                <a:latin typeface="+mn-lt"/>
              </a:rPr>
              <a:t> yang paling </a:t>
            </a:r>
            <a:r>
              <a:rPr lang="en-JM" sz="1400" dirty="0" err="1" smtClean="0">
                <a:latin typeface="+mn-lt"/>
              </a:rPr>
              <a:t>sederhana</a:t>
            </a:r>
            <a:r>
              <a:rPr lang="en-JM" sz="1400" dirty="0" smtClean="0">
                <a:latin typeface="+mn-lt"/>
              </a:rPr>
              <a:t>.</a:t>
            </a:r>
          </a:p>
          <a:p>
            <a:pPr marL="152400" indent="0">
              <a:buNone/>
            </a:pPr>
            <a:r>
              <a:rPr lang="en-JM" sz="1400" dirty="0" err="1" smtClean="0">
                <a:latin typeface="+mn-lt"/>
              </a:rPr>
              <a:t>Struktur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molekul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kimia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monosakarida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tersusun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atas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satu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gugus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aldehid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atau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satu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gugus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keton</a:t>
            </a:r>
            <a:r>
              <a:rPr lang="en-JM" sz="1400" dirty="0" smtClean="0">
                <a:latin typeface="+mn-lt"/>
              </a:rPr>
              <a:t>, </a:t>
            </a:r>
            <a:r>
              <a:rPr lang="en-JM" sz="1400" dirty="0" err="1" smtClean="0">
                <a:latin typeface="+mn-lt"/>
              </a:rPr>
              <a:t>pada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rantainya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terikat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dua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atau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lebih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gugus</a:t>
            </a:r>
            <a:r>
              <a:rPr lang="en-JM" sz="1400" dirty="0" smtClean="0">
                <a:latin typeface="+mn-lt"/>
              </a:rPr>
              <a:t> </a:t>
            </a:r>
            <a:r>
              <a:rPr lang="en-JM" sz="1400" dirty="0" err="1" smtClean="0">
                <a:latin typeface="+mn-lt"/>
              </a:rPr>
              <a:t>hidroksil</a:t>
            </a:r>
            <a:r>
              <a:rPr lang="en-JM" sz="1400" dirty="0" smtClean="0">
                <a:latin typeface="+mn-lt"/>
              </a:rPr>
              <a:t>.</a:t>
            </a:r>
          </a:p>
        </p:txBody>
      </p:sp>
      <p:sp>
        <p:nvSpPr>
          <p:cNvPr id="485" name="Google Shape;485;p40"/>
          <p:cNvSpPr/>
          <p:nvPr/>
        </p:nvSpPr>
        <p:spPr>
          <a:xfrm>
            <a:off x="1182750" y="4994700"/>
            <a:ext cx="6789600" cy="14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8779" r="3385" b="6529"/>
          <a:stretch/>
        </p:blipFill>
        <p:spPr>
          <a:xfrm>
            <a:off x="899592" y="2163432"/>
            <a:ext cx="3240360" cy="1632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5" y="2571750"/>
            <a:ext cx="3458072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0032" y="216118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2"/>
                </a:solidFill>
              </a:rPr>
              <a:t>Pemberian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nama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monosakarida</a:t>
            </a:r>
            <a:endParaRPr lang="en-JM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1"/>
          <p:cNvSpPr txBox="1">
            <a:spLocks noGrp="1"/>
          </p:cNvSpPr>
          <p:nvPr>
            <p:ph type="title"/>
          </p:nvPr>
        </p:nvSpPr>
        <p:spPr>
          <a:xfrm>
            <a:off x="1043608" y="267494"/>
            <a:ext cx="6967854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Asimetrik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2469"/>
            <a:ext cx="4345754" cy="27174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7375" y="185167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US" altLang="id-ID" sz="1800" dirty="0"/>
              <a:t>Atom C </a:t>
            </a:r>
            <a:r>
              <a:rPr lang="en-US" altLang="id-ID" sz="1800" dirty="0" err="1"/>
              <a:t>asimetris</a:t>
            </a:r>
            <a:r>
              <a:rPr lang="en-US" altLang="id-ID" sz="1800" dirty="0"/>
              <a:t> </a:t>
            </a:r>
            <a:r>
              <a:rPr lang="en-US" altLang="id-ID" sz="1800" dirty="0" err="1"/>
              <a:t>atau</a:t>
            </a:r>
            <a:r>
              <a:rPr lang="en-US" altLang="id-ID" sz="1800" dirty="0"/>
              <a:t> atom C </a:t>
            </a:r>
            <a:r>
              <a:rPr lang="en-US" altLang="id-ID" sz="1800" dirty="0" err="1"/>
              <a:t>kiral</a:t>
            </a:r>
            <a:r>
              <a:rPr lang="en-US" altLang="id-ID" sz="1800" dirty="0"/>
              <a:t> </a:t>
            </a:r>
            <a:r>
              <a:rPr lang="en-US" altLang="id-ID" sz="1800" dirty="0" err="1"/>
              <a:t>adalah</a:t>
            </a:r>
            <a:r>
              <a:rPr lang="en-US" altLang="id-ID" sz="1800" dirty="0"/>
              <a:t> atom yang </a:t>
            </a:r>
            <a:r>
              <a:rPr lang="en-US" altLang="id-ID" sz="1800" dirty="0" err="1"/>
              <a:t>mengikat</a:t>
            </a:r>
            <a:r>
              <a:rPr lang="en-US" altLang="id-ID" sz="1800" dirty="0"/>
              <a:t> 4 </a:t>
            </a:r>
            <a:r>
              <a:rPr lang="en-US" altLang="id-ID" sz="1800" dirty="0" err="1"/>
              <a:t>gugus</a:t>
            </a:r>
            <a:r>
              <a:rPr lang="en-US" altLang="id-ID" sz="1800" dirty="0"/>
              <a:t> </a:t>
            </a:r>
            <a:r>
              <a:rPr lang="en-US" altLang="id-ID" sz="1800" dirty="0" err="1"/>
              <a:t>berbeda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pada</a:t>
            </a:r>
            <a:r>
              <a:rPr lang="en-US" altLang="id-ID" sz="1800" dirty="0"/>
              <a:t> </a:t>
            </a:r>
            <a:r>
              <a:rPr lang="en-US" altLang="id-ID" sz="1800" dirty="0" err="1"/>
              <a:t>keempat</a:t>
            </a:r>
            <a:r>
              <a:rPr lang="en-US" altLang="id-ID" sz="1800" dirty="0"/>
              <a:t> </a:t>
            </a:r>
            <a:r>
              <a:rPr lang="en-US" altLang="id-ID" sz="1800" dirty="0" err="1"/>
              <a:t>tangan</a:t>
            </a:r>
            <a:r>
              <a:rPr lang="en-US" altLang="id-ID" sz="1800" dirty="0"/>
              <a:t> atom </a:t>
            </a:r>
            <a:r>
              <a:rPr lang="en-US" altLang="id-ID" sz="1800" dirty="0" err="1" smtClean="0"/>
              <a:t>karbonnya</a:t>
            </a:r>
            <a:r>
              <a:rPr lang="en-US" altLang="id-ID" sz="1800" dirty="0" smtClean="0"/>
              <a:t>.</a:t>
            </a:r>
            <a:endParaRPr lang="en-US" altLang="id-ID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90;p41"/>
          <p:cNvSpPr txBox="1">
            <a:spLocks noGrp="1"/>
          </p:cNvSpPr>
          <p:nvPr>
            <p:ph type="title"/>
          </p:nvPr>
        </p:nvSpPr>
        <p:spPr>
          <a:xfrm>
            <a:off x="1043608" y="267494"/>
            <a:ext cx="6967854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Notasi</a:t>
            </a:r>
            <a:r>
              <a:rPr lang="en-US" dirty="0" smtClean="0"/>
              <a:t> L </a:t>
            </a:r>
            <a:r>
              <a:rPr lang="en-US" dirty="0" err="1" smtClean="0"/>
              <a:t>dan</a:t>
            </a:r>
            <a:r>
              <a:rPr lang="en-US" dirty="0" smtClean="0"/>
              <a:t> D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7614"/>
            <a:ext cx="4464496" cy="2952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44210" y="1851670"/>
            <a:ext cx="4199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Roboto" charset="0"/>
                <a:ea typeface="Roboto" charset="0"/>
              </a:rPr>
              <a:t>Notasi</a:t>
            </a:r>
            <a:r>
              <a:rPr lang="en-US" dirty="0">
                <a:latin typeface="Roboto" charset="0"/>
                <a:ea typeface="Roboto" charset="0"/>
              </a:rPr>
              <a:t> L </a:t>
            </a:r>
            <a:r>
              <a:rPr lang="en-US" dirty="0" err="1">
                <a:latin typeface="Roboto" charset="0"/>
                <a:ea typeface="Roboto" charset="0"/>
              </a:rPr>
              <a:t>dan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smtClean="0">
                <a:latin typeface="Roboto" charset="0"/>
                <a:ea typeface="Roboto" charset="0"/>
              </a:rPr>
              <a:t>D </a:t>
            </a:r>
            <a:r>
              <a:rPr lang="en-US" dirty="0" err="1">
                <a:latin typeface="Roboto" charset="0"/>
                <a:ea typeface="Roboto" charset="0"/>
              </a:rPr>
              <a:t>adalah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singkatan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dari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kanan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dan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kiri</a:t>
            </a:r>
            <a:r>
              <a:rPr lang="en-US" dirty="0">
                <a:latin typeface="Roboto" charset="0"/>
                <a:ea typeface="Roboto" charset="0"/>
              </a:rPr>
              <a:t>. </a:t>
            </a:r>
            <a:r>
              <a:rPr lang="en-US" dirty="0" err="1">
                <a:latin typeface="Roboto" charset="0"/>
                <a:ea typeface="Roboto" charset="0"/>
              </a:rPr>
              <a:t>Ditentukan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berdasarkan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gugus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hidroksil</a:t>
            </a:r>
            <a:r>
              <a:rPr lang="en-US" dirty="0" smtClean="0">
                <a:latin typeface="Roboto" charset="0"/>
                <a:ea typeface="Roboto" charset="0"/>
              </a:rPr>
              <a:t> OH.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>
                <a:latin typeface="Roboto" charset="0"/>
                <a:ea typeface="Roboto" charset="0"/>
              </a:rPr>
              <a:t>Jika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gugus</a:t>
            </a:r>
            <a:r>
              <a:rPr lang="en-US" dirty="0">
                <a:latin typeface="Roboto" charset="0"/>
                <a:ea typeface="Roboto" charset="0"/>
              </a:rPr>
              <a:t> OH </a:t>
            </a:r>
            <a:r>
              <a:rPr lang="en-US" dirty="0" err="1" smtClean="0">
                <a:latin typeface="Roboto" charset="0"/>
                <a:ea typeface="Roboto" charset="0"/>
              </a:rPr>
              <a:t>disebelah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kanan</a:t>
            </a:r>
            <a:r>
              <a:rPr lang="en-US" dirty="0">
                <a:latin typeface="Roboto" charset="0"/>
                <a:ea typeface="Roboto" charset="0"/>
              </a:rPr>
              <a:t>, </a:t>
            </a:r>
            <a:r>
              <a:rPr lang="en-US" dirty="0" err="1">
                <a:latin typeface="Roboto" charset="0"/>
                <a:ea typeface="Roboto" charset="0"/>
              </a:rPr>
              <a:t>maka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notasinya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adalah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dextro</a:t>
            </a:r>
            <a:r>
              <a:rPr lang="en-US" dirty="0" smtClean="0">
                <a:latin typeface="Roboto" charset="0"/>
                <a:ea typeface="Roboto" charset="0"/>
              </a:rPr>
              <a:t> (</a:t>
            </a:r>
            <a:r>
              <a:rPr lang="en-US" dirty="0">
                <a:latin typeface="Roboto" charset="0"/>
                <a:ea typeface="Roboto" charset="0"/>
              </a:rPr>
              <a:t>D</a:t>
            </a:r>
            <a:r>
              <a:rPr lang="en-US" dirty="0" smtClean="0">
                <a:latin typeface="Roboto" charset="0"/>
                <a:ea typeface="Roboto" charset="0"/>
              </a:rPr>
              <a:t>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>
                <a:latin typeface="Roboto" charset="0"/>
                <a:ea typeface="Roboto" charset="0"/>
              </a:rPr>
              <a:t>Jika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gugus</a:t>
            </a:r>
            <a:r>
              <a:rPr lang="en-US" dirty="0">
                <a:latin typeface="Roboto" charset="0"/>
                <a:ea typeface="Roboto" charset="0"/>
              </a:rPr>
              <a:t> OH </a:t>
            </a:r>
            <a:r>
              <a:rPr lang="en-US" dirty="0" err="1" smtClean="0">
                <a:latin typeface="Roboto" charset="0"/>
                <a:ea typeface="Roboto" charset="0"/>
              </a:rPr>
              <a:t>disebelah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>
                <a:latin typeface="Roboto" charset="0"/>
                <a:ea typeface="Roboto" charset="0"/>
              </a:rPr>
              <a:t>kiri</a:t>
            </a:r>
            <a:r>
              <a:rPr lang="en-US" dirty="0">
                <a:latin typeface="Roboto" charset="0"/>
                <a:ea typeface="Roboto" charset="0"/>
              </a:rPr>
              <a:t>, </a:t>
            </a:r>
            <a:r>
              <a:rPr lang="en-US" dirty="0" err="1">
                <a:latin typeface="Roboto" charset="0"/>
                <a:ea typeface="Roboto" charset="0"/>
              </a:rPr>
              <a:t>maka</a:t>
            </a:r>
            <a:r>
              <a:rPr lang="en-US" dirty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notasinya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adalah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levo</a:t>
            </a:r>
            <a:r>
              <a:rPr lang="en-US" dirty="0" smtClean="0">
                <a:latin typeface="Roboto" charset="0"/>
                <a:ea typeface="Roboto" charset="0"/>
              </a:rPr>
              <a:t> (</a:t>
            </a:r>
            <a:r>
              <a:rPr lang="en-US" dirty="0">
                <a:latin typeface="Roboto" charset="0"/>
                <a:ea typeface="Roboto" charset="0"/>
              </a:rPr>
              <a:t>L</a:t>
            </a:r>
            <a:r>
              <a:rPr lang="en-US" dirty="0" smtClean="0">
                <a:latin typeface="Roboto" charset="0"/>
                <a:ea typeface="Roboto" charset="0"/>
              </a:rPr>
              <a:t>).</a:t>
            </a:r>
            <a:endParaRPr lang="en-US" dirty="0">
              <a:latin typeface="Roboto" charset="0"/>
              <a:ea typeface="Roboto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5454"/>
            <a:ext cx="3667944" cy="2081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25259" y="3797627"/>
                <a:ext cx="42189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i-FI" altLang="id-ID" sz="18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fi-FI" altLang="id-ID" sz="1800" dirty="0" smtClean="0"/>
                  <a:t> Jika </a:t>
                </a:r>
                <a:r>
                  <a:rPr lang="en-US" altLang="id-ID" sz="1800" dirty="0" smtClean="0"/>
                  <a:t>OH </a:t>
                </a:r>
                <a:r>
                  <a:rPr lang="en-US" altLang="id-ID" sz="1800" dirty="0"/>
                  <a:t>di </a:t>
                </a:r>
                <a:r>
                  <a:rPr lang="en-US" altLang="id-ID" sz="1800" dirty="0" err="1"/>
                  <a:t>atas</a:t>
                </a:r>
                <a:r>
                  <a:rPr lang="en-US" altLang="id-ID" sz="1800" dirty="0"/>
                  <a:t> </a:t>
                </a:r>
                <a:r>
                  <a:rPr lang="en-US" altLang="id-ID" sz="1800" dirty="0" err="1"/>
                  <a:t>struktur</a:t>
                </a:r>
                <a:r>
                  <a:rPr lang="en-US" altLang="id-ID" sz="1800" dirty="0"/>
                  <a:t> </a:t>
                </a:r>
                <a:r>
                  <a:rPr lang="en-US" altLang="id-ID" sz="1800" dirty="0" err="1" smtClean="0"/>
                  <a:t>cincin</a:t>
                </a:r>
                <a:endParaRPr lang="en-US" altLang="id-ID" sz="1800" dirty="0"/>
              </a:p>
              <a:p>
                <a:pPr marL="4000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id-ID" sz="18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altLang="id-ID" sz="1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id-ID" sz="1800" dirty="0" err="1" smtClean="0"/>
                  <a:t>Jika</a:t>
                </a:r>
                <a:r>
                  <a:rPr lang="en-US" altLang="id-ID" sz="1800" dirty="0" smtClean="0"/>
                  <a:t> </a:t>
                </a:r>
                <a:r>
                  <a:rPr lang="en-US" altLang="id-ID" sz="1800" dirty="0"/>
                  <a:t>OH di </a:t>
                </a:r>
                <a:r>
                  <a:rPr lang="en-US" altLang="id-ID" sz="1800" dirty="0" err="1"/>
                  <a:t>bawah</a:t>
                </a:r>
                <a:r>
                  <a:rPr lang="en-US" altLang="id-ID" sz="1800" dirty="0"/>
                  <a:t>  </a:t>
                </a:r>
                <a:r>
                  <a:rPr lang="en-US" altLang="id-ID" sz="1800" dirty="0" err="1"/>
                  <a:t>struktur</a:t>
                </a:r>
                <a:r>
                  <a:rPr lang="en-US" altLang="id-ID" sz="1800" dirty="0"/>
                  <a:t> </a:t>
                </a:r>
                <a:r>
                  <a:rPr lang="en-US" altLang="id-ID" sz="1800" dirty="0" err="1" smtClean="0"/>
                  <a:t>cincin</a:t>
                </a:r>
                <a:endParaRPr lang="en-US" altLang="id-ID" sz="1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59" y="3797627"/>
                <a:ext cx="421894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JM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9" y="1131590"/>
            <a:ext cx="3667944" cy="2081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089" y="113159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Siklisasi</a:t>
            </a:r>
            <a:r>
              <a:rPr lang="en-US" dirty="0" smtClean="0"/>
              <a:t> </a:t>
            </a:r>
            <a:r>
              <a:rPr lang="en-US" dirty="0" err="1" smtClean="0"/>
              <a:t>Glukosa</a:t>
            </a:r>
            <a:endParaRPr lang="en-JM" dirty="0"/>
          </a:p>
        </p:txBody>
      </p:sp>
      <p:sp>
        <p:nvSpPr>
          <p:cNvPr id="15" name="Google Shape;490;p41"/>
          <p:cNvSpPr txBox="1">
            <a:spLocks noGrp="1"/>
          </p:cNvSpPr>
          <p:nvPr>
            <p:ph type="title"/>
          </p:nvPr>
        </p:nvSpPr>
        <p:spPr>
          <a:xfrm>
            <a:off x="1043608" y="339502"/>
            <a:ext cx="6967854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Prinsip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Siklisasi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Glukosa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Prinsip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Siklisasi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Fruktosa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11510"/>
            <a:ext cx="7200800" cy="6999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Kelompok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</a:t>
            </a:r>
            <a:r>
              <a:rPr lang="en-US" sz="4000" dirty="0" err="1" smtClean="0">
                <a:solidFill>
                  <a:schemeClr val="tx1"/>
                </a:solidFill>
              </a:rPr>
              <a:t>ula</a:t>
            </a:r>
            <a:endParaRPr lang="en-JM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4354609" cy="2448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644008" y="1897544"/>
                <a:ext cx="44999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1.Kel</a:t>
                </a:r>
                <a:r>
                  <a:rPr lang="en-JM" sz="1800" dirty="0" err="1">
                    <a:solidFill>
                      <a:schemeClr val="bg2"/>
                    </a:solidFill>
                    <a:latin typeface="+mn-lt"/>
                  </a:rPr>
                  <a:t>ompok</a:t>
                </a:r>
                <a:r>
                  <a:rPr lang="en-JM" sz="1800" dirty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JM" sz="1800" dirty="0" err="1" smtClean="0">
                    <a:solidFill>
                      <a:schemeClr val="bg2"/>
                    </a:solidFill>
                    <a:latin typeface="+mn-lt"/>
                  </a:rPr>
                  <a:t>cincin</a:t>
                </a:r>
                <a:r>
                  <a:rPr lang="en-JM" sz="1800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JM" sz="1800" dirty="0" err="1" smtClean="0">
                    <a:solidFill>
                      <a:schemeClr val="bg2"/>
                    </a:solidFill>
                    <a:latin typeface="+mn-lt"/>
                  </a:rPr>
                  <a:t>piran</a:t>
                </a:r>
                <a:r>
                  <a:rPr lang="en-JM" sz="1800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JM" sz="1800" dirty="0">
                    <a:solidFill>
                      <a:schemeClr val="bg2"/>
                    </a:solidFill>
                    <a:latin typeface="+mn-lt"/>
                  </a:rPr>
                  <a:t>(</a:t>
                </a:r>
                <a:r>
                  <a:rPr lang="en-JM" sz="1800" dirty="0" err="1">
                    <a:solidFill>
                      <a:schemeClr val="bg2"/>
                    </a:solidFill>
                    <a:latin typeface="+mn-lt"/>
                  </a:rPr>
                  <a:t>glukosa</a:t>
                </a:r>
                <a:r>
                  <a:rPr lang="en-JM" sz="1800" dirty="0">
                    <a:solidFill>
                      <a:schemeClr val="bg2"/>
                    </a:solidFill>
                    <a:latin typeface="+mn-lt"/>
                  </a:rPr>
                  <a:t>)</a:t>
                </a:r>
                <a:r>
                  <a:rPr lang="en-JM" sz="1800" dirty="0" smtClean="0">
                    <a:solidFill>
                      <a:schemeClr val="bg2"/>
                    </a:solidFill>
                    <a:latin typeface="+mn-lt"/>
                  </a:rPr>
                  <a:t> seperti </a:t>
                </a:r>
                <a14:m>
                  <m:oMath xmlns:m="http://schemas.openxmlformats.org/officeDocument/2006/math">
                    <m:r>
                      <a:rPr lang="en-JM" sz="180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𝑃𝑖𝑟𝑎𝑛𝑜𝑠𝑎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𝑑𝑎𝑛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𝛽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𝑃𝑖𝑟𝑎𝑛𝑜𝑠𝑎</m:t>
                    </m:r>
                  </m:oMath>
                </a14:m>
                <a:endParaRPr lang="en-US" sz="1800" b="0" dirty="0" smtClean="0">
                  <a:solidFill>
                    <a:schemeClr val="bg2"/>
                  </a:solidFill>
                  <a:latin typeface="+mn-lt"/>
                  <a:ea typeface="Cambria Math"/>
                </a:endParaRPr>
              </a:p>
              <a:p>
                <a:endParaRPr lang="en-US" sz="1800" b="0" dirty="0" smtClean="0">
                  <a:solidFill>
                    <a:schemeClr val="bg2"/>
                  </a:solidFill>
                  <a:latin typeface="+mn-lt"/>
                  <a:ea typeface="Cambria Math"/>
                </a:endParaRPr>
              </a:p>
              <a:p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2. </a:t>
                </a:r>
                <a:r>
                  <a:rPr lang="en-US" sz="1800" dirty="0" err="1" smtClean="0">
                    <a:solidFill>
                      <a:schemeClr val="bg2"/>
                    </a:solidFill>
                    <a:latin typeface="+mn-lt"/>
                  </a:rPr>
                  <a:t>Kelompok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  <a:r>
                  <a:rPr lang="en-US" sz="1800" dirty="0" err="1" smtClean="0">
                    <a:solidFill>
                      <a:schemeClr val="bg2"/>
                    </a:solidFill>
                    <a:latin typeface="+mn-lt"/>
                  </a:rPr>
                  <a:t>cincin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furan (</a:t>
                </a:r>
                <a:r>
                  <a:rPr lang="en-US" sz="1800" dirty="0" err="1" smtClean="0">
                    <a:solidFill>
                      <a:schemeClr val="bg2"/>
                    </a:solidFill>
                    <a:latin typeface="+mn-lt"/>
                  </a:rPr>
                  <a:t>fruktosa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) </a:t>
                </a:r>
                <a:r>
                  <a:rPr lang="en-US" sz="1800" dirty="0" err="1" smtClean="0">
                    <a:solidFill>
                      <a:schemeClr val="bg2"/>
                    </a:solidFill>
                    <a:latin typeface="+mn-lt"/>
                  </a:rPr>
                  <a:t>seperti</a:t>
                </a:r>
                <a:r>
                  <a:rPr lang="en-US" sz="1800" dirty="0" smtClean="0">
                    <a:solidFill>
                      <a:schemeClr val="bg2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𝐹𝑢𝑟𝑎𝑛𝑜𝑠𝑎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𝑑𝑎𝑛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𝛽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𝐷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−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+mn-lt"/>
                        <a:ea typeface="Cambria Math"/>
                      </a:rPr>
                      <m:t>𝐹𝑢𝑟𝑎𝑛𝑜𝑠𝑎</m:t>
                    </m:r>
                  </m:oMath>
                </a14:m>
                <a:endParaRPr lang="en-JM" sz="1800" dirty="0">
                  <a:solidFill>
                    <a:schemeClr val="bg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897544"/>
                <a:ext cx="4499992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220" t="-2058" r="-407" b="-2469"/>
                </a:stretch>
              </a:blipFill>
            </p:spPr>
            <p:txBody>
              <a:bodyPr/>
              <a:lstStyle/>
              <a:p>
                <a:r>
                  <a:rPr lang="en-JM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ocial Studies Major for College: International Relations &amp; Affairs by Slidesgo">
  <a:themeElements>
    <a:clrScheme name="Simple Light">
      <a:dk1>
        <a:srgbClr val="4F5E57"/>
      </a:dk1>
      <a:lt1>
        <a:srgbClr val="E4EBE8"/>
      </a:lt1>
      <a:dk2>
        <a:srgbClr val="FFFFFF"/>
      </a:dk2>
      <a:lt2>
        <a:srgbClr val="C3D0C6"/>
      </a:lt2>
      <a:accent1>
        <a:srgbClr val="899992"/>
      </a:accent1>
      <a:accent2>
        <a:srgbClr val="CA943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4EB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149</Words>
  <Application>Microsoft Office PowerPoint</Application>
  <PresentationFormat>On-screen Show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Rajdhani Medium</vt:lpstr>
      <vt:lpstr>Cambria Math</vt:lpstr>
      <vt:lpstr>Rajdhani</vt:lpstr>
      <vt:lpstr>Roboto</vt:lpstr>
      <vt:lpstr>Social Studies Major for College: International Relations &amp; Affairs by Slidesgo</vt:lpstr>
      <vt:lpstr>Karbohidrat Monosakarida</vt:lpstr>
      <vt:lpstr>Monosakarida</vt:lpstr>
      <vt:lpstr>Pusat Asimetrik Monosakarida</vt:lpstr>
      <vt:lpstr>Notasi L dan D</vt:lpstr>
      <vt:lpstr>Prinsip Siklisasi Glukosa dan Prinsip Siklisasi Fruktosa</vt:lpstr>
      <vt:lpstr>Kelompok Gula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cp:lastModifiedBy>ASUS</cp:lastModifiedBy>
  <cp:revision>15</cp:revision>
  <dcterms:modified xsi:type="dcterms:W3CDTF">2022-03-04T08:41:26Z</dcterms:modified>
</cp:coreProperties>
</file>