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8"/>
  </p:notesMasterIdLst>
  <p:sldIdLst>
    <p:sldId id="256" r:id="rId2"/>
    <p:sldId id="257" r:id="rId3"/>
    <p:sldId id="262" r:id="rId4"/>
    <p:sldId id="312" r:id="rId5"/>
    <p:sldId id="313" r:id="rId6"/>
    <p:sldId id="314" r:id="rId7"/>
  </p:sldIdLst>
  <p:sldSz cx="9144000" cy="5143500" type="screen16x9"/>
  <p:notesSz cx="6858000" cy="9144000"/>
  <p:embeddedFontLst>
    <p:embeddedFont>
      <p:font typeface="Barlow" charset="0"/>
      <p:regular r:id="rId9"/>
      <p:bold r:id="rId10"/>
      <p:italic r:id="rId11"/>
      <p:boldItalic r:id="rId12"/>
    </p:embeddedFont>
    <p:embeddedFont>
      <p:font typeface="Space Grotesk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2880">
          <p15:clr>
            <a:srgbClr val="9AA0A6"/>
          </p15:clr>
        </p15:guide>
        <p15:guide id="2" orient="horz" pos="16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490B7CE-21BF-4718-87D6-861B7DD5A47C}">
  <a:tblStyle styleId="{8490B7CE-21BF-4718-87D6-861B7DD5A4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1777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71275" y="1457325"/>
            <a:ext cx="6201600" cy="16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94200" y="3210438"/>
            <a:ext cx="4155600" cy="47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  <a:defRPr sz="1200">
                <a:solidFill>
                  <a:schemeClr val="dk2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713100" y="1696500"/>
            <a:ext cx="4117800" cy="27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4117800" cy="11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1998200" y="1526150"/>
            <a:ext cx="5147700" cy="12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2682925" y="2816450"/>
            <a:ext cx="38241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Grotesk"/>
              <a:buNone/>
              <a:defRPr sz="35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Grotesk"/>
              <a:buNone/>
              <a:defRPr sz="35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Grotesk"/>
              <a:buNone/>
              <a:defRPr sz="35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Grotesk"/>
              <a:buNone/>
              <a:defRPr sz="35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Grotesk"/>
              <a:buNone/>
              <a:defRPr sz="35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Grotesk"/>
              <a:buNone/>
              <a:defRPr sz="35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Grotesk"/>
              <a:buNone/>
              <a:defRPr sz="35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Grotesk"/>
              <a:buNone/>
              <a:defRPr sz="35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Grotesk"/>
              <a:buNone/>
              <a:defRPr sz="35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60" r:id="rId5"/>
    <p:sldLayoutId id="2147483677" r:id="rId6"/>
    <p:sldLayoutId id="2147483678" r:id="rId7"/>
    <p:sldLayoutId id="2147483679" r:id="rId8"/>
    <p:sldLayoutId id="214748368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ctrTitle"/>
          </p:nvPr>
        </p:nvSpPr>
        <p:spPr>
          <a:xfrm>
            <a:off x="1331315" y="1166836"/>
            <a:ext cx="6201600" cy="16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dirty="0" err="1" smtClean="0">
                <a:solidFill>
                  <a:schemeClr val="dk1"/>
                </a:solidFill>
              </a:rPr>
              <a:t>Karbohidrat</a:t>
            </a:r>
            <a:r>
              <a:rPr lang="en-US" sz="3700" dirty="0" smtClean="0">
                <a:solidFill>
                  <a:schemeClr val="dk1"/>
                </a:solidFill>
              </a:rPr>
              <a:t/>
            </a:r>
            <a:br>
              <a:rPr lang="en-US" sz="3700" dirty="0" smtClean="0">
                <a:solidFill>
                  <a:schemeClr val="dk1"/>
                </a:solidFill>
              </a:rPr>
            </a:br>
            <a:r>
              <a:rPr lang="en-US" sz="3700" dirty="0" err="1" smtClean="0">
                <a:solidFill>
                  <a:schemeClr val="dk1"/>
                </a:solidFill>
              </a:rPr>
              <a:t>Monosakarida</a:t>
            </a:r>
            <a:endParaRPr sz="3700" dirty="0">
              <a:solidFill>
                <a:schemeClr val="dk1"/>
              </a:solidFill>
            </a:endParaRPr>
          </a:p>
        </p:txBody>
      </p:sp>
      <p:sp>
        <p:nvSpPr>
          <p:cNvPr id="163" name="Google Shape;163;p38"/>
          <p:cNvSpPr txBox="1">
            <a:spLocks noGrp="1"/>
          </p:cNvSpPr>
          <p:nvPr>
            <p:ph type="subTitle" idx="1"/>
          </p:nvPr>
        </p:nvSpPr>
        <p:spPr>
          <a:xfrm>
            <a:off x="2494200" y="3210437"/>
            <a:ext cx="4155600" cy="1016329"/>
          </a:xfrm>
          <a:prstGeom prst="rect">
            <a:avLst/>
          </a:prstGeom>
          <a:gradFill>
            <a:gsLst>
              <a:gs pos="0">
                <a:srgbClr val="EEDB28"/>
              </a:gs>
              <a:gs pos="46000">
                <a:srgbClr val="D80FCF"/>
              </a:gs>
              <a:gs pos="100000">
                <a:srgbClr val="005FDB"/>
              </a:gs>
            </a:gsLst>
            <a:lin ang="1350003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Duta </a:t>
            </a:r>
            <a:r>
              <a:rPr lang="en-US" dirty="0" err="1" smtClean="0"/>
              <a:t>Faried</a:t>
            </a:r>
            <a:r>
              <a:rPr lang="en-US" dirty="0" smtClean="0"/>
              <a:t> </a:t>
            </a:r>
            <a:r>
              <a:rPr lang="en-US" dirty="0" err="1" smtClean="0"/>
              <a:t>Khaliq</a:t>
            </a:r>
            <a:endParaRPr lang="en-US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2154051012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THP B</a:t>
            </a:r>
            <a:endParaRPr dirty="0"/>
          </a:p>
        </p:txBody>
      </p:sp>
      <p:sp>
        <p:nvSpPr>
          <p:cNvPr id="166" name="Google Shape;166;p38"/>
          <p:cNvSpPr txBox="1">
            <a:spLocks noGrp="1"/>
          </p:cNvSpPr>
          <p:nvPr>
            <p:ph type="subTitle" idx="1"/>
          </p:nvPr>
        </p:nvSpPr>
        <p:spPr>
          <a:xfrm>
            <a:off x="506779" y="2510642"/>
            <a:ext cx="41556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is where your presentation begins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9"/>
          <p:cNvSpPr txBox="1">
            <a:spLocks noGrp="1"/>
          </p:cNvSpPr>
          <p:nvPr>
            <p:ph type="title"/>
          </p:nvPr>
        </p:nvSpPr>
        <p:spPr>
          <a:xfrm>
            <a:off x="225477" y="822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Monosakarida</a:t>
            </a:r>
            <a:r>
              <a:rPr lang="en-US" dirty="0" smtClean="0"/>
              <a:t> ?</a:t>
            </a:r>
            <a:endParaRPr dirty="0"/>
          </a:p>
        </p:txBody>
      </p:sp>
      <p:sp>
        <p:nvSpPr>
          <p:cNvPr id="172" name="Google Shape;172;p39"/>
          <p:cNvSpPr txBox="1">
            <a:spLocks noGrp="1"/>
          </p:cNvSpPr>
          <p:nvPr>
            <p:ph type="body" idx="1"/>
          </p:nvPr>
        </p:nvSpPr>
        <p:spPr>
          <a:xfrm>
            <a:off x="102637" y="792621"/>
            <a:ext cx="8603614" cy="4245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Monosakarida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unit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karbohidrat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terkecil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MONO </a:t>
            </a:r>
            <a:r>
              <a:rPr lang="en-US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Sakarida</a:t>
            </a:r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gula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Maksudnya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gula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Gula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kimianya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endParaRPr lang="en-US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MONO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sakarida</a:t>
            </a:r>
            <a:endParaRPr lang="en-US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glukosa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ldehid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Fruktosa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Keton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molekul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6 atom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karbon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terikat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5 atom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hidroksil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Tata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MONOsakarida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Aldehida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Keton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404049" y="1775615"/>
            <a:ext cx="0" cy="55703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47965" y="2054133"/>
            <a:ext cx="1712167" cy="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265005" y="1930970"/>
            <a:ext cx="1282960" cy="246328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Aldehida</a:t>
            </a: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57410" y="1930969"/>
            <a:ext cx="1282960" cy="246327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Keton</a:t>
            </a: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52410" y="2332653"/>
            <a:ext cx="2233905" cy="410547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Dua atau lebih gugus hidroksil</a:t>
            </a:r>
          </a:p>
          <a:p>
            <a:pPr algn="ctr"/>
            <a:endParaRPr lang="en-US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1844" y="3862873"/>
            <a:ext cx="1561520" cy="11943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 smtClean="0">
              <a:solidFill>
                <a:schemeClr val="dk2"/>
              </a:solidFill>
            </a:endParaRP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Aldo </a:t>
            </a:r>
            <a:r>
              <a:rPr lang="en-US" dirty="0">
                <a:solidFill>
                  <a:schemeClr val="dk2"/>
                </a:solidFill>
              </a:rPr>
              <a:t>+</a:t>
            </a:r>
          </a:p>
          <a:p>
            <a:pPr lvl="0"/>
            <a:r>
              <a:rPr lang="en-US" dirty="0">
                <a:solidFill>
                  <a:schemeClr val="dk2"/>
                </a:solidFill>
              </a:rPr>
              <a:t>3 c= </a:t>
            </a:r>
            <a:r>
              <a:rPr lang="en-US" dirty="0" err="1">
                <a:solidFill>
                  <a:schemeClr val="dk2"/>
                </a:solidFill>
              </a:rPr>
              <a:t>triosa</a:t>
            </a:r>
            <a:endParaRPr lang="en-US" dirty="0">
              <a:solidFill>
                <a:schemeClr val="dk2"/>
              </a:solidFill>
            </a:endParaRPr>
          </a:p>
          <a:p>
            <a:pPr lvl="0"/>
            <a:r>
              <a:rPr lang="en-US" dirty="0">
                <a:solidFill>
                  <a:schemeClr val="dk2"/>
                </a:solidFill>
              </a:rPr>
              <a:t>4 c = </a:t>
            </a:r>
            <a:r>
              <a:rPr lang="en-US" dirty="0" err="1">
                <a:solidFill>
                  <a:schemeClr val="dk2"/>
                </a:solidFill>
              </a:rPr>
              <a:t>tetrosa</a:t>
            </a:r>
            <a:endParaRPr lang="en-US" dirty="0">
              <a:solidFill>
                <a:schemeClr val="dk2"/>
              </a:solidFill>
            </a:endParaRPr>
          </a:p>
          <a:p>
            <a:pPr lvl="0"/>
            <a:r>
              <a:rPr lang="en-US" dirty="0">
                <a:solidFill>
                  <a:schemeClr val="dk2"/>
                </a:solidFill>
              </a:rPr>
              <a:t>5 c= pentose</a:t>
            </a:r>
          </a:p>
          <a:p>
            <a:pPr lvl="0"/>
            <a:r>
              <a:rPr lang="en-US" dirty="0">
                <a:solidFill>
                  <a:schemeClr val="dk2"/>
                </a:solidFill>
              </a:rPr>
              <a:t>6 c= </a:t>
            </a:r>
            <a:r>
              <a:rPr lang="en-US" dirty="0" err="1">
                <a:solidFill>
                  <a:schemeClr val="dk2"/>
                </a:solidFill>
              </a:rPr>
              <a:t>heksosa</a:t>
            </a:r>
            <a:endParaRPr lang="en-US" dirty="0">
              <a:solidFill>
                <a:schemeClr val="dk2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88440" y="3862873"/>
            <a:ext cx="1561520" cy="11943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 smtClean="0">
              <a:solidFill>
                <a:schemeClr val="dk2"/>
              </a:solidFill>
            </a:endParaRPr>
          </a:p>
          <a:p>
            <a:pPr lvl="0"/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Keto</a:t>
            </a:r>
            <a:r>
              <a:rPr lang="en-US" dirty="0" smtClean="0">
                <a:solidFill>
                  <a:schemeClr val="dk2"/>
                </a:solidFill>
              </a:rPr>
              <a:t> </a:t>
            </a:r>
            <a:r>
              <a:rPr lang="en-US" dirty="0">
                <a:solidFill>
                  <a:schemeClr val="dk2"/>
                </a:solidFill>
              </a:rPr>
              <a:t>+</a:t>
            </a:r>
          </a:p>
          <a:p>
            <a:pPr lvl="0"/>
            <a:r>
              <a:rPr lang="en-US" dirty="0">
                <a:solidFill>
                  <a:schemeClr val="dk2"/>
                </a:solidFill>
              </a:rPr>
              <a:t>3 c= </a:t>
            </a:r>
            <a:r>
              <a:rPr lang="en-US" dirty="0" err="1">
                <a:solidFill>
                  <a:schemeClr val="dk2"/>
                </a:solidFill>
              </a:rPr>
              <a:t>triosa</a:t>
            </a:r>
            <a:endParaRPr lang="en-US" dirty="0">
              <a:solidFill>
                <a:schemeClr val="dk2"/>
              </a:solidFill>
            </a:endParaRPr>
          </a:p>
          <a:p>
            <a:pPr lvl="0"/>
            <a:r>
              <a:rPr lang="en-US" dirty="0">
                <a:solidFill>
                  <a:schemeClr val="dk2"/>
                </a:solidFill>
              </a:rPr>
              <a:t>4 c = </a:t>
            </a:r>
            <a:r>
              <a:rPr lang="en-US" dirty="0" err="1">
                <a:solidFill>
                  <a:schemeClr val="dk2"/>
                </a:solidFill>
              </a:rPr>
              <a:t>tetrosa</a:t>
            </a:r>
            <a:endParaRPr lang="en-US" dirty="0">
              <a:solidFill>
                <a:schemeClr val="dk2"/>
              </a:solidFill>
            </a:endParaRPr>
          </a:p>
          <a:p>
            <a:pPr lvl="0"/>
            <a:r>
              <a:rPr lang="en-US" dirty="0">
                <a:solidFill>
                  <a:schemeClr val="dk2"/>
                </a:solidFill>
              </a:rPr>
              <a:t>5 c= pentose</a:t>
            </a:r>
          </a:p>
          <a:p>
            <a:pPr lvl="0"/>
            <a:r>
              <a:rPr lang="en-US" dirty="0">
                <a:solidFill>
                  <a:schemeClr val="dk2"/>
                </a:solidFill>
              </a:rPr>
              <a:t>6 c= </a:t>
            </a:r>
            <a:r>
              <a:rPr lang="en-US" dirty="0" err="1">
                <a:solidFill>
                  <a:schemeClr val="dk2"/>
                </a:solidFill>
              </a:rPr>
              <a:t>heksosa</a:t>
            </a:r>
            <a:endParaRPr lang="en-US" dirty="0">
              <a:solidFill>
                <a:schemeClr val="dk2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16" y="3741576"/>
            <a:ext cx="3349272" cy="1206888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4245429" y="4345020"/>
            <a:ext cx="746449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4"/>
          <p:cNvSpPr txBox="1">
            <a:spLocks noGrp="1"/>
          </p:cNvSpPr>
          <p:nvPr>
            <p:ph type="title"/>
          </p:nvPr>
        </p:nvSpPr>
        <p:spPr>
          <a:xfrm>
            <a:off x="134601" y="54208"/>
            <a:ext cx="5799667" cy="673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asimetrik</a:t>
            </a:r>
            <a:r>
              <a:rPr lang="en-US" dirty="0" smtClean="0"/>
              <a:t> </a:t>
            </a:r>
            <a:r>
              <a:rPr lang="en-US" dirty="0" err="1" smtClean="0"/>
              <a:t>monosakarida</a:t>
            </a:r>
            <a:r>
              <a:rPr lang="en-US" dirty="0" smtClean="0"/>
              <a:t/>
            </a:r>
            <a:br>
              <a:rPr lang="en-US" dirty="0" smtClean="0"/>
            </a:br>
            <a:endParaRPr dirty="0"/>
          </a:p>
        </p:txBody>
      </p:sp>
      <p:sp>
        <p:nvSpPr>
          <p:cNvPr id="229" name="Google Shape;229;p44"/>
          <p:cNvSpPr txBox="1">
            <a:spLocks noGrp="1"/>
          </p:cNvSpPr>
          <p:nvPr>
            <p:ph type="body" idx="1"/>
          </p:nvPr>
        </p:nvSpPr>
        <p:spPr>
          <a:xfrm>
            <a:off x="0" y="1110343"/>
            <a:ext cx="9144000" cy="40331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Monosakarida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atom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karbon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mengikat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keempat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tangannya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atom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karbon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dinamakan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atom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karbon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asimetri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atom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karbon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kiral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>
              <a:solidFill>
                <a:schemeClr val="dk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>
              <a:solidFill>
                <a:schemeClr val="dk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Atom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karbon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ditandai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bintang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mengikat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aldehid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metanol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hidrogen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hidroksil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Atom C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atom C </a:t>
            </a:r>
            <a:r>
              <a:rPr lang="en-US" sz="1600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simetris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atom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Kiral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molekul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posisi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OH,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isomer </a:t>
            </a:r>
            <a:r>
              <a:rPr lang="en-US" sz="1600" dirty="0" err="1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geometri</a:t>
            </a:r>
            <a:r>
              <a:rPr lang="en-US" sz="1600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30" name="Google Shape;23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8217537" y="48308"/>
            <a:ext cx="928673" cy="105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54" y="1726636"/>
            <a:ext cx="4955638" cy="1298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6510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asimetrik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optik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aktif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monosakarida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atom C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asimetrik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fisika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monosakarida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senyawa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polarisasi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cahaya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monosakarida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optik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aktif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haworth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haworth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disebabkan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interaksi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karbonil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oksigen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hidroksil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ikatan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kovalen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01" y="214278"/>
            <a:ext cx="3504910" cy="1523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6" y="2571749"/>
            <a:ext cx="3504910" cy="129224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464906" y="1747482"/>
            <a:ext cx="606489" cy="317241"/>
          </a:xfrm>
          <a:prstGeom prst="rightArrow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1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siklisasi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glukosa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Glukosa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aldehid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rantai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sampinng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alkohol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rantai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samping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interaksi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aldehid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alkohol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hemiacetal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siklisasi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fruktosa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Fruktosa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mengikat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R1, R2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alkohol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mengikat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interaksi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alkohol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hemiketal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oksigen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terikat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karbon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alkohol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hemiketal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/>
          </a:p>
          <a:p>
            <a:pPr marL="1651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33" y="100724"/>
            <a:ext cx="3504910" cy="761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7" y="2176804"/>
            <a:ext cx="3504910" cy="121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Pengelompokan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gula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Dari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siklik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glukosa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fruktosa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dikelompokan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furan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4" y="98326"/>
            <a:ext cx="3504910" cy="14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 Subject for Middle School - 8th Grade: Atoms, Elements, and the Periodic Table by Slidesgo">
  <a:themeElements>
    <a:clrScheme name="Simple Light">
      <a:dk1>
        <a:srgbClr val="003697"/>
      </a:dk1>
      <a:lt1>
        <a:srgbClr val="FFFFFF"/>
      </a:lt1>
      <a:dk2>
        <a:srgbClr val="001861"/>
      </a:dk2>
      <a:lt2>
        <a:srgbClr val="DBE3EA"/>
      </a:lt2>
      <a:accent1>
        <a:srgbClr val="005FDB"/>
      </a:accent1>
      <a:accent2>
        <a:srgbClr val="8017E5"/>
      </a:accent2>
      <a:accent3>
        <a:srgbClr val="D80FCF"/>
      </a:accent3>
      <a:accent4>
        <a:srgbClr val="005FDB"/>
      </a:accent4>
      <a:accent5>
        <a:srgbClr val="8017E5"/>
      </a:accent5>
      <a:accent6>
        <a:srgbClr val="D80FCF"/>
      </a:accent6>
      <a:hlink>
        <a:srgbClr val="000D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337</Words>
  <Application>Microsoft Office PowerPoint</Application>
  <PresentationFormat>On-screen Show (16:9)</PresentationFormat>
  <Paragraphs>101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Roboto Condensed Light</vt:lpstr>
      <vt:lpstr>Barlow</vt:lpstr>
      <vt:lpstr>Space Grotesk</vt:lpstr>
      <vt:lpstr>Wingdings</vt:lpstr>
      <vt:lpstr>Times New Roman</vt:lpstr>
      <vt:lpstr>Science Subject for Middle School - 8th Grade: Atoms, Elements, and the Periodic Table by Slidesgo</vt:lpstr>
      <vt:lpstr>Karbohidrat Monosakarida</vt:lpstr>
      <vt:lpstr>Apa itu Monosakarida ?</vt:lpstr>
      <vt:lpstr>Pusat asimetrik monosakarida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MONOSAKARIDA</dc:title>
  <dc:creator>LENOVO</dc:creator>
  <cp:lastModifiedBy>LENOVO</cp:lastModifiedBy>
  <cp:revision>16</cp:revision>
  <dcterms:modified xsi:type="dcterms:W3CDTF">2022-03-04T08:13:14Z</dcterms:modified>
</cp:coreProperties>
</file>