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61" r:id="rId3"/>
    <p:sldId id="262" r:id="rId4"/>
    <p:sldId id="257" r:id="rId5"/>
    <p:sldId id="268" r:id="rId6"/>
    <p:sldId id="312" r:id="rId7"/>
  </p:sldIdLst>
  <p:sldSz cx="9144000" cy="5143500" type="screen16x9"/>
  <p:notesSz cx="6858000" cy="9144000"/>
  <p:embeddedFontLst>
    <p:embeddedFont>
      <p:font typeface="Adamina" panose="020B0604020202020204" charset="0"/>
      <p:regular r:id="rId9"/>
    </p:embeddedFont>
    <p:embeddedFont>
      <p:font typeface="Bebas Neue" panose="020B0606020202050201" pitchFamily="34" charset="0"/>
      <p:regular r:id="rId10"/>
    </p:embeddedFont>
    <p:embeddedFont>
      <p:font typeface="Courier Prim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DB5D13-08C5-44E0-9B98-F090DBB02418}">
  <a:tblStyle styleId="{45DB5D13-08C5-44E0-9B98-F090DBB02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00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a7dcd18a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a7dcd18a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0d717bc22b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0d717bc22b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08ea38aca7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08ea38aca7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8ea38aca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8ea38aca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08ea38aca7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08ea38aca7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8ea38aca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8ea38aca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10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1992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3835">
            <a:off x="6438059" y="2901554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848870" y="190509"/>
            <a:ext cx="1191613" cy="1630387"/>
            <a:chOff x="7848870" y="190509"/>
            <a:chExt cx="1191613" cy="1630387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24783" y="-11687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789573" y="-6847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rot="7028086">
            <a:off x="-2959595" y="-1603835"/>
            <a:ext cx="5233777" cy="3464706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3278870">
            <a:off x="7630221" y="4070612"/>
            <a:ext cx="2924071" cy="2921913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899960" flipH="1">
            <a:off x="5758868" y="4078553"/>
            <a:ext cx="689154" cy="1060243"/>
            <a:chOff x="7848875" y="190500"/>
            <a:chExt cx="689175" cy="1060275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oogle Shape;21;p2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22" name="Google Shape;22;p2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246700" y="1696016"/>
            <a:ext cx="46506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246700" y="2990041"/>
            <a:ext cx="4650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136059">
            <a:off x="-2255148" y="118956"/>
            <a:ext cx="3235387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20000" y="1012475"/>
            <a:ext cx="7704000" cy="3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8" name="Google Shape;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46467">
            <a:off x="-1635428" y="-266547"/>
            <a:ext cx="4243859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4"/>
          <p:cNvGrpSpPr/>
          <p:nvPr/>
        </p:nvGrpSpPr>
        <p:grpSpPr>
          <a:xfrm>
            <a:off x="7952395" y="72309"/>
            <a:ext cx="1191613" cy="1630387"/>
            <a:chOff x="7848870" y="190509"/>
            <a:chExt cx="1191613" cy="1630387"/>
          </a:xfrm>
        </p:grpSpPr>
        <p:pic>
          <p:nvPicPr>
            <p:cNvPr id="50" name="Google Shape;50;p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903004">
            <a:off x="7211738" y="3756266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48645">
            <a:off x="6435610" y="2500955"/>
            <a:ext cx="4012572" cy="32457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/>
          <p:nvPr/>
        </p:nvSpPr>
        <p:spPr>
          <a:xfrm rot="-4483238">
            <a:off x="8087089" y="2818679"/>
            <a:ext cx="3832953" cy="3464637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7008490">
            <a:off x="-2616472" y="-1135710"/>
            <a:ext cx="3601240" cy="2921836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 flipH="1">
            <a:off x="141925" y="3826388"/>
            <a:ext cx="689175" cy="1060275"/>
            <a:chOff x="7848875" y="190500"/>
            <a:chExt cx="689175" cy="1060275"/>
          </a:xfrm>
        </p:grpSpPr>
        <p:pic>
          <p:nvPicPr>
            <p:cNvPr id="57" name="Google Shape;57;p4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51314">
            <a:off x="-1827596" y="-382795"/>
            <a:ext cx="3235387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2022600" y="1402950"/>
            <a:ext cx="5098800" cy="2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Google Shape;9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31213">
            <a:off x="-2007912" y="-311082"/>
            <a:ext cx="4243859" cy="343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7"/>
          <p:cNvGrpSpPr/>
          <p:nvPr/>
        </p:nvGrpSpPr>
        <p:grpSpPr>
          <a:xfrm>
            <a:off x="7952395" y="1108859"/>
            <a:ext cx="1191613" cy="1630387"/>
            <a:chOff x="7848870" y="190509"/>
            <a:chExt cx="1191613" cy="1630387"/>
          </a:xfrm>
        </p:grpSpPr>
        <p:pic>
          <p:nvPicPr>
            <p:cNvPr id="97" name="Google Shape;97;p7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54513">
            <a:off x="6403122" y="3147272"/>
            <a:ext cx="3235384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12990">
            <a:off x="5419735" y="2790690"/>
            <a:ext cx="4012569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/>
          <p:nvPr/>
        </p:nvSpPr>
        <p:spPr>
          <a:xfrm rot="-2241962">
            <a:off x="6495305" y="4028463"/>
            <a:ext cx="3833011" cy="3464678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7907263">
            <a:off x="-2555702" y="-1437453"/>
            <a:ext cx="3601187" cy="292183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flipH="1">
            <a:off x="244600" y="4863"/>
            <a:ext cx="689175" cy="1060275"/>
            <a:chOff x="7848875" y="190500"/>
            <a:chExt cx="689175" cy="1060275"/>
          </a:xfrm>
        </p:grpSpPr>
        <p:pic>
          <p:nvPicPr>
            <p:cNvPr id="104" name="Google Shape;104;p7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7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7"/>
          <p:cNvGrpSpPr/>
          <p:nvPr/>
        </p:nvGrpSpPr>
        <p:grpSpPr>
          <a:xfrm rot="-491890">
            <a:off x="468569" y="2523240"/>
            <a:ext cx="1555296" cy="3252576"/>
            <a:chOff x="148387" y="2519350"/>
            <a:chExt cx="1555266" cy="3252513"/>
          </a:xfrm>
        </p:grpSpPr>
        <p:pic>
          <p:nvPicPr>
            <p:cNvPr id="107" name="Google Shape;107;p7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1937400" y="1612425"/>
            <a:ext cx="52692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937500" y="2279750"/>
            <a:ext cx="5269200" cy="12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29" name="Google Shape;12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470568">
            <a:off x="7125263" y="1968807"/>
            <a:ext cx="3235388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44403">
            <a:off x="6071599" y="2821391"/>
            <a:ext cx="3885402" cy="314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811102">
            <a:off x="-934382" y="-787724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1018173" y="-2275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/>
          <p:nvPr/>
        </p:nvSpPr>
        <p:spPr>
          <a:xfrm rot="-3421960">
            <a:off x="-3340592" y="-1146646"/>
            <a:ext cx="5233818" cy="3464715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rot="-1808222">
            <a:off x="6732703" y="4349901"/>
            <a:ext cx="3785393" cy="292185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 rot="899960" flipH="1">
            <a:off x="4227431" y="4091315"/>
            <a:ext cx="689154" cy="1060243"/>
            <a:chOff x="7848875" y="190500"/>
            <a:chExt cx="689175" cy="1060275"/>
          </a:xfrm>
        </p:grpSpPr>
        <p:pic>
          <p:nvPicPr>
            <p:cNvPr id="136" name="Google Shape;136;p9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9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9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139" name="Google Shape;139;p9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9"/>
          <p:cNvGrpSpPr/>
          <p:nvPr/>
        </p:nvGrpSpPr>
        <p:grpSpPr>
          <a:xfrm rot="10800000">
            <a:off x="7273774" y="-928700"/>
            <a:ext cx="1555266" cy="3252513"/>
            <a:chOff x="148387" y="2519350"/>
            <a:chExt cx="1555266" cy="3252513"/>
          </a:xfrm>
        </p:grpSpPr>
        <p:pic>
          <p:nvPicPr>
            <p:cNvPr id="142" name="Google Shape;142;p9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9"/>
          <p:cNvGrpSpPr/>
          <p:nvPr/>
        </p:nvGrpSpPr>
        <p:grpSpPr>
          <a:xfrm rot="-5400000">
            <a:off x="3976195" y="-208641"/>
            <a:ext cx="1191613" cy="1630387"/>
            <a:chOff x="7848870" y="190509"/>
            <a:chExt cx="1191613" cy="1630387"/>
          </a:xfrm>
        </p:grpSpPr>
        <p:pic>
          <p:nvPicPr>
            <p:cNvPr id="145" name="Google Shape;145;p9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2290025" y="31318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1"/>
          </p:nvPr>
        </p:nvSpPr>
        <p:spPr>
          <a:xfrm>
            <a:off x="1458125" y="147972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15" name="Google Shape;21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418748">
            <a:off x="-959907" y="-523434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5489">
            <a:off x="-522457" y="-559862"/>
            <a:ext cx="3226671" cy="2610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4"/>
          <p:cNvGrpSpPr/>
          <p:nvPr/>
        </p:nvGrpSpPr>
        <p:grpSpPr>
          <a:xfrm>
            <a:off x="8044776" y="439694"/>
            <a:ext cx="1191613" cy="1630387"/>
            <a:chOff x="7848870" y="190509"/>
            <a:chExt cx="1191613" cy="1630387"/>
          </a:xfrm>
        </p:grpSpPr>
        <p:pic>
          <p:nvPicPr>
            <p:cNvPr id="218" name="Google Shape;218;p1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11863">
            <a:off x="6395922" y="2617772"/>
            <a:ext cx="3235388" cy="32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31839">
            <a:off x="5216128" y="2914829"/>
            <a:ext cx="4012569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 rot="-2701094">
            <a:off x="5983383" y="3895703"/>
            <a:ext cx="5233673" cy="3464752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7521146">
            <a:off x="-2037618" y="-1802273"/>
            <a:ext cx="3909752" cy="2921913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4"/>
          <p:cNvGrpSpPr/>
          <p:nvPr/>
        </p:nvGrpSpPr>
        <p:grpSpPr>
          <a:xfrm rot="899960" flipH="1">
            <a:off x="370512" y="3995713"/>
            <a:ext cx="689154" cy="1060243"/>
            <a:chOff x="7848875" y="190500"/>
            <a:chExt cx="689175" cy="1060275"/>
          </a:xfrm>
        </p:grpSpPr>
        <p:pic>
          <p:nvPicPr>
            <p:cNvPr id="225" name="Google Shape;225;p14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4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14"/>
          <p:cNvGrpSpPr/>
          <p:nvPr/>
        </p:nvGrpSpPr>
        <p:grpSpPr>
          <a:xfrm rot="-7224987">
            <a:off x="5933287" y="-1192333"/>
            <a:ext cx="1555323" cy="3252633"/>
            <a:chOff x="148387" y="2519350"/>
            <a:chExt cx="1555266" cy="3252513"/>
          </a:xfrm>
        </p:grpSpPr>
        <p:pic>
          <p:nvPicPr>
            <p:cNvPr id="228" name="Google Shape;228;p14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94962">
            <a:off x="-762532" y="2643173"/>
            <a:ext cx="4243860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32"/>
          <p:cNvGrpSpPr/>
          <p:nvPr/>
        </p:nvGrpSpPr>
        <p:grpSpPr>
          <a:xfrm>
            <a:off x="119295" y="264059"/>
            <a:ext cx="1191613" cy="1630387"/>
            <a:chOff x="7848870" y="190509"/>
            <a:chExt cx="1191613" cy="1630387"/>
          </a:xfrm>
        </p:grpSpPr>
        <p:pic>
          <p:nvPicPr>
            <p:cNvPr id="538" name="Google Shape;538;p32"/>
            <p:cNvPicPr preferRelativeResize="0"/>
            <p:nvPr/>
          </p:nvPicPr>
          <p:blipFill>
            <a:blip r:embed="rId3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0" name="Google Shape;5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98595">
            <a:off x="7070988" y="2980612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587564">
            <a:off x="-1303374" y="2401927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68910">
            <a:off x="5996595" y="28776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2"/>
          <p:cNvSpPr/>
          <p:nvPr/>
        </p:nvSpPr>
        <p:spPr>
          <a:xfrm rot="-3771894">
            <a:off x="7527039" y="3506983"/>
            <a:ext cx="3833033" cy="3464706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rot="2943453">
            <a:off x="-1866885" y="3766089"/>
            <a:ext cx="3601365" cy="2921857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32"/>
          <p:cNvGrpSpPr/>
          <p:nvPr/>
        </p:nvGrpSpPr>
        <p:grpSpPr>
          <a:xfrm flipH="1">
            <a:off x="7977975" y="264038"/>
            <a:ext cx="689175" cy="1060275"/>
            <a:chOff x="7848875" y="190500"/>
            <a:chExt cx="689175" cy="1060275"/>
          </a:xfrm>
        </p:grpSpPr>
        <p:pic>
          <p:nvPicPr>
            <p:cNvPr id="546" name="Google Shape;546;p32"/>
            <p:cNvPicPr preferRelativeResize="0"/>
            <p:nvPr/>
          </p:nvPicPr>
          <p:blipFill rotWithShape="1">
            <a:blip r:embed="rId3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32"/>
            <p:cNvPicPr preferRelativeResize="0"/>
            <p:nvPr/>
          </p:nvPicPr>
          <p:blipFill rotWithShape="1">
            <a:blip r:embed="rId4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55072">
            <a:off x="5911804" y="-818165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764">
            <a:off x="6539749" y="-251353"/>
            <a:ext cx="3226673" cy="2610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3"/>
          <p:cNvSpPr/>
          <p:nvPr/>
        </p:nvSpPr>
        <p:spPr>
          <a:xfrm rot="1219689">
            <a:off x="7343215" y="-1541800"/>
            <a:ext cx="3920605" cy="2921992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" name="Google Shape;552;p33"/>
          <p:cNvGrpSpPr/>
          <p:nvPr/>
        </p:nvGrpSpPr>
        <p:grpSpPr>
          <a:xfrm>
            <a:off x="7753620" y="3330421"/>
            <a:ext cx="1191613" cy="1630387"/>
            <a:chOff x="7848870" y="190509"/>
            <a:chExt cx="1191613" cy="1630387"/>
          </a:xfrm>
        </p:grpSpPr>
        <p:pic>
          <p:nvPicPr>
            <p:cNvPr id="553" name="Google Shape;553;p33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5" name="Google Shape;55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24783" y="-11687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789573" y="-6847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3"/>
          <p:cNvSpPr/>
          <p:nvPr/>
        </p:nvSpPr>
        <p:spPr>
          <a:xfrm rot="7028086">
            <a:off x="-2959595" y="-1603835"/>
            <a:ext cx="5233777" cy="3464706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3"/>
          <p:cNvGrpSpPr/>
          <p:nvPr/>
        </p:nvGrpSpPr>
        <p:grpSpPr>
          <a:xfrm rot="899960" flipH="1">
            <a:off x="872143" y="763853"/>
            <a:ext cx="689154" cy="1060243"/>
            <a:chOff x="7848875" y="190500"/>
            <a:chExt cx="689175" cy="1060275"/>
          </a:xfrm>
        </p:grpSpPr>
        <p:pic>
          <p:nvPicPr>
            <p:cNvPr id="559" name="Google Shape;559;p33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33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3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562" name="Google Shape;562;p33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55072">
            <a:off x="4915104" y="147347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29394">
            <a:off x="5649173" y="-482534"/>
            <a:ext cx="4124723" cy="33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4"/>
          <p:cNvSpPr/>
          <p:nvPr/>
        </p:nvSpPr>
        <p:spPr>
          <a:xfrm rot="-8717552">
            <a:off x="6758176" y="-1555326"/>
            <a:ext cx="3920586" cy="2921987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4"/>
          <p:cNvGrpSpPr/>
          <p:nvPr/>
        </p:nvGrpSpPr>
        <p:grpSpPr>
          <a:xfrm>
            <a:off x="7833095" y="2222846"/>
            <a:ext cx="1191613" cy="1630387"/>
            <a:chOff x="7848870" y="190509"/>
            <a:chExt cx="1191613" cy="1630387"/>
          </a:xfrm>
        </p:grpSpPr>
        <p:pic>
          <p:nvPicPr>
            <p:cNvPr id="569" name="Google Shape;569;p3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1" name="Google Shape;57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05522">
            <a:off x="-727179" y="2017429"/>
            <a:ext cx="3235388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87835">
            <a:off x="-674298" y="2229950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4"/>
          <p:cNvSpPr/>
          <p:nvPr/>
        </p:nvSpPr>
        <p:spPr>
          <a:xfrm rot="2633640">
            <a:off x="-2509810" y="3380206"/>
            <a:ext cx="5233732" cy="3464735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4"/>
          <p:cNvGrpSpPr/>
          <p:nvPr/>
        </p:nvGrpSpPr>
        <p:grpSpPr>
          <a:xfrm rot="899960" flipH="1">
            <a:off x="545943" y="1240103"/>
            <a:ext cx="689154" cy="1060243"/>
            <a:chOff x="7848875" y="190500"/>
            <a:chExt cx="689175" cy="1060275"/>
          </a:xfrm>
        </p:grpSpPr>
        <p:pic>
          <p:nvPicPr>
            <p:cNvPr id="575" name="Google Shape;575;p34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34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urier Prime"/>
              <a:buNone/>
              <a:defRPr sz="3200" i="1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60" r:id="rId6"/>
    <p:sldLayoutId id="2147483678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3C4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8"/>
          <p:cNvSpPr/>
          <p:nvPr/>
        </p:nvSpPr>
        <p:spPr>
          <a:xfrm rot="-5400000">
            <a:off x="3267513" y="-965812"/>
            <a:ext cx="2456574" cy="7075149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8"/>
          <p:cNvSpPr txBox="1">
            <a:spLocks noGrp="1"/>
          </p:cNvSpPr>
          <p:nvPr>
            <p:ph type="subTitle" idx="1"/>
          </p:nvPr>
        </p:nvSpPr>
        <p:spPr>
          <a:xfrm>
            <a:off x="2246700" y="2990041"/>
            <a:ext cx="4650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Zalfa Husniyyah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2114051046 – THP B</a:t>
            </a:r>
            <a:endParaRPr dirty="0"/>
          </a:p>
        </p:txBody>
      </p:sp>
      <p:sp>
        <p:nvSpPr>
          <p:cNvPr id="589" name="Google Shape;589;p38"/>
          <p:cNvSpPr txBox="1">
            <a:spLocks noGrp="1"/>
          </p:cNvSpPr>
          <p:nvPr>
            <p:ph type="ctrTitle"/>
          </p:nvPr>
        </p:nvSpPr>
        <p:spPr>
          <a:xfrm>
            <a:off x="2246700" y="1696016"/>
            <a:ext cx="46506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MONOSAKARIDA</a:t>
            </a:r>
            <a:br>
              <a:rPr lang="en" sz="4800" dirty="0"/>
            </a:br>
            <a:r>
              <a:rPr lang="en" sz="1800" dirty="0"/>
              <a:t>biokimia</a:t>
            </a:r>
            <a:endParaRPr sz="1800" dirty="0"/>
          </a:p>
        </p:txBody>
      </p:sp>
      <p:sp>
        <p:nvSpPr>
          <p:cNvPr id="590" name="Google Shape;590;p38"/>
          <p:cNvSpPr/>
          <p:nvPr/>
        </p:nvSpPr>
        <p:spPr>
          <a:xfrm rot="4500067">
            <a:off x="4498440" y="817233"/>
            <a:ext cx="367866" cy="93277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1BA5B-7800-413A-8350-62B2FA4AC8C1}"/>
              </a:ext>
            </a:extLst>
          </p:cNvPr>
          <p:cNvSpPr txBox="1"/>
          <p:nvPr/>
        </p:nvSpPr>
        <p:spPr>
          <a:xfrm>
            <a:off x="2620617" y="4152591"/>
            <a:ext cx="37503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Monosakarida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 :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Karbohidrat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Terkecil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Adamina" panose="020B0604020202020204" charset="0"/>
            </a:endParaRPr>
          </a:p>
          <a:p>
            <a:pPr algn="ctr"/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Mono : Satu</a:t>
            </a:r>
          </a:p>
          <a:p>
            <a:pPr algn="ctr"/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Sakarida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damina" panose="020B0604020202020204" charset="0"/>
              </a:rPr>
              <a:t> : Gula</a:t>
            </a:r>
            <a:endParaRPr lang="id-ID" sz="1500" dirty="0">
              <a:solidFill>
                <a:schemeClr val="tx1">
                  <a:lumMod val="50000"/>
                </a:schemeClr>
              </a:solidFill>
              <a:latin typeface="Adamina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3"/>
          <p:cNvSpPr txBox="1">
            <a:spLocks noGrp="1"/>
          </p:cNvSpPr>
          <p:nvPr>
            <p:ph type="subTitle" idx="1"/>
          </p:nvPr>
        </p:nvSpPr>
        <p:spPr>
          <a:xfrm>
            <a:off x="1937500" y="2279750"/>
            <a:ext cx="5269200" cy="12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Gugus kimia monosakarida tersusun atas 1 gugus </a:t>
            </a:r>
            <a:r>
              <a:rPr lang="en" b="1" dirty="0"/>
              <a:t>Aldehid</a:t>
            </a:r>
            <a:r>
              <a:rPr lang="en" dirty="0"/>
              <a:t> atau 1 gugus </a:t>
            </a:r>
            <a:r>
              <a:rPr lang="en" b="1" dirty="0"/>
              <a:t>Keton</a:t>
            </a:r>
            <a:r>
              <a:rPr lang="en" dirty="0"/>
              <a:t> yang rantainya terikat 2 atau lebih molekul hidroksil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2EDB1-5662-405C-A1B6-35417571F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044" t="24734" r="79855" b="10853"/>
          <a:stretch/>
        </p:blipFill>
        <p:spPr>
          <a:xfrm>
            <a:off x="373595" y="474603"/>
            <a:ext cx="1563756" cy="331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D9D57-3755-4E4B-8F6F-4A7E24A8A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7681" t="24992" r="5218" b="8792"/>
          <a:stretch/>
        </p:blipFill>
        <p:spPr>
          <a:xfrm>
            <a:off x="7206699" y="576845"/>
            <a:ext cx="1563757" cy="3405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 txBox="1">
            <a:spLocks noGrp="1"/>
          </p:cNvSpPr>
          <p:nvPr>
            <p:ph type="body" idx="1"/>
          </p:nvPr>
        </p:nvSpPr>
        <p:spPr>
          <a:xfrm>
            <a:off x="2976753" y="1363193"/>
            <a:ext cx="1581991" cy="9294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Aldehid</a:t>
            </a:r>
            <a:r>
              <a:rPr lang="en-US" dirty="0">
                <a:solidFill>
                  <a:schemeClr val="dk1"/>
                </a:solidFill>
              </a:rPr>
              <a:t> → Aldo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Keton</a:t>
            </a:r>
            <a:r>
              <a:rPr lang="en-US" dirty="0">
                <a:solidFill>
                  <a:schemeClr val="dk1"/>
                </a:solidFill>
              </a:rPr>
              <a:t> → Keto </a:t>
            </a:r>
          </a:p>
        </p:txBody>
      </p:sp>
      <p:sp>
        <p:nvSpPr>
          <p:cNvPr id="659" name="Google Shape;659;p44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Memberi nama MONOSAKARIDA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B3E32-E0C9-4492-A1B8-B4164C7E17F6}"/>
              </a:ext>
            </a:extLst>
          </p:cNvPr>
          <p:cNvSpPr txBox="1"/>
          <p:nvPr/>
        </p:nvSpPr>
        <p:spPr>
          <a:xfrm>
            <a:off x="5327373" y="1363193"/>
            <a:ext cx="1351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3 C [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triosa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]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4 C [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tetrosa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]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5 C [pentose]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6 C [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heksosa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]</a:t>
            </a:r>
            <a:endParaRPr lang="id-ID" dirty="0">
              <a:solidFill>
                <a:schemeClr val="tx2">
                  <a:lumMod val="50000"/>
                </a:schemeClr>
              </a:solidFill>
              <a:latin typeface="Adamina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CE3DA-169C-4D32-8EA7-FEDF7A3284CE}"/>
              </a:ext>
            </a:extLst>
          </p:cNvPr>
          <p:cNvSpPr txBox="1"/>
          <p:nvPr/>
        </p:nvSpPr>
        <p:spPr>
          <a:xfrm>
            <a:off x="4731023" y="1609413"/>
            <a:ext cx="42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damina" panose="020B0604020202020204" charset="0"/>
              </a:rPr>
              <a:t>+</a:t>
            </a:r>
            <a:endParaRPr lang="id-ID" sz="2400" dirty="0">
              <a:solidFill>
                <a:schemeClr val="tx2">
                  <a:lumMod val="50000"/>
                </a:schemeClr>
              </a:solidFill>
              <a:latin typeface="Adamina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BC57A-216D-4C19-B26C-487E9C8A210B}"/>
              </a:ext>
            </a:extLst>
          </p:cNvPr>
          <p:cNvSpPr txBox="1"/>
          <p:nvPr/>
        </p:nvSpPr>
        <p:spPr>
          <a:xfrm>
            <a:off x="2504660" y="3072423"/>
            <a:ext cx="4717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Glukosa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memiliki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6 atom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karbon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Aldoheksosa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</a:p>
          <a:p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Gliseraldehid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memiliki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3 atom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karbon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Aldotriosa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</a:p>
          <a:p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Fruktosa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memiliki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6 atom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karbon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Ketoheksosa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</a:p>
          <a:p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Dihidroksiaseton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memiliki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3 atom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karbon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b="1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Ketotriosa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  <a:endParaRPr lang="id-ID" b="1" dirty="0">
              <a:solidFill>
                <a:schemeClr val="accent3">
                  <a:lumMod val="25000"/>
                </a:schemeClr>
              </a:solidFill>
              <a:latin typeface="Adamina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72770A-3E8E-4A5C-8D61-529F6E74C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5797" t="31949" r="62609"/>
          <a:stretch/>
        </p:blipFill>
        <p:spPr>
          <a:xfrm>
            <a:off x="0" y="212863"/>
            <a:ext cx="1946947" cy="235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1C0A8E-4EDD-4394-9CC7-E67AB0028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60580" t="34525" r="7874"/>
          <a:stretch/>
        </p:blipFill>
        <p:spPr>
          <a:xfrm>
            <a:off x="6871586" y="216515"/>
            <a:ext cx="2017363" cy="2355235"/>
          </a:xfrm>
          <a:prstGeom prst="rect">
            <a:avLst/>
          </a:prstGeom>
        </p:spPr>
      </p:pic>
      <p:sp>
        <p:nvSpPr>
          <p:cNvPr id="595" name="Google Shape;595;p39"/>
          <p:cNvSpPr txBox="1">
            <a:spLocks noGrp="1"/>
          </p:cNvSpPr>
          <p:nvPr>
            <p:ph type="body" idx="1"/>
          </p:nvPr>
        </p:nvSpPr>
        <p:spPr>
          <a:xfrm>
            <a:off x="720000" y="1388654"/>
            <a:ext cx="7704000" cy="3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</a:rPr>
              <a:t>Monosakarida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memiliki</a:t>
            </a:r>
            <a:r>
              <a:rPr lang="en-US" dirty="0">
                <a:solidFill>
                  <a:schemeClr val="dk1"/>
                </a:solidFill>
              </a:rPr>
              <a:t> atom </a:t>
            </a:r>
            <a:r>
              <a:rPr lang="en-US" dirty="0" err="1">
                <a:solidFill>
                  <a:schemeClr val="dk1"/>
                </a:solidFill>
              </a:rPr>
              <a:t>karbon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mengikat</a:t>
            </a:r>
            <a:r>
              <a:rPr lang="en-US" dirty="0">
                <a:solidFill>
                  <a:schemeClr val="dk1"/>
                </a:solidFill>
              </a:rPr>
              <a:t> 4 </a:t>
            </a:r>
            <a:r>
              <a:rPr lang="en-US" dirty="0" err="1">
                <a:solidFill>
                  <a:schemeClr val="dk1"/>
                </a:solidFill>
              </a:rPr>
              <a:t>gugus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berbeda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disebut</a:t>
            </a:r>
            <a:r>
              <a:rPr lang="en-US" dirty="0">
                <a:solidFill>
                  <a:schemeClr val="dk1"/>
                </a:solidFill>
              </a:rPr>
              <a:t> Atom Karbon </a:t>
            </a:r>
            <a:r>
              <a:rPr lang="en-US" dirty="0" err="1">
                <a:solidFill>
                  <a:schemeClr val="dk1"/>
                </a:solidFill>
              </a:rPr>
              <a:t>Asimetrik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Dimana Atom Karbon yang </a:t>
            </a:r>
            <a:r>
              <a:rPr lang="en-US" dirty="0" err="1">
                <a:solidFill>
                  <a:schemeClr val="dk1"/>
                </a:solidFill>
              </a:rPr>
              <a:t>ada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mengikat</a:t>
            </a:r>
            <a:r>
              <a:rPr lang="en-US" dirty="0">
                <a:solidFill>
                  <a:schemeClr val="dk1"/>
                </a:solidFill>
              </a:rPr>
              <a:t> 4 atom yang </a:t>
            </a:r>
            <a:r>
              <a:rPr lang="en-US" dirty="0" err="1">
                <a:solidFill>
                  <a:schemeClr val="dk1"/>
                </a:solidFill>
              </a:rPr>
              <a:t>berbeda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lainnya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</a:rPr>
              <a:t>Glukosa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memiliki</a:t>
            </a:r>
            <a:r>
              <a:rPr lang="en-US" dirty="0">
                <a:solidFill>
                  <a:schemeClr val="dk1"/>
                </a:solidFill>
              </a:rPr>
              <a:t> 4 atom C </a:t>
            </a:r>
            <a:r>
              <a:rPr lang="en-US" dirty="0" err="1">
                <a:solidFill>
                  <a:schemeClr val="dk1"/>
                </a:solidFill>
              </a:rPr>
              <a:t>asimetrik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</a:rPr>
              <a:t>Fruktosa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memiliki</a:t>
            </a:r>
            <a:r>
              <a:rPr lang="en-US" dirty="0">
                <a:solidFill>
                  <a:schemeClr val="dk1"/>
                </a:solidFill>
              </a:rPr>
              <a:t> 3 atom C </a:t>
            </a:r>
            <a:r>
              <a:rPr lang="en-US" dirty="0" err="1">
                <a:solidFill>
                  <a:schemeClr val="dk1"/>
                </a:solidFill>
              </a:rPr>
              <a:t>asimetrik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Secara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fisika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karbohidrat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memiliki</a:t>
            </a:r>
            <a:r>
              <a:rPr lang="en-US" dirty="0">
                <a:solidFill>
                  <a:schemeClr val="dk1"/>
                </a:solidFill>
              </a:rPr>
              <a:t> atom C </a:t>
            </a:r>
            <a:r>
              <a:rPr lang="en-US" dirty="0" err="1">
                <a:solidFill>
                  <a:schemeClr val="dk1"/>
                </a:solidFill>
              </a:rPr>
              <a:t>asimetrik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memiliki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sifat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senyawa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dapat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memutar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polarisasi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cahaya</a:t>
            </a:r>
            <a:r>
              <a:rPr lang="en-US" dirty="0">
                <a:solidFill>
                  <a:schemeClr val="dk1"/>
                </a:solidFill>
              </a:rPr>
              <a:t> (optic </a:t>
            </a:r>
            <a:r>
              <a:rPr lang="en-US" dirty="0" err="1">
                <a:solidFill>
                  <a:schemeClr val="dk1"/>
                </a:solidFill>
              </a:rPr>
              <a:t>aktif</a:t>
            </a:r>
            <a:r>
              <a:rPr lang="en-US" dirty="0">
                <a:solidFill>
                  <a:schemeClr val="dk1"/>
                </a:solidFill>
              </a:rPr>
              <a:t>) </a:t>
            </a:r>
            <a:r>
              <a:rPr lang="en-US" dirty="0" err="1">
                <a:solidFill>
                  <a:schemeClr val="dk1"/>
                </a:solidFill>
              </a:rPr>
              <a:t>termasuk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Monosakarida</a:t>
            </a: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1"/>
                </a:solidFill>
              </a:rPr>
              <a:t>Gliseraldehid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molekul</a:t>
            </a:r>
            <a:r>
              <a:rPr lang="en-US" sz="1200" dirty="0">
                <a:solidFill>
                  <a:schemeClr val="dk1"/>
                </a:solidFill>
              </a:rPr>
              <a:t> CHO </a:t>
            </a:r>
            <a:r>
              <a:rPr lang="en-US" sz="1200" dirty="0" err="1">
                <a:solidFill>
                  <a:schemeClr val="dk1"/>
                </a:solidFill>
              </a:rPr>
              <a:t>mengikat</a:t>
            </a:r>
            <a:r>
              <a:rPr lang="en-US" sz="1200" dirty="0">
                <a:solidFill>
                  <a:schemeClr val="dk1"/>
                </a:solidFill>
              </a:rPr>
              <a:t> OH pada </a:t>
            </a:r>
            <a:r>
              <a:rPr lang="en-US" sz="1200" dirty="0" err="1">
                <a:solidFill>
                  <a:schemeClr val="dk1"/>
                </a:solidFill>
              </a:rPr>
              <a:t>sebelah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kanan</a:t>
            </a:r>
            <a:r>
              <a:rPr lang="en-US" sz="1200" dirty="0">
                <a:solidFill>
                  <a:schemeClr val="dk1"/>
                </a:solidFill>
              </a:rPr>
              <a:t> dan/</a:t>
            </a:r>
            <a:r>
              <a:rPr lang="en-US" sz="1200" dirty="0" err="1">
                <a:solidFill>
                  <a:schemeClr val="dk1"/>
                </a:solidFill>
              </a:rPr>
              <a:t>atau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kiri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dari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gugus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karbonil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terjauhnya</a:t>
            </a:r>
            <a:endParaRPr lang="en-US"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D- </a:t>
            </a:r>
            <a:r>
              <a:rPr lang="en-US" sz="1200" dirty="0">
                <a:solidFill>
                  <a:schemeClr val="dk1"/>
                </a:solidFill>
              </a:rPr>
              <a:t> : </a:t>
            </a:r>
            <a:r>
              <a:rPr lang="en-US" sz="1200" dirty="0" err="1">
                <a:solidFill>
                  <a:schemeClr val="dk1"/>
                </a:solidFill>
              </a:rPr>
              <a:t>digunakan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karena</a:t>
            </a:r>
            <a:r>
              <a:rPr lang="en-US" sz="1200" dirty="0">
                <a:solidFill>
                  <a:schemeClr val="dk1"/>
                </a:solidFill>
              </a:rPr>
              <a:t> CHO </a:t>
            </a:r>
            <a:r>
              <a:rPr lang="en-US" sz="1200" dirty="0" err="1">
                <a:solidFill>
                  <a:schemeClr val="dk1"/>
                </a:solidFill>
              </a:rPr>
              <a:t>mengikat</a:t>
            </a:r>
            <a:r>
              <a:rPr lang="en-US" sz="1200" dirty="0">
                <a:solidFill>
                  <a:schemeClr val="dk1"/>
                </a:solidFill>
              </a:rPr>
              <a:t> OH </a:t>
            </a:r>
            <a:r>
              <a:rPr lang="en-US" sz="1200" dirty="0" err="1">
                <a:solidFill>
                  <a:schemeClr val="dk1"/>
                </a:solidFill>
              </a:rPr>
              <a:t>terjauh</a:t>
            </a:r>
            <a:r>
              <a:rPr lang="en-US" sz="1200" dirty="0">
                <a:solidFill>
                  <a:schemeClr val="dk1"/>
                </a:solidFill>
              </a:rPr>
              <a:t> di </a:t>
            </a:r>
            <a:r>
              <a:rPr lang="en-US" sz="1200" dirty="0" err="1">
                <a:solidFill>
                  <a:schemeClr val="dk1"/>
                </a:solidFill>
              </a:rPr>
              <a:t>sebelah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kana</a:t>
            </a:r>
            <a:r>
              <a:rPr lang="en-US" sz="1200" b="1" dirty="0" err="1">
                <a:solidFill>
                  <a:schemeClr val="dk1"/>
                </a:solidFill>
              </a:rPr>
              <a:t>n</a:t>
            </a:r>
            <a:endParaRPr lang="en-US"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L-  </a:t>
            </a:r>
            <a:r>
              <a:rPr lang="en-US" sz="1200" dirty="0">
                <a:solidFill>
                  <a:schemeClr val="dk1"/>
                </a:solidFill>
              </a:rPr>
              <a:t>: </a:t>
            </a:r>
            <a:r>
              <a:rPr lang="en-US" sz="1200" dirty="0" err="1">
                <a:solidFill>
                  <a:schemeClr val="dk1"/>
                </a:solidFill>
              </a:rPr>
              <a:t>digunakan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karena</a:t>
            </a:r>
            <a:r>
              <a:rPr lang="en-US" sz="1200" dirty="0">
                <a:solidFill>
                  <a:schemeClr val="dk1"/>
                </a:solidFill>
              </a:rPr>
              <a:t> CHO </a:t>
            </a:r>
            <a:r>
              <a:rPr lang="en-US" sz="1200" dirty="0" err="1">
                <a:solidFill>
                  <a:schemeClr val="dk1"/>
                </a:solidFill>
              </a:rPr>
              <a:t>mengikat</a:t>
            </a:r>
            <a:r>
              <a:rPr lang="en-US" sz="1200" dirty="0">
                <a:solidFill>
                  <a:schemeClr val="dk1"/>
                </a:solidFill>
              </a:rPr>
              <a:t> OH </a:t>
            </a:r>
            <a:r>
              <a:rPr lang="en-US" sz="1200" dirty="0" err="1">
                <a:solidFill>
                  <a:schemeClr val="dk1"/>
                </a:solidFill>
              </a:rPr>
              <a:t>terjauh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disebelah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kiri</a:t>
            </a:r>
            <a:endParaRPr lang="en-US"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Pusat Asimetrik MONOSAKARIDA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68A4B-EE09-47D5-A6F1-34CE16C9905D}"/>
              </a:ext>
            </a:extLst>
          </p:cNvPr>
          <p:cNvSpPr txBox="1"/>
          <p:nvPr/>
        </p:nvSpPr>
        <p:spPr>
          <a:xfrm>
            <a:off x="2411896" y="1186755"/>
            <a:ext cx="4320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C = O (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Aldehid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OH (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Metanol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CH₂O (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Hidrogen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H (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Hidroksil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Yang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mebedakan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antara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keduanya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adalah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posisi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 OH (isomer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geometri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damina" panose="020B0604020202020204" charset="0"/>
              </a:rPr>
              <a:t>)</a:t>
            </a:r>
            <a:endParaRPr lang="id-ID" dirty="0">
              <a:solidFill>
                <a:schemeClr val="accent3">
                  <a:lumMod val="25000"/>
                </a:schemeClr>
              </a:solidFill>
              <a:latin typeface="Adamina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0"/>
          <p:cNvSpPr txBox="1">
            <a:spLocks noGrp="1"/>
          </p:cNvSpPr>
          <p:nvPr>
            <p:ph type="subTitle" idx="1"/>
          </p:nvPr>
        </p:nvSpPr>
        <p:spPr>
          <a:xfrm>
            <a:off x="278681" y="3173896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 dirty="0"/>
              <a:t>Aldotriosa</a:t>
            </a:r>
            <a:r>
              <a:rPr lang="id-ID" sz="1600" dirty="0"/>
              <a:t> dan </a:t>
            </a:r>
            <a:r>
              <a:rPr lang="en-US" sz="1600" b="1" dirty="0"/>
              <a:t>M</a:t>
            </a:r>
            <a:r>
              <a:rPr lang="id-ID" sz="1600" b="1" dirty="0" err="1"/>
              <a:t>onosakarida</a:t>
            </a:r>
            <a:r>
              <a:rPr lang="id-ID" sz="1600" dirty="0"/>
              <a:t> yang memiliki atom C &gt;5 dengan struktur siklik (</a:t>
            </a:r>
            <a:r>
              <a:rPr lang="id-ID" sz="1600" dirty="0" err="1"/>
              <a:t>haworth</a:t>
            </a:r>
            <a:r>
              <a:rPr lang="id-ID" sz="1600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</a:t>
            </a:r>
            <a:r>
              <a:rPr lang="id-ID" sz="1600" dirty="0" err="1"/>
              <a:t>erjadi</a:t>
            </a:r>
            <a:r>
              <a:rPr lang="id-ID" sz="1600" dirty="0"/>
              <a:t> karena adanya interaksi gugus karbonil dan oksigen hidroksil yang membentuk ikatan </a:t>
            </a:r>
            <a:r>
              <a:rPr lang="id-ID" sz="1600" dirty="0" err="1"/>
              <a:t>kovalen</a:t>
            </a:r>
            <a:endParaRPr lang="id-ID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Glukosa : gugus </a:t>
            </a:r>
            <a:r>
              <a:rPr lang="id-ID" sz="1600" dirty="0" err="1"/>
              <a:t>aldehid</a:t>
            </a:r>
            <a:r>
              <a:rPr lang="id-ID" sz="1600" dirty="0"/>
              <a:t> (CHO) dan OH membentuk ikatan </a:t>
            </a:r>
            <a:r>
              <a:rPr lang="id-ID" sz="1600" dirty="0" err="1"/>
              <a:t>kovalen</a:t>
            </a:r>
            <a:r>
              <a:rPr lang="id-ID" sz="1600" dirty="0"/>
              <a:t> Fruktosa : gugus keton (C=O dan OH membentuk ikatan </a:t>
            </a:r>
            <a:r>
              <a:rPr lang="id-ID" sz="1600" dirty="0" err="1"/>
              <a:t>kovalen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9AC3F-7710-4C49-B28C-05C47F73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2531" y="13252"/>
            <a:ext cx="5618922" cy="3160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9"/>
          <p:cNvSpPr txBox="1">
            <a:spLocks noGrp="1"/>
          </p:cNvSpPr>
          <p:nvPr>
            <p:ph type="body" idx="1"/>
          </p:nvPr>
        </p:nvSpPr>
        <p:spPr>
          <a:xfrm>
            <a:off x="720000" y="1010025"/>
            <a:ext cx="7704000" cy="3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</a:rPr>
              <a:t>Glukosa</a:t>
            </a:r>
            <a:r>
              <a:rPr lang="en-US" sz="1600" dirty="0">
                <a:solidFill>
                  <a:schemeClr val="dk1"/>
                </a:solidFill>
              </a:rPr>
              <a:t> punya </a:t>
            </a:r>
            <a:r>
              <a:rPr lang="en-US" sz="1600" dirty="0" err="1">
                <a:solidFill>
                  <a:schemeClr val="dk1"/>
                </a:solidFill>
              </a:rPr>
              <a:t>gugus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aldehid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rantai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samping</a:t>
            </a:r>
            <a:r>
              <a:rPr lang="en-US" sz="1600" dirty="0">
                <a:solidFill>
                  <a:schemeClr val="dk1"/>
                </a:solidFill>
              </a:rPr>
              <a:t> R1 dan </a:t>
            </a:r>
            <a:r>
              <a:rPr lang="en-US" sz="1600" dirty="0" err="1">
                <a:solidFill>
                  <a:schemeClr val="dk1"/>
                </a:solidFill>
              </a:rPr>
              <a:t>alkohol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rantai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samping</a:t>
            </a:r>
            <a:r>
              <a:rPr lang="en-US" sz="1600" dirty="0">
                <a:solidFill>
                  <a:schemeClr val="dk1"/>
                </a:solidFill>
              </a:rPr>
              <a:t> R2 dan </a:t>
            </a:r>
            <a:r>
              <a:rPr lang="en-US" sz="1600" dirty="0" err="1">
                <a:solidFill>
                  <a:schemeClr val="dk1"/>
                </a:solidFill>
              </a:rPr>
              <a:t>membentuk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keseimbangan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hemiasetal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Dimana </a:t>
            </a:r>
            <a:r>
              <a:rPr lang="en-US" sz="1600" dirty="0" err="1">
                <a:solidFill>
                  <a:schemeClr val="dk1"/>
                </a:solidFill>
              </a:rPr>
              <a:t>molekul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oksigen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terikat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karbon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disebelahnya</a:t>
            </a:r>
            <a:r>
              <a:rPr lang="en-US" sz="1600" dirty="0">
                <a:solidFill>
                  <a:schemeClr val="dk1"/>
                </a:solidFill>
              </a:rPr>
              <a:t> dan </a:t>
            </a:r>
            <a:r>
              <a:rPr lang="en-US" sz="1600" dirty="0" err="1">
                <a:solidFill>
                  <a:schemeClr val="dk1"/>
                </a:solidFill>
              </a:rPr>
              <a:t>hidrogen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membentuk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gugus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hidroksil</a:t>
            </a:r>
            <a:r>
              <a:rPr lang="en-US" sz="1600" dirty="0">
                <a:solidFill>
                  <a:schemeClr val="dk1"/>
                </a:solidFill>
              </a:rPr>
              <a:t> (OH) yang </a:t>
            </a:r>
            <a:r>
              <a:rPr lang="en-US" sz="1600" dirty="0" err="1">
                <a:solidFill>
                  <a:schemeClr val="dk1"/>
                </a:solidFill>
              </a:rPr>
              <a:t>baru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</a:rPr>
              <a:t>Fruktosa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punya </a:t>
            </a:r>
            <a:r>
              <a:rPr lang="en-US" sz="1600" dirty="0" err="1">
                <a:solidFill>
                  <a:schemeClr val="dk1"/>
                </a:solidFill>
              </a:rPr>
              <a:t>gugus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keton</a:t>
            </a:r>
            <a:r>
              <a:rPr lang="en-US" sz="1600" dirty="0">
                <a:solidFill>
                  <a:schemeClr val="dk1"/>
                </a:solidFill>
              </a:rPr>
              <a:t> R1 &amp; R2 dan </a:t>
            </a:r>
            <a:r>
              <a:rPr lang="en-US" sz="1600" dirty="0" err="1">
                <a:solidFill>
                  <a:schemeClr val="dk1"/>
                </a:solidFill>
              </a:rPr>
              <a:t>alkohol</a:t>
            </a:r>
            <a:r>
              <a:rPr lang="en-US" sz="1600" dirty="0">
                <a:solidFill>
                  <a:schemeClr val="dk1"/>
                </a:solidFill>
              </a:rPr>
              <a:t> R3 </a:t>
            </a:r>
            <a:r>
              <a:rPr lang="en-US" sz="1600" dirty="0" err="1">
                <a:solidFill>
                  <a:schemeClr val="dk1"/>
                </a:solidFill>
              </a:rPr>
              <a:t>membentuk</a:t>
            </a:r>
            <a:r>
              <a:rPr lang="en-US" sz="1600" dirty="0">
                <a:solidFill>
                  <a:schemeClr val="dk1"/>
                </a:solidFill>
              </a:rPr>
              <a:t> hemiketal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ula </a:t>
            </a:r>
            <a:r>
              <a:rPr lang="en-US" sz="1600" dirty="0" err="1">
                <a:solidFill>
                  <a:schemeClr val="dk1"/>
                </a:solidFill>
              </a:rPr>
              <a:t>dikelompokkan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menjadi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cincin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Piran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</a:rPr>
              <a:t>Glukosa</a:t>
            </a:r>
            <a:r>
              <a:rPr lang="en-US" sz="1600" dirty="0">
                <a:solidFill>
                  <a:schemeClr val="dk1"/>
                </a:solidFill>
              </a:rPr>
              <a:t> : α-D-</a:t>
            </a:r>
            <a:r>
              <a:rPr lang="en-US" sz="1600" dirty="0" err="1">
                <a:solidFill>
                  <a:schemeClr val="dk1"/>
                </a:solidFill>
              </a:rPr>
              <a:t>Piranosa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karena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gugus</a:t>
            </a:r>
            <a:r>
              <a:rPr lang="en-US" sz="1600" dirty="0">
                <a:solidFill>
                  <a:schemeClr val="dk1"/>
                </a:solidFill>
              </a:rPr>
              <a:t> OH </a:t>
            </a:r>
            <a:r>
              <a:rPr lang="en-US" sz="1600" dirty="0" err="1">
                <a:solidFill>
                  <a:schemeClr val="dk1"/>
                </a:solidFill>
              </a:rPr>
              <a:t>ada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dibawah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	β-D-</a:t>
            </a:r>
            <a:r>
              <a:rPr lang="en-US" sz="1600" dirty="0" err="1">
                <a:solidFill>
                  <a:schemeClr val="dk1"/>
                </a:solidFill>
              </a:rPr>
              <a:t>Piranosa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karena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gugus</a:t>
            </a:r>
            <a:r>
              <a:rPr lang="en-US" sz="1600" dirty="0">
                <a:solidFill>
                  <a:schemeClr val="dk1"/>
                </a:solidFill>
              </a:rPr>
              <a:t> OH </a:t>
            </a:r>
            <a:r>
              <a:rPr lang="en-US" sz="1600" dirty="0" err="1">
                <a:solidFill>
                  <a:schemeClr val="dk1"/>
                </a:solidFill>
              </a:rPr>
              <a:t>ada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diatas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PRINSIP SIKLISASI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E0FE6-2223-4F1F-95C9-A5D4751E7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10338"/>
          <a:stretch/>
        </p:blipFill>
        <p:spPr>
          <a:xfrm>
            <a:off x="4571999" y="1"/>
            <a:ext cx="4572001" cy="2305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C1613-8FAD-4BE1-82DA-3C5721862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99" b="30085"/>
          <a:stretch/>
        </p:blipFill>
        <p:spPr>
          <a:xfrm>
            <a:off x="331303" y="987075"/>
            <a:ext cx="4240696" cy="15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2867"/>
      </p:ext>
    </p:extLst>
  </p:cSld>
  <p:clrMapOvr>
    <a:masterClrMapping/>
  </p:clrMapOvr>
</p:sld>
</file>

<file path=ppt/theme/theme1.xml><?xml version="1.0" encoding="utf-8"?>
<a:theme xmlns:a="http://schemas.openxmlformats.org/drawingml/2006/main" name="Read Across America Day by Slidesgo">
  <a:themeElements>
    <a:clrScheme name="Simple Light">
      <a:dk1>
        <a:srgbClr val="747373"/>
      </a:dk1>
      <a:lt1>
        <a:srgbClr val="9E7059"/>
      </a:lt1>
      <a:dk2>
        <a:srgbClr val="D9D3C4"/>
      </a:dk2>
      <a:lt2>
        <a:srgbClr val="B5B1A5"/>
      </a:lt2>
      <a:accent1>
        <a:srgbClr val="CBC6BB"/>
      </a:accent1>
      <a:accent2>
        <a:srgbClr val="AA9A82"/>
      </a:accent2>
      <a:accent3>
        <a:srgbClr val="F2ECE7"/>
      </a:accent3>
      <a:accent4>
        <a:srgbClr val="C2A983"/>
      </a:accent4>
      <a:accent5>
        <a:srgbClr val="B1AF80"/>
      </a:accent5>
      <a:accent6>
        <a:srgbClr val="E2A274"/>
      </a:accent6>
      <a:hlink>
        <a:srgbClr val="7473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 Across America Day by Slidesgo</Template>
  <TotalTime>54</TotalTime>
  <Words>356</Words>
  <Application>Microsoft Office PowerPoint</Application>
  <PresentationFormat>On-screen Show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Bebas Neue</vt:lpstr>
      <vt:lpstr>Adamina</vt:lpstr>
      <vt:lpstr>Courier Prime</vt:lpstr>
      <vt:lpstr>Read Across America Day by Slidesgo</vt:lpstr>
      <vt:lpstr>MONOSAKARIDA biokimia</vt:lpstr>
      <vt:lpstr>PowerPoint Presentation</vt:lpstr>
      <vt:lpstr>Memberi nama MONOSAKARIDA</vt:lpstr>
      <vt:lpstr>Pusat Asimetrik MONOSAKARIDA</vt:lpstr>
      <vt:lpstr>PowerPoint Presentation</vt:lpstr>
      <vt:lpstr>PRINSIP SIKLISASI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 biokimia</dc:title>
  <dc:creator>Zalfa Husniyyah</dc:creator>
  <cp:lastModifiedBy>Zalfa Husniyyah</cp:lastModifiedBy>
  <cp:revision>1</cp:revision>
  <dcterms:created xsi:type="dcterms:W3CDTF">2022-03-04T07:16:32Z</dcterms:created>
  <dcterms:modified xsi:type="dcterms:W3CDTF">2022-03-04T08:11:07Z</dcterms:modified>
</cp:coreProperties>
</file>