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306" r:id="rId4"/>
    <p:sldId id="307" r:id="rId5"/>
    <p:sldId id="308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95FF9D-7C7B-4E10-A339-119342C2655D}">
  <a:tblStyle styleId="{3E95FF9D-7C7B-4E10-A339-119342C26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d3adce13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bd3adce13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d3adce13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bd3adce13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3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d3adce13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bd3adce13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504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bd3adce130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bd3adce130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85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bb7e0a02d0_0_18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bb7e0a02d0_0_18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845" r="8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-44075" y="277009"/>
            <a:ext cx="9323700" cy="4666754"/>
            <a:chOff x="-44075" y="277009"/>
            <a:chExt cx="9323700" cy="466675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44075" y="2770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44075" y="5395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44075" y="7995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44075" y="10620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44075" y="13158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44075" y="15783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44075" y="18408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44075" y="21033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44075" y="23595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44075" y="26132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44075" y="28757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44075" y="31382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44075" y="3400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4075" y="365068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4075" y="39044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4075" y="41669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4075" y="44294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4075" y="46919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4075" y="4943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/>
          <p:nvPr/>
        </p:nvSpPr>
        <p:spPr>
          <a:xfrm>
            <a:off x="599550" y="416850"/>
            <a:ext cx="7944900" cy="43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128716" y="1232129"/>
            <a:ext cx="3347400" cy="21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1128716" y="3595529"/>
            <a:ext cx="33474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bg>
      <p:bgPr>
        <a:solidFill>
          <a:schemeClr val="l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"/>
          <p:cNvPicPr preferRelativeResize="0"/>
          <p:nvPr/>
        </p:nvPicPr>
        <p:blipFill rotWithShape="1">
          <a:blip r:embed="rId2">
            <a:alphaModFix/>
          </a:blip>
          <a:srcRect l="845" r="8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3"/>
          <p:cNvGrpSpPr/>
          <p:nvPr/>
        </p:nvGrpSpPr>
        <p:grpSpPr>
          <a:xfrm>
            <a:off x="-44075" y="277009"/>
            <a:ext cx="9323700" cy="4666754"/>
            <a:chOff x="-44075" y="277009"/>
            <a:chExt cx="9323700" cy="4666754"/>
          </a:xfrm>
        </p:grpSpPr>
        <p:cxnSp>
          <p:nvCxnSpPr>
            <p:cNvPr id="266" name="Google Shape;266;p13"/>
            <p:cNvCxnSpPr/>
            <p:nvPr/>
          </p:nvCxnSpPr>
          <p:spPr>
            <a:xfrm>
              <a:off x="-44075" y="2770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13"/>
            <p:cNvCxnSpPr/>
            <p:nvPr/>
          </p:nvCxnSpPr>
          <p:spPr>
            <a:xfrm>
              <a:off x="-44075" y="5395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3"/>
            <p:cNvCxnSpPr/>
            <p:nvPr/>
          </p:nvCxnSpPr>
          <p:spPr>
            <a:xfrm>
              <a:off x="-44075" y="7995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13"/>
            <p:cNvCxnSpPr/>
            <p:nvPr/>
          </p:nvCxnSpPr>
          <p:spPr>
            <a:xfrm>
              <a:off x="-44075" y="10620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13"/>
            <p:cNvCxnSpPr/>
            <p:nvPr/>
          </p:nvCxnSpPr>
          <p:spPr>
            <a:xfrm>
              <a:off x="-44075" y="13158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13"/>
            <p:cNvCxnSpPr/>
            <p:nvPr/>
          </p:nvCxnSpPr>
          <p:spPr>
            <a:xfrm>
              <a:off x="-44075" y="15783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13"/>
            <p:cNvCxnSpPr/>
            <p:nvPr/>
          </p:nvCxnSpPr>
          <p:spPr>
            <a:xfrm>
              <a:off x="-44075" y="18408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-44075" y="21033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-44075" y="23595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-44075" y="26132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-44075" y="28757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-44075" y="31382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-44075" y="3400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-44075" y="365068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-44075" y="39044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-44075" y="41669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-44075" y="44294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-44075" y="46919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-44075" y="4943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3"/>
          <p:cNvSpPr/>
          <p:nvPr/>
        </p:nvSpPr>
        <p:spPr>
          <a:xfrm>
            <a:off x="599550" y="416850"/>
            <a:ext cx="7944900" cy="43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713225" y="559008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2084658" y="1404259"/>
            <a:ext cx="1895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2"/>
          </p:nvPr>
        </p:nvSpPr>
        <p:spPr>
          <a:xfrm>
            <a:off x="2084650" y="174037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3"/>
          </p:nvPr>
        </p:nvSpPr>
        <p:spPr>
          <a:xfrm>
            <a:off x="6042407" y="1404934"/>
            <a:ext cx="1895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4"/>
          </p:nvPr>
        </p:nvSpPr>
        <p:spPr>
          <a:xfrm>
            <a:off x="6042400" y="1741175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5"/>
          </p:nvPr>
        </p:nvSpPr>
        <p:spPr>
          <a:xfrm>
            <a:off x="2084658" y="2902582"/>
            <a:ext cx="1895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6"/>
          </p:nvPr>
        </p:nvSpPr>
        <p:spPr>
          <a:xfrm>
            <a:off x="2084651" y="3244850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hasCustomPrompt="1"/>
          </p:nvPr>
        </p:nvSpPr>
        <p:spPr>
          <a:xfrm>
            <a:off x="1223917" y="1770531"/>
            <a:ext cx="64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7" hasCustomPrompt="1"/>
          </p:nvPr>
        </p:nvSpPr>
        <p:spPr>
          <a:xfrm>
            <a:off x="5214094" y="1770531"/>
            <a:ext cx="64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8" hasCustomPrompt="1"/>
          </p:nvPr>
        </p:nvSpPr>
        <p:spPr>
          <a:xfrm>
            <a:off x="1223917" y="3272478"/>
            <a:ext cx="64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9"/>
          </p:nvPr>
        </p:nvSpPr>
        <p:spPr>
          <a:xfrm>
            <a:off x="6042408" y="2902582"/>
            <a:ext cx="1895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3"/>
          </p:nvPr>
        </p:nvSpPr>
        <p:spPr>
          <a:xfrm>
            <a:off x="6042401" y="3244850"/>
            <a:ext cx="222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14" hasCustomPrompt="1"/>
          </p:nvPr>
        </p:nvSpPr>
        <p:spPr>
          <a:xfrm>
            <a:off x="5214094" y="3272478"/>
            <a:ext cx="648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5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4">
  <p:cSld name="CUSTOM_9_1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2"/>
          <p:cNvPicPr preferRelativeResize="0"/>
          <p:nvPr/>
        </p:nvPicPr>
        <p:blipFill rotWithShape="1">
          <a:blip r:embed="rId2">
            <a:alphaModFix/>
          </a:blip>
          <a:srcRect l="845" r="8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6" name="Google Shape;536;p22"/>
          <p:cNvGrpSpPr/>
          <p:nvPr/>
        </p:nvGrpSpPr>
        <p:grpSpPr>
          <a:xfrm>
            <a:off x="-44075" y="277009"/>
            <a:ext cx="9323700" cy="4666754"/>
            <a:chOff x="-44075" y="277009"/>
            <a:chExt cx="9323700" cy="4666754"/>
          </a:xfrm>
        </p:grpSpPr>
        <p:cxnSp>
          <p:nvCxnSpPr>
            <p:cNvPr id="537" name="Google Shape;537;p22"/>
            <p:cNvCxnSpPr/>
            <p:nvPr/>
          </p:nvCxnSpPr>
          <p:spPr>
            <a:xfrm>
              <a:off x="-44075" y="2770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22"/>
            <p:cNvCxnSpPr/>
            <p:nvPr/>
          </p:nvCxnSpPr>
          <p:spPr>
            <a:xfrm>
              <a:off x="-44075" y="5395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22"/>
            <p:cNvCxnSpPr/>
            <p:nvPr/>
          </p:nvCxnSpPr>
          <p:spPr>
            <a:xfrm>
              <a:off x="-44075" y="7995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22"/>
            <p:cNvCxnSpPr/>
            <p:nvPr/>
          </p:nvCxnSpPr>
          <p:spPr>
            <a:xfrm>
              <a:off x="-44075" y="10620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22"/>
            <p:cNvCxnSpPr/>
            <p:nvPr/>
          </p:nvCxnSpPr>
          <p:spPr>
            <a:xfrm>
              <a:off x="-44075" y="13158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22"/>
            <p:cNvCxnSpPr/>
            <p:nvPr/>
          </p:nvCxnSpPr>
          <p:spPr>
            <a:xfrm>
              <a:off x="-44075" y="15783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22"/>
            <p:cNvCxnSpPr/>
            <p:nvPr/>
          </p:nvCxnSpPr>
          <p:spPr>
            <a:xfrm>
              <a:off x="-44075" y="18408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22"/>
            <p:cNvCxnSpPr/>
            <p:nvPr/>
          </p:nvCxnSpPr>
          <p:spPr>
            <a:xfrm>
              <a:off x="-44075" y="21033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22"/>
            <p:cNvCxnSpPr/>
            <p:nvPr/>
          </p:nvCxnSpPr>
          <p:spPr>
            <a:xfrm>
              <a:off x="-44075" y="23595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22"/>
            <p:cNvCxnSpPr/>
            <p:nvPr/>
          </p:nvCxnSpPr>
          <p:spPr>
            <a:xfrm>
              <a:off x="-44075" y="26132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22"/>
            <p:cNvCxnSpPr/>
            <p:nvPr/>
          </p:nvCxnSpPr>
          <p:spPr>
            <a:xfrm>
              <a:off x="-44075" y="28757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22"/>
            <p:cNvCxnSpPr/>
            <p:nvPr/>
          </p:nvCxnSpPr>
          <p:spPr>
            <a:xfrm>
              <a:off x="-44075" y="31382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22"/>
            <p:cNvCxnSpPr/>
            <p:nvPr/>
          </p:nvCxnSpPr>
          <p:spPr>
            <a:xfrm>
              <a:off x="-44075" y="3400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22"/>
            <p:cNvCxnSpPr/>
            <p:nvPr/>
          </p:nvCxnSpPr>
          <p:spPr>
            <a:xfrm>
              <a:off x="-44075" y="365068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22"/>
            <p:cNvCxnSpPr/>
            <p:nvPr/>
          </p:nvCxnSpPr>
          <p:spPr>
            <a:xfrm>
              <a:off x="-44075" y="39044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22"/>
            <p:cNvCxnSpPr/>
            <p:nvPr/>
          </p:nvCxnSpPr>
          <p:spPr>
            <a:xfrm>
              <a:off x="-44075" y="41669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2"/>
            <p:cNvCxnSpPr/>
            <p:nvPr/>
          </p:nvCxnSpPr>
          <p:spPr>
            <a:xfrm>
              <a:off x="-44075" y="44294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2"/>
            <p:cNvCxnSpPr/>
            <p:nvPr/>
          </p:nvCxnSpPr>
          <p:spPr>
            <a:xfrm>
              <a:off x="-44075" y="46919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2"/>
            <p:cNvCxnSpPr/>
            <p:nvPr/>
          </p:nvCxnSpPr>
          <p:spPr>
            <a:xfrm>
              <a:off x="-44075" y="4943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22"/>
          <p:cNvSpPr/>
          <p:nvPr/>
        </p:nvSpPr>
        <p:spPr>
          <a:xfrm>
            <a:off x="599550" y="416850"/>
            <a:ext cx="7944900" cy="43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 txBox="1">
            <a:spLocks noGrp="1"/>
          </p:cNvSpPr>
          <p:nvPr>
            <p:ph type="body" idx="1"/>
          </p:nvPr>
        </p:nvSpPr>
        <p:spPr>
          <a:xfrm>
            <a:off x="800538" y="1099050"/>
            <a:ext cx="7542900" cy="3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❖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➢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9pPr>
          </a:lstStyle>
          <a:p>
            <a:endParaRPr/>
          </a:p>
        </p:txBody>
      </p:sp>
      <p:sp>
        <p:nvSpPr>
          <p:cNvPr id="558" name="Google Shape;558;p22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4"/>
          <p:cNvPicPr preferRelativeResize="0"/>
          <p:nvPr/>
        </p:nvPicPr>
        <p:blipFill rotWithShape="1">
          <a:blip r:embed="rId2">
            <a:alphaModFix/>
          </a:blip>
          <a:srcRect l="845" r="8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24"/>
          <p:cNvGrpSpPr/>
          <p:nvPr/>
        </p:nvGrpSpPr>
        <p:grpSpPr>
          <a:xfrm>
            <a:off x="-44075" y="277009"/>
            <a:ext cx="9323700" cy="4666754"/>
            <a:chOff x="-44075" y="277009"/>
            <a:chExt cx="9323700" cy="4666754"/>
          </a:xfrm>
        </p:grpSpPr>
        <p:cxnSp>
          <p:nvCxnSpPr>
            <p:cNvPr id="588" name="Google Shape;588;p24"/>
            <p:cNvCxnSpPr/>
            <p:nvPr/>
          </p:nvCxnSpPr>
          <p:spPr>
            <a:xfrm>
              <a:off x="-44075" y="2770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24"/>
            <p:cNvCxnSpPr/>
            <p:nvPr/>
          </p:nvCxnSpPr>
          <p:spPr>
            <a:xfrm>
              <a:off x="-44075" y="5395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24"/>
            <p:cNvCxnSpPr/>
            <p:nvPr/>
          </p:nvCxnSpPr>
          <p:spPr>
            <a:xfrm>
              <a:off x="-44075" y="7995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24"/>
            <p:cNvCxnSpPr/>
            <p:nvPr/>
          </p:nvCxnSpPr>
          <p:spPr>
            <a:xfrm>
              <a:off x="-44075" y="10620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24"/>
            <p:cNvCxnSpPr/>
            <p:nvPr/>
          </p:nvCxnSpPr>
          <p:spPr>
            <a:xfrm>
              <a:off x="-44075" y="13158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24"/>
            <p:cNvCxnSpPr/>
            <p:nvPr/>
          </p:nvCxnSpPr>
          <p:spPr>
            <a:xfrm>
              <a:off x="-44075" y="15783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24"/>
            <p:cNvCxnSpPr/>
            <p:nvPr/>
          </p:nvCxnSpPr>
          <p:spPr>
            <a:xfrm>
              <a:off x="-44075" y="18408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24"/>
            <p:cNvCxnSpPr/>
            <p:nvPr/>
          </p:nvCxnSpPr>
          <p:spPr>
            <a:xfrm>
              <a:off x="-44075" y="21033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24"/>
            <p:cNvCxnSpPr/>
            <p:nvPr/>
          </p:nvCxnSpPr>
          <p:spPr>
            <a:xfrm>
              <a:off x="-44075" y="23595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24"/>
            <p:cNvCxnSpPr/>
            <p:nvPr/>
          </p:nvCxnSpPr>
          <p:spPr>
            <a:xfrm>
              <a:off x="-44075" y="26132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24"/>
            <p:cNvCxnSpPr/>
            <p:nvPr/>
          </p:nvCxnSpPr>
          <p:spPr>
            <a:xfrm>
              <a:off x="-44075" y="28757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24"/>
            <p:cNvCxnSpPr/>
            <p:nvPr/>
          </p:nvCxnSpPr>
          <p:spPr>
            <a:xfrm>
              <a:off x="-44075" y="31382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24"/>
            <p:cNvCxnSpPr/>
            <p:nvPr/>
          </p:nvCxnSpPr>
          <p:spPr>
            <a:xfrm>
              <a:off x="-44075" y="3400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24"/>
            <p:cNvCxnSpPr/>
            <p:nvPr/>
          </p:nvCxnSpPr>
          <p:spPr>
            <a:xfrm>
              <a:off x="-44075" y="365068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24"/>
            <p:cNvCxnSpPr/>
            <p:nvPr/>
          </p:nvCxnSpPr>
          <p:spPr>
            <a:xfrm>
              <a:off x="-44075" y="39044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24"/>
            <p:cNvCxnSpPr/>
            <p:nvPr/>
          </p:nvCxnSpPr>
          <p:spPr>
            <a:xfrm>
              <a:off x="-44075" y="41669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24"/>
            <p:cNvCxnSpPr/>
            <p:nvPr/>
          </p:nvCxnSpPr>
          <p:spPr>
            <a:xfrm>
              <a:off x="-44075" y="44294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24"/>
            <p:cNvCxnSpPr/>
            <p:nvPr/>
          </p:nvCxnSpPr>
          <p:spPr>
            <a:xfrm>
              <a:off x="-44075" y="46919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24"/>
            <p:cNvCxnSpPr/>
            <p:nvPr/>
          </p:nvCxnSpPr>
          <p:spPr>
            <a:xfrm>
              <a:off x="-44075" y="4943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25"/>
          <p:cNvPicPr preferRelativeResize="0"/>
          <p:nvPr/>
        </p:nvPicPr>
        <p:blipFill rotWithShape="1">
          <a:blip r:embed="rId2">
            <a:alphaModFix/>
          </a:blip>
          <a:srcRect l="845" r="8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9" name="Google Shape;609;p25"/>
          <p:cNvGrpSpPr/>
          <p:nvPr/>
        </p:nvGrpSpPr>
        <p:grpSpPr>
          <a:xfrm>
            <a:off x="-44075" y="277009"/>
            <a:ext cx="9323700" cy="4666754"/>
            <a:chOff x="-44075" y="277009"/>
            <a:chExt cx="9323700" cy="4666754"/>
          </a:xfrm>
        </p:grpSpPr>
        <p:cxnSp>
          <p:nvCxnSpPr>
            <p:cNvPr id="610" name="Google Shape;610;p25"/>
            <p:cNvCxnSpPr/>
            <p:nvPr/>
          </p:nvCxnSpPr>
          <p:spPr>
            <a:xfrm>
              <a:off x="-44075" y="2770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25"/>
            <p:cNvCxnSpPr/>
            <p:nvPr/>
          </p:nvCxnSpPr>
          <p:spPr>
            <a:xfrm>
              <a:off x="-44075" y="5395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25"/>
            <p:cNvCxnSpPr/>
            <p:nvPr/>
          </p:nvCxnSpPr>
          <p:spPr>
            <a:xfrm>
              <a:off x="-44075" y="7995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25"/>
            <p:cNvCxnSpPr/>
            <p:nvPr/>
          </p:nvCxnSpPr>
          <p:spPr>
            <a:xfrm>
              <a:off x="-44075" y="1062050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25"/>
            <p:cNvCxnSpPr/>
            <p:nvPr/>
          </p:nvCxnSpPr>
          <p:spPr>
            <a:xfrm>
              <a:off x="-44075" y="13158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25"/>
            <p:cNvCxnSpPr/>
            <p:nvPr/>
          </p:nvCxnSpPr>
          <p:spPr>
            <a:xfrm>
              <a:off x="-44075" y="15783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25"/>
            <p:cNvCxnSpPr/>
            <p:nvPr/>
          </p:nvCxnSpPr>
          <p:spPr>
            <a:xfrm>
              <a:off x="-44075" y="18408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25"/>
            <p:cNvCxnSpPr/>
            <p:nvPr/>
          </p:nvCxnSpPr>
          <p:spPr>
            <a:xfrm>
              <a:off x="-44075" y="210330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5"/>
            <p:cNvCxnSpPr/>
            <p:nvPr/>
          </p:nvCxnSpPr>
          <p:spPr>
            <a:xfrm>
              <a:off x="-44075" y="235950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5"/>
            <p:cNvCxnSpPr/>
            <p:nvPr/>
          </p:nvCxnSpPr>
          <p:spPr>
            <a:xfrm>
              <a:off x="-44075" y="26132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5"/>
            <p:cNvCxnSpPr/>
            <p:nvPr/>
          </p:nvCxnSpPr>
          <p:spPr>
            <a:xfrm>
              <a:off x="-44075" y="2875759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5"/>
            <p:cNvCxnSpPr/>
            <p:nvPr/>
          </p:nvCxnSpPr>
          <p:spPr>
            <a:xfrm>
              <a:off x="-44075" y="31382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5"/>
            <p:cNvCxnSpPr/>
            <p:nvPr/>
          </p:nvCxnSpPr>
          <p:spPr>
            <a:xfrm>
              <a:off x="-44075" y="3400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25"/>
            <p:cNvCxnSpPr/>
            <p:nvPr/>
          </p:nvCxnSpPr>
          <p:spPr>
            <a:xfrm>
              <a:off x="-44075" y="3650684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25"/>
            <p:cNvCxnSpPr/>
            <p:nvPr/>
          </p:nvCxnSpPr>
          <p:spPr>
            <a:xfrm>
              <a:off x="-44075" y="39044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25"/>
            <p:cNvCxnSpPr/>
            <p:nvPr/>
          </p:nvCxnSpPr>
          <p:spPr>
            <a:xfrm>
              <a:off x="-44075" y="4166938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25"/>
            <p:cNvCxnSpPr/>
            <p:nvPr/>
          </p:nvCxnSpPr>
          <p:spPr>
            <a:xfrm>
              <a:off x="-44075" y="44294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25"/>
            <p:cNvCxnSpPr/>
            <p:nvPr/>
          </p:nvCxnSpPr>
          <p:spPr>
            <a:xfrm>
              <a:off x="-44075" y="469194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25"/>
            <p:cNvCxnSpPr/>
            <p:nvPr/>
          </p:nvCxnSpPr>
          <p:spPr>
            <a:xfrm>
              <a:off x="-44075" y="4943763"/>
              <a:ext cx="9323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629" name="Google Shape;629;p25"/>
          <p:cNvSpPr/>
          <p:nvPr/>
        </p:nvSpPr>
        <p:spPr>
          <a:xfrm>
            <a:off x="599550" y="416850"/>
            <a:ext cx="7944900" cy="430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●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○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■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●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○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■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●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○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Char char="■"/>
              <a:defRPr sz="1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8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8"/>
          <p:cNvSpPr txBox="1">
            <a:spLocks noGrp="1"/>
          </p:cNvSpPr>
          <p:nvPr>
            <p:ph type="ctrTitle"/>
          </p:nvPr>
        </p:nvSpPr>
        <p:spPr>
          <a:xfrm>
            <a:off x="600079" y="1739400"/>
            <a:ext cx="5457822" cy="21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Forum"/>
              </a:rPr>
              <a:t>KARBOHIDRAT MONOSAKARIDA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Forum"/>
              </a:rPr>
              <a:t> </a:t>
            </a:r>
            <a:br>
              <a:rPr lang="en-US" sz="3200" dirty="0">
                <a:solidFill>
                  <a:schemeClr val="accent6">
                    <a:lumMod val="50000"/>
                  </a:schemeClr>
                </a:solidFill>
                <a:latin typeface="Forum"/>
              </a:rPr>
            </a:b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39" name="Google Shape;639;p28"/>
          <p:cNvSpPr txBox="1">
            <a:spLocks noGrp="1"/>
          </p:cNvSpPr>
          <p:nvPr>
            <p:ph type="subTitle" idx="1"/>
          </p:nvPr>
        </p:nvSpPr>
        <p:spPr>
          <a:xfrm>
            <a:off x="2078835" y="3105694"/>
            <a:ext cx="3347400" cy="2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BIOKIMIA</a:t>
            </a:r>
            <a:endParaRPr dirty="0"/>
          </a:p>
        </p:txBody>
      </p:sp>
      <p:sp>
        <p:nvSpPr>
          <p:cNvPr id="835" name="Google Shape;835;p28"/>
          <p:cNvSpPr/>
          <p:nvPr/>
        </p:nvSpPr>
        <p:spPr>
          <a:xfrm>
            <a:off x="7083288" y="3670050"/>
            <a:ext cx="361200" cy="37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639;p28">
            <a:extLst>
              <a:ext uri="{FF2B5EF4-FFF2-40B4-BE49-F238E27FC236}">
                <a16:creationId xmlns:a16="http://schemas.microsoft.com/office/drawing/2014/main" id="{0D3D22A7-26B6-47F3-B9B1-66473DE08C2E}"/>
              </a:ext>
            </a:extLst>
          </p:cNvPr>
          <p:cNvSpPr txBox="1">
            <a:spLocks/>
          </p:cNvSpPr>
          <p:nvPr/>
        </p:nvSpPr>
        <p:spPr>
          <a:xfrm>
            <a:off x="652466" y="755635"/>
            <a:ext cx="3347400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16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ews Cycle"/>
              <a:buNone/>
              <a:defRPr sz="28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/>
            <a:r>
              <a:rPr lang="en-US" dirty="0"/>
              <a:t>N</a:t>
            </a:r>
            <a:r>
              <a:rPr lang="en-ID" dirty="0"/>
              <a:t>AMA : KENSA JULIETA</a:t>
            </a:r>
          </a:p>
          <a:p>
            <a:pPr marL="0" indent="0"/>
            <a:r>
              <a:rPr lang="en-ID" dirty="0"/>
              <a:t>NPM : 2114051006</a:t>
            </a:r>
          </a:p>
          <a:p>
            <a:pPr marL="0" indent="0"/>
            <a:r>
              <a:rPr lang="en-ID" dirty="0"/>
              <a:t>KELAS : THP B</a:t>
            </a:r>
          </a:p>
        </p:txBody>
      </p:sp>
      <p:sp>
        <p:nvSpPr>
          <p:cNvPr id="397" name="Google Shape;2033;p55">
            <a:extLst>
              <a:ext uri="{FF2B5EF4-FFF2-40B4-BE49-F238E27FC236}">
                <a16:creationId xmlns:a16="http://schemas.microsoft.com/office/drawing/2014/main" id="{7E1648EA-6241-4B9B-BA04-64C2289D0D18}"/>
              </a:ext>
            </a:extLst>
          </p:cNvPr>
          <p:cNvSpPr/>
          <p:nvPr/>
        </p:nvSpPr>
        <p:spPr>
          <a:xfrm rot="793305" flipH="1">
            <a:off x="4974091" y="964635"/>
            <a:ext cx="3645881" cy="3053460"/>
          </a:xfrm>
          <a:custGeom>
            <a:avLst/>
            <a:gdLst/>
            <a:ahLst/>
            <a:cxnLst/>
            <a:rect l="l" t="t" r="r" b="b"/>
            <a:pathLst>
              <a:path w="194873" h="171736" extrusionOk="0">
                <a:moveTo>
                  <a:pt x="104236" y="1"/>
                </a:moveTo>
                <a:cubicBezTo>
                  <a:pt x="91896" y="1"/>
                  <a:pt x="77665" y="3146"/>
                  <a:pt x="61411" y="10582"/>
                </a:cubicBezTo>
                <a:cubicBezTo>
                  <a:pt x="61411" y="10582"/>
                  <a:pt x="30656" y="26260"/>
                  <a:pt x="15345" y="50377"/>
                </a:cubicBezTo>
                <a:cubicBezTo>
                  <a:pt x="0" y="74528"/>
                  <a:pt x="1201" y="105584"/>
                  <a:pt x="19848" y="128633"/>
                </a:cubicBezTo>
                <a:cubicBezTo>
                  <a:pt x="38495" y="151717"/>
                  <a:pt x="74087" y="148648"/>
                  <a:pt x="103941" y="163258"/>
                </a:cubicBezTo>
                <a:cubicBezTo>
                  <a:pt x="115089" y="168732"/>
                  <a:pt x="126670" y="171736"/>
                  <a:pt x="137538" y="171736"/>
                </a:cubicBezTo>
                <a:cubicBezTo>
                  <a:pt x="155743" y="171736"/>
                  <a:pt x="171948" y="163307"/>
                  <a:pt x="180763" y="143944"/>
                </a:cubicBezTo>
                <a:cubicBezTo>
                  <a:pt x="194873" y="112989"/>
                  <a:pt x="173624" y="101414"/>
                  <a:pt x="169922" y="65622"/>
                </a:cubicBezTo>
                <a:cubicBezTo>
                  <a:pt x="167074" y="37815"/>
                  <a:pt x="147024" y="1"/>
                  <a:pt x="104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8" name="Google Shape;2036;p55">
            <a:extLst>
              <a:ext uri="{FF2B5EF4-FFF2-40B4-BE49-F238E27FC236}">
                <a16:creationId xmlns:a16="http://schemas.microsoft.com/office/drawing/2014/main" id="{BE1FE73E-75D4-42CF-B1C2-25801E440141}"/>
              </a:ext>
            </a:extLst>
          </p:cNvPr>
          <p:cNvGrpSpPr/>
          <p:nvPr/>
        </p:nvGrpSpPr>
        <p:grpSpPr>
          <a:xfrm>
            <a:off x="5434639" y="1655922"/>
            <a:ext cx="2724784" cy="1985207"/>
            <a:chOff x="3463106" y="748556"/>
            <a:chExt cx="4831500" cy="3680782"/>
          </a:xfrm>
        </p:grpSpPr>
        <p:sp>
          <p:nvSpPr>
            <p:cNvPr id="399" name="Google Shape;2037;p55">
              <a:extLst>
                <a:ext uri="{FF2B5EF4-FFF2-40B4-BE49-F238E27FC236}">
                  <a16:creationId xmlns:a16="http://schemas.microsoft.com/office/drawing/2014/main" id="{A9E87CDE-186E-4CED-95E0-71B116063AA3}"/>
                </a:ext>
              </a:extLst>
            </p:cNvPr>
            <p:cNvSpPr/>
            <p:nvPr/>
          </p:nvSpPr>
          <p:spPr>
            <a:xfrm>
              <a:off x="5053868" y="3806188"/>
              <a:ext cx="1649975" cy="623150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0" name="Google Shape;2038;p55">
              <a:extLst>
                <a:ext uri="{FF2B5EF4-FFF2-40B4-BE49-F238E27FC236}">
                  <a16:creationId xmlns:a16="http://schemas.microsoft.com/office/drawing/2014/main" id="{EED6F231-33CC-451E-87EA-2A8F8B9024C8}"/>
                </a:ext>
              </a:extLst>
            </p:cNvPr>
            <p:cNvSpPr/>
            <p:nvPr/>
          </p:nvSpPr>
          <p:spPr>
            <a:xfrm>
              <a:off x="3463106" y="748556"/>
              <a:ext cx="4831500" cy="3056700"/>
            </a:xfrm>
            <a:prstGeom prst="roundRect">
              <a:avLst>
                <a:gd name="adj" fmla="val 3857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1" name="Picture 4">
            <a:extLst>
              <a:ext uri="{FF2B5EF4-FFF2-40B4-BE49-F238E27FC236}">
                <a16:creationId xmlns:a16="http://schemas.microsoft.com/office/drawing/2014/main" id="{21A08F25-1387-4451-AF3F-90701642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9895" y="1709452"/>
            <a:ext cx="2574272" cy="1544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MONOSAKARIDA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1" name="Google Shape;841;p29"/>
          <p:cNvSpPr txBox="1">
            <a:spLocks noGrp="1"/>
          </p:cNvSpPr>
          <p:nvPr>
            <p:ph type="body" idx="1"/>
          </p:nvPr>
        </p:nvSpPr>
        <p:spPr>
          <a:xfrm>
            <a:off x="592931" y="1326307"/>
            <a:ext cx="4836319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 dirty="0"/>
              <a:t>-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Monosakarida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adalah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senyawa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karbohidrat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dalam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bentuk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gula yang paling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sederhana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 dirty="0"/>
          </a:p>
        </p:txBody>
      </p:sp>
      <p:sp>
        <p:nvSpPr>
          <p:cNvPr id="200" name="Google Shape;2045;p56">
            <a:extLst>
              <a:ext uri="{FF2B5EF4-FFF2-40B4-BE49-F238E27FC236}">
                <a16:creationId xmlns:a16="http://schemas.microsoft.com/office/drawing/2014/main" id="{9208AF3D-25C4-4543-AF13-1322039DDF63}"/>
              </a:ext>
            </a:extLst>
          </p:cNvPr>
          <p:cNvSpPr/>
          <p:nvPr/>
        </p:nvSpPr>
        <p:spPr>
          <a:xfrm>
            <a:off x="4857727" y="1036668"/>
            <a:ext cx="3858750" cy="3335307"/>
          </a:xfrm>
          <a:custGeom>
            <a:avLst/>
            <a:gdLst/>
            <a:ahLst/>
            <a:cxnLst/>
            <a:rect l="l" t="t" r="r" b="b"/>
            <a:pathLst>
              <a:path w="194873" h="171736" extrusionOk="0">
                <a:moveTo>
                  <a:pt x="104236" y="1"/>
                </a:moveTo>
                <a:cubicBezTo>
                  <a:pt x="91896" y="1"/>
                  <a:pt x="77665" y="3146"/>
                  <a:pt x="61411" y="10582"/>
                </a:cubicBezTo>
                <a:cubicBezTo>
                  <a:pt x="61411" y="10582"/>
                  <a:pt x="30656" y="26260"/>
                  <a:pt x="15345" y="50377"/>
                </a:cubicBezTo>
                <a:cubicBezTo>
                  <a:pt x="0" y="74528"/>
                  <a:pt x="1201" y="105584"/>
                  <a:pt x="19848" y="128633"/>
                </a:cubicBezTo>
                <a:cubicBezTo>
                  <a:pt x="38495" y="151717"/>
                  <a:pt x="74087" y="148648"/>
                  <a:pt x="103941" y="163258"/>
                </a:cubicBezTo>
                <a:cubicBezTo>
                  <a:pt x="115089" y="168732"/>
                  <a:pt x="126670" y="171736"/>
                  <a:pt x="137538" y="171736"/>
                </a:cubicBezTo>
                <a:cubicBezTo>
                  <a:pt x="155743" y="171736"/>
                  <a:pt x="171948" y="163307"/>
                  <a:pt x="180763" y="143944"/>
                </a:cubicBezTo>
                <a:cubicBezTo>
                  <a:pt x="194873" y="112989"/>
                  <a:pt x="173624" y="101414"/>
                  <a:pt x="169922" y="65622"/>
                </a:cubicBezTo>
                <a:cubicBezTo>
                  <a:pt x="167074" y="37815"/>
                  <a:pt x="147024" y="1"/>
                  <a:pt x="104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Picture 4">
            <a:extLst>
              <a:ext uri="{FF2B5EF4-FFF2-40B4-BE49-F238E27FC236}">
                <a16:creationId xmlns:a16="http://schemas.microsoft.com/office/drawing/2014/main" id="{88238CF6-2F21-4073-9681-CFCAA9C4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6394" y="1575065"/>
            <a:ext cx="2621510" cy="2186601"/>
          </a:xfrm>
          <a:prstGeom prst="rect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E92502A8-3974-46ED-8C13-7395B3E3AAF5}"/>
              </a:ext>
            </a:extLst>
          </p:cNvPr>
          <p:cNvSpPr txBox="1"/>
          <p:nvPr/>
        </p:nvSpPr>
        <p:spPr>
          <a:xfrm>
            <a:off x="592930" y="3165494"/>
            <a:ext cx="47363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-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Gugus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fungsi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yang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menyusun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monosakarida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adalah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satu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unit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aldehid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atau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500" u="sng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keton</a:t>
            </a:r>
            <a:endParaRPr lang="en-US" sz="1500" u="sng" dirty="0">
              <a:solidFill>
                <a:schemeClr val="accent6">
                  <a:lumMod val="50000"/>
                </a:schemeClr>
              </a:solidFill>
              <a:latin typeface="TT Drugs" panose="020B060402020202020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B4D97A3-B6FF-489F-BB4E-D55F464CFC68}"/>
              </a:ext>
            </a:extLst>
          </p:cNvPr>
          <p:cNvSpPr txBox="1"/>
          <p:nvPr/>
        </p:nvSpPr>
        <p:spPr>
          <a:xfrm>
            <a:off x="585787" y="2267390"/>
            <a:ext cx="46684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-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Monosakarida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digolongkan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berdasarkan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banyak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atom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karbon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yang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dikandungnya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(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triosa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,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tetrosa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,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pentosa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,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heksosa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, dan </a:t>
            </a:r>
            <a:r>
              <a:rPr lang="en-ID" sz="15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heptosa</a:t>
            </a:r>
            <a:r>
              <a:rPr lang="en-ID" sz="15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8B12A423-7F9A-401A-8FC9-1C4D58F4B7EB}"/>
              </a:ext>
            </a:extLst>
          </p:cNvPr>
          <p:cNvSpPr txBox="1"/>
          <p:nvPr/>
        </p:nvSpPr>
        <p:spPr>
          <a:xfrm>
            <a:off x="585787" y="3895885"/>
            <a:ext cx="466844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-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Mem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iliki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6 atom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karbon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dan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terikat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5 atom 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hidroksil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TT Dru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TATA NAMA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0380B17-7C63-4F1F-9492-AE6AEE00A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0241" y="1379648"/>
            <a:ext cx="1965030" cy="294946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54016FF1-23CC-4493-B626-0AEC3D3DDB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93491" y="1235869"/>
            <a:ext cx="1850256" cy="30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PRINSIP SIKLASI GLUKOSA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38EAB4-6573-46A7-BA57-033776E4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321"/>
          <a:stretch>
            <a:fillRect/>
          </a:stretch>
        </p:blipFill>
        <p:spPr>
          <a:xfrm>
            <a:off x="870387" y="1792697"/>
            <a:ext cx="3358713" cy="136061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39CFC0E-3B21-492A-A257-69515E7C3F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07781" y="1663218"/>
            <a:ext cx="3217096" cy="1817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323D8-11A3-4369-A8B3-0AAA8693E898}"/>
              </a:ext>
            </a:extLst>
          </p:cNvPr>
          <p:cNvSpPr txBox="1"/>
          <p:nvPr/>
        </p:nvSpPr>
        <p:spPr>
          <a:xfrm>
            <a:off x="2097993" y="3346241"/>
            <a:ext cx="4668440" cy="100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aldehid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dapat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berreaksi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dengan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alkohol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</a:p>
          <a:p>
            <a:pPr algn="ctr">
              <a:lnSpc>
                <a:spcPts val="3904"/>
              </a:lnSpc>
              <a:spcBef>
                <a:spcPct val="0"/>
              </a:spcBef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membentuk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 panose="020B0604020202020204" charset="0"/>
              </a:rPr>
              <a:t>hemisetal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TT Drug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9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PRINSIP SIKLASI FRUKTOSA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B8AA5-296F-4C82-8BC2-184E1261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713225" y="1594323"/>
            <a:ext cx="3680181" cy="133880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EDAEB8F-F4C9-4F92-B599-F390123C7A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81222" y="1594323"/>
            <a:ext cx="3226803" cy="1515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3882D-9D2A-4C7C-8636-AAB8ACD6AB5F}"/>
              </a:ext>
            </a:extLst>
          </p:cNvPr>
          <p:cNvSpPr txBox="1"/>
          <p:nvPr/>
        </p:nvSpPr>
        <p:spPr>
          <a:xfrm>
            <a:off x="2123480" y="3181443"/>
            <a:ext cx="4668440" cy="918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keton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dapat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bereaksi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dengan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alkohol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TT Drugs"/>
            </a:endParaRPr>
          </a:p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TT Drugs"/>
              </a:rPr>
              <a:t>membentuk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T Drugs"/>
              </a:rPr>
              <a:t> hemiketal</a:t>
            </a:r>
          </a:p>
        </p:txBody>
      </p:sp>
    </p:spTree>
    <p:extLst>
      <p:ext uri="{BB962C8B-B14F-4D97-AF65-F5344CB8AC3E}">
        <p14:creationId xmlns:p14="http://schemas.microsoft.com/office/powerpoint/2010/main" val="67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0"/>
          <p:cNvSpPr txBox="1">
            <a:spLocks noGrp="1"/>
          </p:cNvSpPr>
          <p:nvPr>
            <p:ph type="title" idx="15"/>
          </p:nvPr>
        </p:nvSpPr>
        <p:spPr>
          <a:xfrm>
            <a:off x="713225" y="611249"/>
            <a:ext cx="7717500" cy="2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CINCIN HEKSOSA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56" name="Google Shape;856;p30"/>
          <p:cNvSpPr txBox="1">
            <a:spLocks noGrp="1"/>
          </p:cNvSpPr>
          <p:nvPr>
            <p:ph type="subTitle" idx="1"/>
          </p:nvPr>
        </p:nvSpPr>
        <p:spPr>
          <a:xfrm>
            <a:off x="1086361" y="1193875"/>
            <a:ext cx="3024083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sz="2000" u="sng" dirty="0" err="1">
                <a:solidFill>
                  <a:schemeClr val="accent6">
                    <a:lumMod val="50000"/>
                  </a:schemeClr>
                </a:solidFill>
                <a:latin typeface="Forum"/>
              </a:rPr>
              <a:t>Cincin</a:t>
            </a: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  <a:latin typeface="Forum"/>
              </a:rPr>
              <a:t> </a:t>
            </a:r>
            <a:r>
              <a:rPr lang="en-US" sz="2000" u="sng" dirty="0" err="1">
                <a:solidFill>
                  <a:schemeClr val="accent6">
                    <a:lumMod val="50000"/>
                  </a:schemeClr>
                </a:solidFill>
                <a:latin typeface="Forum"/>
              </a:rPr>
              <a:t>Piranosa</a:t>
            </a:r>
            <a:endParaRPr lang="en-US" sz="2000" u="sng" dirty="0">
              <a:solidFill>
                <a:schemeClr val="accent6">
                  <a:lumMod val="50000"/>
                </a:schemeClr>
              </a:solidFill>
              <a:latin typeface="Forum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5B9EC0E-EDD4-40CC-A213-D0A0CC4BD1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830"/>
          <a:stretch>
            <a:fillRect/>
          </a:stretch>
        </p:blipFill>
        <p:spPr>
          <a:xfrm>
            <a:off x="709478" y="1697932"/>
            <a:ext cx="3365246" cy="2023432"/>
          </a:xfrm>
          <a:prstGeom prst="rect">
            <a:avLst/>
          </a:prstGeom>
        </p:spPr>
      </p:pic>
      <p:sp>
        <p:nvSpPr>
          <p:cNvPr id="40" name="Google Shape;856;p30">
            <a:extLst>
              <a:ext uri="{FF2B5EF4-FFF2-40B4-BE49-F238E27FC236}">
                <a16:creationId xmlns:a16="http://schemas.microsoft.com/office/drawing/2014/main" id="{ADAAC587-FECF-4975-9B58-E0867F96F154}"/>
              </a:ext>
            </a:extLst>
          </p:cNvPr>
          <p:cNvSpPr txBox="1">
            <a:spLocks/>
          </p:cNvSpPr>
          <p:nvPr/>
        </p:nvSpPr>
        <p:spPr>
          <a:xfrm>
            <a:off x="5282149" y="1196251"/>
            <a:ext cx="3024083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1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News Cycle"/>
              <a:buNone/>
              <a:defRPr sz="2000" b="0" i="0" u="none" strike="noStrike" cap="none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u="sng" dirty="0" err="1">
                <a:solidFill>
                  <a:schemeClr val="accent6">
                    <a:lumMod val="50000"/>
                  </a:schemeClr>
                </a:solidFill>
                <a:latin typeface="Forum"/>
              </a:rPr>
              <a:t>Cincin</a:t>
            </a:r>
            <a:r>
              <a:rPr lang="en-US" u="sng" dirty="0">
                <a:solidFill>
                  <a:schemeClr val="accent6">
                    <a:lumMod val="50000"/>
                  </a:schemeClr>
                </a:solidFill>
                <a:latin typeface="Forum"/>
              </a:rPr>
              <a:t> </a:t>
            </a:r>
            <a:r>
              <a:rPr lang="en-US" u="sng" dirty="0" err="1">
                <a:solidFill>
                  <a:schemeClr val="accent6">
                    <a:lumMod val="50000"/>
                  </a:schemeClr>
                </a:solidFill>
                <a:latin typeface="Forum"/>
              </a:rPr>
              <a:t>Heksosa</a:t>
            </a:r>
            <a:endParaRPr lang="en-US" u="sng" dirty="0">
              <a:solidFill>
                <a:schemeClr val="accent6">
                  <a:lumMod val="50000"/>
                </a:schemeClr>
              </a:solidFill>
              <a:latin typeface="Forum"/>
            </a:endParaRPr>
          </a:p>
          <a:p>
            <a:pPr marL="0" indent="0">
              <a:spcAft>
                <a:spcPts val="1200"/>
              </a:spcAft>
            </a:pPr>
            <a:endParaRPr lang="en-US" dirty="0"/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EB9606A5-5DE0-4F10-9E0D-E8F871B6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40"/>
          <a:stretch>
            <a:fillRect/>
          </a:stretch>
        </p:blipFill>
        <p:spPr>
          <a:xfrm>
            <a:off x="4718930" y="1736046"/>
            <a:ext cx="3365246" cy="1985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essor Tweed Planner by Slidesgo">
  <a:themeElements>
    <a:clrScheme name="Simple Light">
      <a:dk1>
        <a:srgbClr val="2C2826"/>
      </a:dk1>
      <a:lt1>
        <a:srgbClr val="EEECEC"/>
      </a:lt1>
      <a:dk2>
        <a:srgbClr val="C3A392"/>
      </a:dk2>
      <a:lt2>
        <a:srgbClr val="D9B29D"/>
      </a:lt2>
      <a:accent1>
        <a:srgbClr val="DFC1B1"/>
      </a:accent1>
      <a:accent2>
        <a:srgbClr val="E5D0C5"/>
      </a:accent2>
      <a:accent3>
        <a:srgbClr val="D0C9C8"/>
      </a:accent3>
      <a:accent4>
        <a:srgbClr val="FFFFFF"/>
      </a:accent4>
      <a:accent5>
        <a:srgbClr val="C3B7B9"/>
      </a:accent5>
      <a:accent6>
        <a:srgbClr val="B5A4AA"/>
      </a:accent6>
      <a:hlink>
        <a:srgbClr val="2C2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101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DM Serif Display</vt:lpstr>
      <vt:lpstr>Forum</vt:lpstr>
      <vt:lpstr>News Cycle</vt:lpstr>
      <vt:lpstr>TT Drugs</vt:lpstr>
      <vt:lpstr>Professor Tweed Planner by Slidesgo</vt:lpstr>
      <vt:lpstr>KARBOHIDRAT MONOSAKARIDA  </vt:lpstr>
      <vt:lpstr>MONOSAKARIDA</vt:lpstr>
      <vt:lpstr>TATA NAMA</vt:lpstr>
      <vt:lpstr>PRINSIP SIKLASI GLUKOSA</vt:lpstr>
      <vt:lpstr>PRINSIP SIKLASI FRUKTOSA</vt:lpstr>
      <vt:lpstr>CINCIN HEKSOSA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acer</dc:creator>
  <cp:lastModifiedBy>satria kiki</cp:lastModifiedBy>
  <cp:revision>1</cp:revision>
  <dcterms:modified xsi:type="dcterms:W3CDTF">2022-03-04T08:01:28Z</dcterms:modified>
</cp:coreProperties>
</file>