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etBrains Mono" charset="1" panose="02010509020102050004"/>
      <p:regular r:id="rId10"/>
    </p:embeddedFont>
    <p:embeddedFont>
      <p:font typeface="JetBrains Mono Bold" charset="1" panose="02010809030102050004"/>
      <p:regular r:id="rId11"/>
    </p:embeddedFont>
    <p:embeddedFont>
      <p:font typeface="JetBrains Mono Italics" charset="1" panose="02010509020102050004"/>
      <p:regular r:id="rId12"/>
    </p:embeddedFont>
    <p:embeddedFont>
      <p:font typeface="JetBrains Mono Bold Italics" charset="1" panose="0201080903010205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4583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4855" y="661912"/>
            <a:ext cx="16728168" cy="9008391"/>
            <a:chOff x="0" y="0"/>
            <a:chExt cx="83486611" cy="44958901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83341830" cy="44814120"/>
            </a:xfrm>
            <a:custGeom>
              <a:avLst/>
              <a:gdLst/>
              <a:ahLst/>
              <a:cxnLst/>
              <a:rect r="r" b="b" t="t" l="l"/>
              <a:pathLst>
                <a:path h="44814120" w="83341830">
                  <a:moveTo>
                    <a:pt x="0" y="0"/>
                  </a:moveTo>
                  <a:lnTo>
                    <a:pt x="83341830" y="0"/>
                  </a:lnTo>
                  <a:lnTo>
                    <a:pt x="83341830" y="44814120"/>
                  </a:lnTo>
                  <a:lnTo>
                    <a:pt x="0" y="44814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3D7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83486613" cy="44958902"/>
            </a:xfrm>
            <a:custGeom>
              <a:avLst/>
              <a:gdLst/>
              <a:ahLst/>
              <a:cxnLst/>
              <a:rect r="r" b="b" t="t" l="l"/>
              <a:pathLst>
                <a:path h="44958902" w="83486613">
                  <a:moveTo>
                    <a:pt x="83341834" y="44814120"/>
                  </a:moveTo>
                  <a:lnTo>
                    <a:pt x="83486613" y="44814120"/>
                  </a:lnTo>
                  <a:lnTo>
                    <a:pt x="83486613" y="44958902"/>
                  </a:lnTo>
                  <a:lnTo>
                    <a:pt x="83341834" y="44958902"/>
                  </a:lnTo>
                  <a:lnTo>
                    <a:pt x="83341834" y="448141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814120"/>
                  </a:lnTo>
                  <a:lnTo>
                    <a:pt x="0" y="44814120"/>
                  </a:lnTo>
                  <a:lnTo>
                    <a:pt x="0" y="144780"/>
                  </a:lnTo>
                  <a:close/>
                  <a:moveTo>
                    <a:pt x="0" y="44814120"/>
                  </a:moveTo>
                  <a:lnTo>
                    <a:pt x="144780" y="44814120"/>
                  </a:lnTo>
                  <a:lnTo>
                    <a:pt x="144780" y="44958902"/>
                  </a:lnTo>
                  <a:lnTo>
                    <a:pt x="0" y="44958902"/>
                  </a:lnTo>
                  <a:lnTo>
                    <a:pt x="0" y="44814120"/>
                  </a:lnTo>
                  <a:close/>
                  <a:moveTo>
                    <a:pt x="83341834" y="144780"/>
                  </a:moveTo>
                  <a:lnTo>
                    <a:pt x="83486613" y="144780"/>
                  </a:lnTo>
                  <a:lnTo>
                    <a:pt x="83486613" y="44814120"/>
                  </a:lnTo>
                  <a:lnTo>
                    <a:pt x="83341834" y="44814120"/>
                  </a:lnTo>
                  <a:lnTo>
                    <a:pt x="83341834" y="144780"/>
                  </a:lnTo>
                  <a:close/>
                  <a:moveTo>
                    <a:pt x="144780" y="44814120"/>
                  </a:moveTo>
                  <a:lnTo>
                    <a:pt x="83341834" y="44814120"/>
                  </a:lnTo>
                  <a:lnTo>
                    <a:pt x="83341834" y="44958902"/>
                  </a:lnTo>
                  <a:lnTo>
                    <a:pt x="144780" y="44958902"/>
                  </a:lnTo>
                  <a:lnTo>
                    <a:pt x="144780" y="44814120"/>
                  </a:lnTo>
                  <a:close/>
                  <a:moveTo>
                    <a:pt x="83341834" y="0"/>
                  </a:moveTo>
                  <a:lnTo>
                    <a:pt x="83486613" y="0"/>
                  </a:lnTo>
                  <a:lnTo>
                    <a:pt x="83486613" y="144780"/>
                  </a:lnTo>
                  <a:lnTo>
                    <a:pt x="83341834" y="144780"/>
                  </a:lnTo>
                  <a:lnTo>
                    <a:pt x="83341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341834" y="0"/>
                  </a:lnTo>
                  <a:lnTo>
                    <a:pt x="83341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93571" y="573562"/>
            <a:ext cx="202812" cy="210416"/>
            <a:chOff x="0" y="0"/>
            <a:chExt cx="2376680" cy="2465786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042594" y="573562"/>
            <a:ext cx="202812" cy="210416"/>
            <a:chOff x="0" y="0"/>
            <a:chExt cx="2376680" cy="2465786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7391617" y="573562"/>
            <a:ext cx="202812" cy="210416"/>
            <a:chOff x="0" y="0"/>
            <a:chExt cx="2376680" cy="2465786"/>
          </a:xfrm>
        </p:grpSpPr>
        <p:sp>
          <p:nvSpPr>
            <p:cNvPr name="Freeform 12" id="12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7391617" y="4894153"/>
            <a:ext cx="202812" cy="210416"/>
            <a:chOff x="0" y="0"/>
            <a:chExt cx="2376680" cy="2465786"/>
          </a:xfrm>
        </p:grpSpPr>
        <p:sp>
          <p:nvSpPr>
            <p:cNvPr name="Freeform 15" id="15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7391617" y="9526165"/>
            <a:ext cx="202812" cy="210416"/>
            <a:chOff x="0" y="0"/>
            <a:chExt cx="2376680" cy="2465786"/>
          </a:xfrm>
        </p:grpSpPr>
        <p:sp>
          <p:nvSpPr>
            <p:cNvPr name="Freeform 18" id="18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042594" y="9526165"/>
            <a:ext cx="202812" cy="210416"/>
            <a:chOff x="0" y="0"/>
            <a:chExt cx="2376680" cy="2465786"/>
          </a:xfrm>
        </p:grpSpPr>
        <p:sp>
          <p:nvSpPr>
            <p:cNvPr name="Freeform 21" id="21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93571" y="9526165"/>
            <a:ext cx="202812" cy="210416"/>
            <a:chOff x="0" y="0"/>
            <a:chExt cx="2376680" cy="2465786"/>
          </a:xfrm>
        </p:grpSpPr>
        <p:sp>
          <p:nvSpPr>
            <p:cNvPr name="Freeform 24" id="24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693571" y="4894153"/>
            <a:ext cx="202812" cy="210416"/>
            <a:chOff x="0" y="0"/>
            <a:chExt cx="2376680" cy="2465786"/>
          </a:xfrm>
        </p:grpSpPr>
        <p:sp>
          <p:nvSpPr>
            <p:cNvPr name="Freeform 27" id="27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220234" y="1555049"/>
            <a:ext cx="13847532" cy="7081652"/>
            <a:chOff x="0" y="0"/>
            <a:chExt cx="18463376" cy="9442203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21568" y="1541857"/>
              <a:ext cx="18441808" cy="4718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667"/>
                </a:lnSpc>
              </a:pPr>
              <a:r>
                <a:rPr lang="en-US" sz="12424">
                  <a:solidFill>
                    <a:srgbClr val="45836E"/>
                  </a:solidFill>
                  <a:latin typeface="JetBrains Mono Bold"/>
                </a:rPr>
                <a:t>KARBOHIDRAT MONOSAKARIDA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0"/>
              <a:ext cx="18463376" cy="812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JetBrains Mono"/>
                </a:rPr>
                <a:t>Biokimia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6945471"/>
              <a:ext cx="18463376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10"/>
                </a:lnSpc>
              </a:pPr>
              <a:r>
                <a:rPr lang="en-US" sz="3425">
                  <a:solidFill>
                    <a:srgbClr val="000000"/>
                  </a:solidFill>
                  <a:latin typeface="JetBrains Mono"/>
                </a:rPr>
                <a:t>Oleh: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8019803"/>
              <a:ext cx="18463376" cy="1422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JetBrains Mono"/>
                </a:rPr>
                <a:t>Alyaa Khoirunnisaa Yulian</a:t>
              </a:r>
            </a:p>
            <a:p>
              <a:pPr algn="ctr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JetBrains Mono"/>
                </a:rPr>
                <a:t>2114051030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BE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4855" y="661912"/>
            <a:ext cx="16728168" cy="1332320"/>
            <a:chOff x="0" y="0"/>
            <a:chExt cx="22304224" cy="177642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304224" cy="1776426"/>
              <a:chOff x="0" y="0"/>
              <a:chExt cx="83486611" cy="664931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83341830" cy="6504535"/>
              </a:xfrm>
              <a:custGeom>
                <a:avLst/>
                <a:gdLst/>
                <a:ahLst/>
                <a:cxnLst/>
                <a:rect r="r" b="b" t="t" l="l"/>
                <a:pathLst>
                  <a:path h="6504535" w="83341830">
                    <a:moveTo>
                      <a:pt x="0" y="0"/>
                    </a:moveTo>
                    <a:lnTo>
                      <a:pt x="83341830" y="0"/>
                    </a:lnTo>
                    <a:lnTo>
                      <a:pt x="83341830" y="6504535"/>
                    </a:lnTo>
                    <a:lnTo>
                      <a:pt x="0" y="6504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F3D7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3486613" cy="6649315"/>
              </a:xfrm>
              <a:custGeom>
                <a:avLst/>
                <a:gdLst/>
                <a:ahLst/>
                <a:cxnLst/>
                <a:rect r="r" b="b" t="t" l="l"/>
                <a:pathLst>
                  <a:path h="6649315" w="83486613">
                    <a:moveTo>
                      <a:pt x="83341834" y="6504535"/>
                    </a:moveTo>
                    <a:lnTo>
                      <a:pt x="83486613" y="6504535"/>
                    </a:lnTo>
                    <a:lnTo>
                      <a:pt x="83486613" y="6649315"/>
                    </a:lnTo>
                    <a:lnTo>
                      <a:pt x="83341834" y="6649315"/>
                    </a:lnTo>
                    <a:lnTo>
                      <a:pt x="83341834" y="65045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504536"/>
                    </a:lnTo>
                    <a:lnTo>
                      <a:pt x="0" y="6504536"/>
                    </a:lnTo>
                    <a:lnTo>
                      <a:pt x="0" y="144780"/>
                    </a:lnTo>
                    <a:close/>
                    <a:moveTo>
                      <a:pt x="0" y="6504536"/>
                    </a:moveTo>
                    <a:lnTo>
                      <a:pt x="144780" y="6504536"/>
                    </a:lnTo>
                    <a:lnTo>
                      <a:pt x="144780" y="6649315"/>
                    </a:lnTo>
                    <a:lnTo>
                      <a:pt x="0" y="6649315"/>
                    </a:lnTo>
                    <a:lnTo>
                      <a:pt x="0" y="6504535"/>
                    </a:lnTo>
                    <a:close/>
                    <a:moveTo>
                      <a:pt x="83341834" y="144780"/>
                    </a:moveTo>
                    <a:lnTo>
                      <a:pt x="83486613" y="144780"/>
                    </a:lnTo>
                    <a:lnTo>
                      <a:pt x="83486613" y="6504536"/>
                    </a:lnTo>
                    <a:lnTo>
                      <a:pt x="83341834" y="6504536"/>
                    </a:lnTo>
                    <a:lnTo>
                      <a:pt x="83341834" y="144780"/>
                    </a:lnTo>
                    <a:close/>
                    <a:moveTo>
                      <a:pt x="144780" y="6504535"/>
                    </a:moveTo>
                    <a:lnTo>
                      <a:pt x="83341834" y="6504535"/>
                    </a:lnTo>
                    <a:lnTo>
                      <a:pt x="83341834" y="6649315"/>
                    </a:lnTo>
                    <a:lnTo>
                      <a:pt x="144780" y="6649315"/>
                    </a:lnTo>
                    <a:lnTo>
                      <a:pt x="144780" y="6504535"/>
                    </a:lnTo>
                    <a:close/>
                    <a:moveTo>
                      <a:pt x="83341834" y="0"/>
                    </a:moveTo>
                    <a:lnTo>
                      <a:pt x="83486613" y="0"/>
                    </a:lnTo>
                    <a:lnTo>
                      <a:pt x="83486613" y="144780"/>
                    </a:lnTo>
                    <a:lnTo>
                      <a:pt x="83341834" y="144780"/>
                    </a:lnTo>
                    <a:lnTo>
                      <a:pt x="833418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83341834" y="0"/>
                    </a:lnTo>
                    <a:lnTo>
                      <a:pt x="833418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46041" y="342748"/>
              <a:ext cx="21062716" cy="10433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34"/>
                </a:lnSpc>
              </a:pPr>
              <a:r>
                <a:rPr lang="en-US" sz="4949">
                  <a:solidFill>
                    <a:srgbClr val="FF5757"/>
                  </a:solidFill>
                  <a:latin typeface="JetBrains Mono Bold"/>
                </a:rPr>
                <a:t>Mono</a:t>
              </a:r>
              <a:r>
                <a:rPr lang="en-US" sz="4949">
                  <a:solidFill>
                    <a:srgbClr val="000000"/>
                  </a:solidFill>
                  <a:latin typeface="JetBrains Mono Bold"/>
                </a:rPr>
                <a:t>sakarida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93571" y="573562"/>
            <a:ext cx="202812" cy="210416"/>
            <a:chOff x="0" y="0"/>
            <a:chExt cx="2376680" cy="2465786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93571" y="1889024"/>
            <a:ext cx="202812" cy="210416"/>
            <a:chOff x="0" y="0"/>
            <a:chExt cx="2376680" cy="2465786"/>
          </a:xfrm>
        </p:grpSpPr>
        <p:sp>
          <p:nvSpPr>
            <p:cNvPr name="Freeform 11" id="11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042594" y="573562"/>
            <a:ext cx="202812" cy="210416"/>
            <a:chOff x="0" y="0"/>
            <a:chExt cx="2376680" cy="2465786"/>
          </a:xfrm>
        </p:grpSpPr>
        <p:sp>
          <p:nvSpPr>
            <p:cNvPr name="Freeform 14" id="14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042594" y="1889024"/>
            <a:ext cx="202812" cy="210416"/>
            <a:chOff x="0" y="0"/>
            <a:chExt cx="2376680" cy="2465786"/>
          </a:xfrm>
        </p:grpSpPr>
        <p:sp>
          <p:nvSpPr>
            <p:cNvPr name="Freeform 17" id="17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391617" y="573562"/>
            <a:ext cx="202812" cy="210416"/>
            <a:chOff x="0" y="0"/>
            <a:chExt cx="2376680" cy="2465786"/>
          </a:xfrm>
        </p:grpSpPr>
        <p:sp>
          <p:nvSpPr>
            <p:cNvPr name="Freeform 20" id="20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1" id="21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7391617" y="1889024"/>
            <a:ext cx="202812" cy="210416"/>
            <a:chOff x="0" y="0"/>
            <a:chExt cx="2376680" cy="2465786"/>
          </a:xfrm>
        </p:grpSpPr>
        <p:sp>
          <p:nvSpPr>
            <p:cNvPr name="Freeform 23" id="23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4" id="24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64855" y="2612632"/>
            <a:ext cx="16728168" cy="7010692"/>
            <a:chOff x="0" y="0"/>
            <a:chExt cx="8110161" cy="3398928"/>
          </a:xfrm>
        </p:grpSpPr>
        <p:sp>
          <p:nvSpPr>
            <p:cNvPr name="Freeform 26" id="26"/>
            <p:cNvSpPr/>
            <p:nvPr/>
          </p:nvSpPr>
          <p:spPr>
            <a:xfrm>
              <a:off x="6350" y="6350"/>
              <a:ext cx="8097462" cy="3386228"/>
            </a:xfrm>
            <a:custGeom>
              <a:avLst/>
              <a:gdLst/>
              <a:ahLst/>
              <a:cxnLst/>
              <a:rect r="r" b="b" t="t" l="l"/>
              <a:pathLst>
                <a:path h="3386228" w="8097462">
                  <a:moveTo>
                    <a:pt x="8097462" y="271780"/>
                  </a:moveTo>
                  <a:lnTo>
                    <a:pt x="8097462" y="3386228"/>
                  </a:lnTo>
                  <a:lnTo>
                    <a:pt x="0" y="3386228"/>
                  </a:lnTo>
                  <a:lnTo>
                    <a:pt x="0" y="0"/>
                  </a:lnTo>
                  <a:lnTo>
                    <a:pt x="7825681" y="0"/>
                  </a:lnTo>
                  <a:close/>
                </a:path>
              </a:pathLst>
            </a:custGeom>
            <a:solidFill>
              <a:srgbClr val="E5F3D7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0" y="0"/>
              <a:ext cx="8110162" cy="3398928"/>
            </a:xfrm>
            <a:custGeom>
              <a:avLst/>
              <a:gdLst/>
              <a:ahLst/>
              <a:cxnLst/>
              <a:rect r="r" b="b" t="t" l="l"/>
              <a:pathLst>
                <a:path h="3398928" w="8110162">
                  <a:moveTo>
                    <a:pt x="7834571" y="0"/>
                  </a:moveTo>
                  <a:lnTo>
                    <a:pt x="0" y="0"/>
                  </a:lnTo>
                  <a:lnTo>
                    <a:pt x="0" y="3398928"/>
                  </a:lnTo>
                  <a:lnTo>
                    <a:pt x="8110162" y="3398928"/>
                  </a:lnTo>
                  <a:lnTo>
                    <a:pt x="8110162" y="275590"/>
                  </a:lnTo>
                  <a:lnTo>
                    <a:pt x="7834571" y="0"/>
                  </a:lnTo>
                  <a:close/>
                  <a:moveTo>
                    <a:pt x="8097462" y="3386228"/>
                  </a:moveTo>
                  <a:lnTo>
                    <a:pt x="12700" y="3386228"/>
                  </a:lnTo>
                  <a:lnTo>
                    <a:pt x="12700" y="12700"/>
                  </a:lnTo>
                  <a:lnTo>
                    <a:pt x="7829491" y="12700"/>
                  </a:lnTo>
                  <a:lnTo>
                    <a:pt x="7832031" y="15240"/>
                  </a:lnTo>
                  <a:lnTo>
                    <a:pt x="7832031" y="278130"/>
                  </a:lnTo>
                  <a:lnTo>
                    <a:pt x="8094921" y="278130"/>
                  </a:lnTo>
                  <a:lnTo>
                    <a:pt x="8097462" y="280670"/>
                  </a:lnTo>
                  <a:cubicBezTo>
                    <a:pt x="8097462" y="280670"/>
                    <a:pt x="8097462" y="3386228"/>
                    <a:pt x="8097462" y="338622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462610" y="3136350"/>
            <a:ext cx="1553547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Mono artinya satu dan sakarida artinya gula.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Monosakarida tersusun atas satu gugus aldehid atau satu gugus keton yang pada rantainya terdapat dua atau lebih gugus hidroksil.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78510" y="9153092"/>
            <a:ext cx="202812" cy="210416"/>
            <a:chOff x="0" y="0"/>
            <a:chExt cx="2376680" cy="2465786"/>
          </a:xfrm>
        </p:grpSpPr>
        <p:sp>
          <p:nvSpPr>
            <p:cNvPr name="Freeform 30" id="30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1" id="31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78510" y="6058563"/>
            <a:ext cx="202812" cy="210416"/>
            <a:chOff x="0" y="0"/>
            <a:chExt cx="2376680" cy="2465786"/>
          </a:xfrm>
        </p:grpSpPr>
        <p:sp>
          <p:nvSpPr>
            <p:cNvPr name="Freeform 33" id="33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4" id="34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7376556" y="6058563"/>
            <a:ext cx="202812" cy="210416"/>
            <a:chOff x="0" y="0"/>
            <a:chExt cx="2376680" cy="2465786"/>
          </a:xfrm>
        </p:grpSpPr>
        <p:sp>
          <p:nvSpPr>
            <p:cNvPr name="Freeform 36" id="36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7" id="37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693571" y="2983084"/>
            <a:ext cx="202812" cy="210416"/>
            <a:chOff x="0" y="0"/>
            <a:chExt cx="2376680" cy="2465786"/>
          </a:xfrm>
        </p:grpSpPr>
        <p:sp>
          <p:nvSpPr>
            <p:cNvPr name="Freeform 39" id="39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0" id="40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9027533" y="9153092"/>
            <a:ext cx="202812" cy="210416"/>
            <a:chOff x="0" y="0"/>
            <a:chExt cx="2376680" cy="2465786"/>
          </a:xfrm>
        </p:grpSpPr>
        <p:sp>
          <p:nvSpPr>
            <p:cNvPr name="Freeform 42" id="42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3" id="43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9042594" y="2983084"/>
            <a:ext cx="202812" cy="210416"/>
            <a:chOff x="0" y="0"/>
            <a:chExt cx="2376680" cy="2465786"/>
          </a:xfrm>
        </p:grpSpPr>
        <p:sp>
          <p:nvSpPr>
            <p:cNvPr name="Freeform 45" id="45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6" id="46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7376556" y="9153092"/>
            <a:ext cx="202812" cy="210416"/>
            <a:chOff x="0" y="0"/>
            <a:chExt cx="2376680" cy="2465786"/>
          </a:xfrm>
        </p:grpSpPr>
        <p:sp>
          <p:nvSpPr>
            <p:cNvPr name="Freeform 48" id="48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9" id="49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1028700" y="2280280"/>
            <a:ext cx="3126468" cy="913220"/>
            <a:chOff x="0" y="0"/>
            <a:chExt cx="4168624" cy="1217627"/>
          </a:xfrm>
        </p:grpSpPr>
        <p:grpSp>
          <p:nvGrpSpPr>
            <p:cNvPr name="Group 51" id="51"/>
            <p:cNvGrpSpPr/>
            <p:nvPr/>
          </p:nvGrpSpPr>
          <p:grpSpPr>
            <a:xfrm rot="0">
              <a:off x="0" y="0"/>
              <a:ext cx="4168624" cy="1217627"/>
              <a:chOff x="0" y="0"/>
              <a:chExt cx="15603514" cy="455768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72390" y="72390"/>
                <a:ext cx="15458735" cy="4412901"/>
              </a:xfrm>
              <a:custGeom>
                <a:avLst/>
                <a:gdLst/>
                <a:ahLst/>
                <a:cxnLst/>
                <a:rect r="r" b="b" t="t" l="l"/>
                <a:pathLst>
                  <a:path h="4412901" w="15458735">
                    <a:moveTo>
                      <a:pt x="0" y="0"/>
                    </a:moveTo>
                    <a:lnTo>
                      <a:pt x="15458735" y="0"/>
                    </a:lnTo>
                    <a:lnTo>
                      <a:pt x="15458735" y="4412901"/>
                    </a:lnTo>
                    <a:lnTo>
                      <a:pt x="0" y="44129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893"/>
              </a:solidFill>
            </p:spPr>
          </p:sp>
          <p:sp>
            <p:nvSpPr>
              <p:cNvPr name="Freeform 53" id="53"/>
              <p:cNvSpPr/>
              <p:nvPr/>
            </p:nvSpPr>
            <p:spPr>
              <a:xfrm>
                <a:off x="0" y="0"/>
                <a:ext cx="15603514" cy="4557680"/>
              </a:xfrm>
              <a:custGeom>
                <a:avLst/>
                <a:gdLst/>
                <a:ahLst/>
                <a:cxnLst/>
                <a:rect r="r" b="b" t="t" l="l"/>
                <a:pathLst>
                  <a:path h="4557680" w="15603514">
                    <a:moveTo>
                      <a:pt x="15458734" y="4412900"/>
                    </a:moveTo>
                    <a:lnTo>
                      <a:pt x="15603514" y="4412900"/>
                    </a:lnTo>
                    <a:lnTo>
                      <a:pt x="15603514" y="4557680"/>
                    </a:lnTo>
                    <a:lnTo>
                      <a:pt x="15458734" y="4557680"/>
                    </a:lnTo>
                    <a:lnTo>
                      <a:pt x="15458734" y="441290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412900"/>
                    </a:lnTo>
                    <a:lnTo>
                      <a:pt x="0" y="4412900"/>
                    </a:lnTo>
                    <a:lnTo>
                      <a:pt x="0" y="144780"/>
                    </a:lnTo>
                    <a:close/>
                    <a:moveTo>
                      <a:pt x="0" y="4412900"/>
                    </a:moveTo>
                    <a:lnTo>
                      <a:pt x="144780" y="4412900"/>
                    </a:lnTo>
                    <a:lnTo>
                      <a:pt x="144780" y="4557680"/>
                    </a:lnTo>
                    <a:lnTo>
                      <a:pt x="0" y="4557680"/>
                    </a:lnTo>
                    <a:lnTo>
                      <a:pt x="0" y="4412900"/>
                    </a:lnTo>
                    <a:close/>
                    <a:moveTo>
                      <a:pt x="15458734" y="144780"/>
                    </a:moveTo>
                    <a:lnTo>
                      <a:pt x="15603514" y="144780"/>
                    </a:lnTo>
                    <a:lnTo>
                      <a:pt x="15603514" y="4412900"/>
                    </a:lnTo>
                    <a:lnTo>
                      <a:pt x="15458734" y="4412900"/>
                    </a:lnTo>
                    <a:lnTo>
                      <a:pt x="15458734" y="144780"/>
                    </a:lnTo>
                    <a:close/>
                    <a:moveTo>
                      <a:pt x="144780" y="4412900"/>
                    </a:moveTo>
                    <a:lnTo>
                      <a:pt x="15458734" y="4412900"/>
                    </a:lnTo>
                    <a:lnTo>
                      <a:pt x="15458734" y="4557680"/>
                    </a:lnTo>
                    <a:lnTo>
                      <a:pt x="144780" y="4557680"/>
                    </a:lnTo>
                    <a:lnTo>
                      <a:pt x="144780" y="4412900"/>
                    </a:lnTo>
                    <a:close/>
                    <a:moveTo>
                      <a:pt x="15458734" y="0"/>
                    </a:moveTo>
                    <a:lnTo>
                      <a:pt x="15603514" y="0"/>
                    </a:lnTo>
                    <a:lnTo>
                      <a:pt x="15603514" y="144780"/>
                    </a:lnTo>
                    <a:lnTo>
                      <a:pt x="15458734" y="144780"/>
                    </a:lnTo>
                    <a:lnTo>
                      <a:pt x="154587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5458734" y="0"/>
                    </a:lnTo>
                    <a:lnTo>
                      <a:pt x="154587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54" id="54"/>
            <p:cNvSpPr txBox="true"/>
            <p:nvPr/>
          </p:nvSpPr>
          <p:spPr>
            <a:xfrm rot="0">
              <a:off x="519154" y="304013"/>
              <a:ext cx="318111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28700" y="5445786"/>
            <a:ext cx="5013034" cy="3707306"/>
            <a:chOff x="0" y="0"/>
            <a:chExt cx="6684045" cy="4943075"/>
          </a:xfrm>
        </p:grpSpPr>
        <p:pic>
          <p:nvPicPr>
            <p:cNvPr name="Picture 56" id="56"/>
            <p:cNvPicPr>
              <a:picLocks noChangeAspect="true"/>
            </p:cNvPicPr>
            <p:nvPr/>
          </p:nvPicPr>
          <p:blipFill>
            <a:blip r:embed="rId2"/>
            <a:srcRect l="11987" t="0" r="11987" b="0"/>
            <a:stretch>
              <a:fillRect/>
            </a:stretch>
          </p:blipFill>
          <p:spPr>
            <a:xfrm>
              <a:off x="0" y="0"/>
              <a:ext cx="6684045" cy="4943075"/>
            </a:xfrm>
            <a:prstGeom prst="rect">
              <a:avLst/>
            </a:prstGeom>
          </p:spPr>
        </p:pic>
      </p:grpSp>
      <p:sp>
        <p:nvSpPr>
          <p:cNvPr name="TextBox 57" id="57"/>
          <p:cNvSpPr txBox="true"/>
          <p:nvPr/>
        </p:nvSpPr>
        <p:spPr>
          <a:xfrm rot="0">
            <a:off x="6573814" y="6656389"/>
            <a:ext cx="10120939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Monosakarida memiliki atom karbon yang mengikat 4 gugus yang berbeda. Atom karbon seperti ini disebut atom karbon asimetri atau atom karbon kiral.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6573814" y="5220363"/>
            <a:ext cx="10142355" cy="1048616"/>
            <a:chOff x="0" y="0"/>
            <a:chExt cx="13523140" cy="1398154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115237" y="140277"/>
              <a:ext cx="13272695" cy="1165175"/>
              <a:chOff x="0" y="0"/>
              <a:chExt cx="49680827" cy="4361351"/>
            </a:xfrm>
          </p:grpSpPr>
          <p:sp>
            <p:nvSpPr>
              <p:cNvPr name="Freeform 60" id="60"/>
              <p:cNvSpPr/>
              <p:nvPr/>
            </p:nvSpPr>
            <p:spPr>
              <a:xfrm>
                <a:off x="72390" y="72390"/>
                <a:ext cx="49536049" cy="4216571"/>
              </a:xfrm>
              <a:custGeom>
                <a:avLst/>
                <a:gdLst/>
                <a:ahLst/>
                <a:cxnLst/>
                <a:rect r="r" b="b" t="t" l="l"/>
                <a:pathLst>
                  <a:path h="4216571" w="49536049">
                    <a:moveTo>
                      <a:pt x="0" y="0"/>
                    </a:moveTo>
                    <a:lnTo>
                      <a:pt x="49536049" y="0"/>
                    </a:lnTo>
                    <a:lnTo>
                      <a:pt x="49536049" y="4216571"/>
                    </a:lnTo>
                    <a:lnTo>
                      <a:pt x="0" y="42165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836E"/>
              </a:solidFill>
            </p:spPr>
          </p:sp>
          <p:sp>
            <p:nvSpPr>
              <p:cNvPr name="Freeform 61" id="61"/>
              <p:cNvSpPr/>
              <p:nvPr/>
            </p:nvSpPr>
            <p:spPr>
              <a:xfrm>
                <a:off x="0" y="0"/>
                <a:ext cx="49680828" cy="4361351"/>
              </a:xfrm>
              <a:custGeom>
                <a:avLst/>
                <a:gdLst/>
                <a:ahLst/>
                <a:cxnLst/>
                <a:rect r="r" b="b" t="t" l="l"/>
                <a:pathLst>
                  <a:path h="4361351" w="49680828">
                    <a:moveTo>
                      <a:pt x="49536046" y="4216571"/>
                    </a:moveTo>
                    <a:lnTo>
                      <a:pt x="49680828" y="4216571"/>
                    </a:lnTo>
                    <a:lnTo>
                      <a:pt x="49680828" y="4361351"/>
                    </a:lnTo>
                    <a:lnTo>
                      <a:pt x="49536046" y="4361351"/>
                    </a:lnTo>
                    <a:lnTo>
                      <a:pt x="49536046" y="421657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216571"/>
                    </a:lnTo>
                    <a:lnTo>
                      <a:pt x="0" y="4216571"/>
                    </a:lnTo>
                    <a:lnTo>
                      <a:pt x="0" y="144780"/>
                    </a:lnTo>
                    <a:close/>
                    <a:moveTo>
                      <a:pt x="0" y="4216571"/>
                    </a:moveTo>
                    <a:lnTo>
                      <a:pt x="144780" y="4216571"/>
                    </a:lnTo>
                    <a:lnTo>
                      <a:pt x="144780" y="4361351"/>
                    </a:lnTo>
                    <a:lnTo>
                      <a:pt x="0" y="4361351"/>
                    </a:lnTo>
                    <a:lnTo>
                      <a:pt x="0" y="4216571"/>
                    </a:lnTo>
                    <a:close/>
                    <a:moveTo>
                      <a:pt x="49536046" y="144780"/>
                    </a:moveTo>
                    <a:lnTo>
                      <a:pt x="49680828" y="144780"/>
                    </a:lnTo>
                    <a:lnTo>
                      <a:pt x="49680828" y="4216571"/>
                    </a:lnTo>
                    <a:lnTo>
                      <a:pt x="49536046" y="4216571"/>
                    </a:lnTo>
                    <a:lnTo>
                      <a:pt x="49536046" y="144780"/>
                    </a:lnTo>
                    <a:close/>
                    <a:moveTo>
                      <a:pt x="144780" y="4216571"/>
                    </a:moveTo>
                    <a:lnTo>
                      <a:pt x="49536046" y="4216571"/>
                    </a:lnTo>
                    <a:lnTo>
                      <a:pt x="49536046" y="4361351"/>
                    </a:lnTo>
                    <a:lnTo>
                      <a:pt x="144780" y="4361351"/>
                    </a:lnTo>
                    <a:lnTo>
                      <a:pt x="144780" y="4216571"/>
                    </a:lnTo>
                    <a:close/>
                    <a:moveTo>
                      <a:pt x="49536046" y="0"/>
                    </a:moveTo>
                    <a:lnTo>
                      <a:pt x="49680828" y="0"/>
                    </a:lnTo>
                    <a:lnTo>
                      <a:pt x="49680828" y="144780"/>
                    </a:lnTo>
                    <a:lnTo>
                      <a:pt x="49536046" y="144780"/>
                    </a:lnTo>
                    <a:lnTo>
                      <a:pt x="4953604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9536046" y="0"/>
                    </a:lnTo>
                    <a:lnTo>
                      <a:pt x="4953604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2" id="62"/>
            <p:cNvSpPr txBox="true"/>
            <p:nvPr/>
          </p:nvSpPr>
          <p:spPr>
            <a:xfrm rot="0">
              <a:off x="1173061" y="309692"/>
              <a:ext cx="11157046" cy="788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FFFFFF"/>
                  </a:solidFill>
                  <a:latin typeface="JetBrains Mono Bold"/>
                </a:rPr>
                <a:t>Pusat Asimetrik Monosakarida</a:t>
              </a:r>
            </a:p>
          </p:txBody>
        </p:sp>
        <p:grpSp>
          <p:nvGrpSpPr>
            <p:cNvPr name="Group 63" id="63"/>
            <p:cNvGrpSpPr/>
            <p:nvPr/>
          </p:nvGrpSpPr>
          <p:grpSpPr>
            <a:xfrm rot="0">
              <a:off x="0" y="0"/>
              <a:ext cx="270416" cy="280554"/>
              <a:chOff x="0" y="0"/>
              <a:chExt cx="2376680" cy="2465786"/>
            </a:xfrm>
          </p:grpSpPr>
          <p:sp>
            <p:nvSpPr>
              <p:cNvPr name="Freeform 64" id="64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5" id="65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6" id="66"/>
            <p:cNvGrpSpPr/>
            <p:nvPr/>
          </p:nvGrpSpPr>
          <p:grpSpPr>
            <a:xfrm rot="0">
              <a:off x="0" y="1117600"/>
              <a:ext cx="270416" cy="280554"/>
              <a:chOff x="0" y="0"/>
              <a:chExt cx="2376680" cy="2465786"/>
            </a:xfrm>
          </p:grpSpPr>
          <p:sp>
            <p:nvSpPr>
              <p:cNvPr name="Freeform 67" id="67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8" id="68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6789684" y="1117600"/>
              <a:ext cx="270416" cy="280554"/>
              <a:chOff x="0" y="0"/>
              <a:chExt cx="2376680" cy="2465786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71" id="71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2" id="72"/>
            <p:cNvGrpSpPr/>
            <p:nvPr/>
          </p:nvGrpSpPr>
          <p:grpSpPr>
            <a:xfrm rot="0">
              <a:off x="13252724" y="1117600"/>
              <a:ext cx="270416" cy="280554"/>
              <a:chOff x="0" y="0"/>
              <a:chExt cx="2376680" cy="2465786"/>
            </a:xfrm>
          </p:grpSpPr>
          <p:sp>
            <p:nvSpPr>
              <p:cNvPr name="Freeform 73" id="73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74" id="74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5" id="75"/>
            <p:cNvGrpSpPr/>
            <p:nvPr/>
          </p:nvGrpSpPr>
          <p:grpSpPr>
            <a:xfrm rot="0">
              <a:off x="6789684" y="0"/>
              <a:ext cx="270416" cy="280554"/>
              <a:chOff x="0" y="0"/>
              <a:chExt cx="2376680" cy="2465786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77" id="77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8" id="78"/>
            <p:cNvGrpSpPr/>
            <p:nvPr/>
          </p:nvGrpSpPr>
          <p:grpSpPr>
            <a:xfrm rot="0">
              <a:off x="13252724" y="0"/>
              <a:ext cx="270416" cy="280554"/>
              <a:chOff x="0" y="0"/>
              <a:chExt cx="2376680" cy="2465786"/>
            </a:xfrm>
          </p:grpSpPr>
          <p:sp>
            <p:nvSpPr>
              <p:cNvPr name="Freeform 79" id="79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0" id="80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C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4855" y="2370901"/>
            <a:ext cx="7868046" cy="1045584"/>
            <a:chOff x="0" y="0"/>
            <a:chExt cx="10490729" cy="139411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490729" cy="1394111"/>
              <a:chOff x="0" y="0"/>
              <a:chExt cx="39267691" cy="5218278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39122911" cy="5073498"/>
              </a:xfrm>
              <a:custGeom>
                <a:avLst/>
                <a:gdLst/>
                <a:ahLst/>
                <a:cxnLst/>
                <a:rect r="r" b="b" t="t" l="l"/>
                <a:pathLst>
                  <a:path h="5073498" w="39122911">
                    <a:moveTo>
                      <a:pt x="0" y="0"/>
                    </a:moveTo>
                    <a:lnTo>
                      <a:pt x="39122911" y="0"/>
                    </a:lnTo>
                    <a:lnTo>
                      <a:pt x="39122911" y="5073498"/>
                    </a:lnTo>
                    <a:lnTo>
                      <a:pt x="0" y="5073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893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39267690" cy="5218278"/>
              </a:xfrm>
              <a:custGeom>
                <a:avLst/>
                <a:gdLst/>
                <a:ahLst/>
                <a:cxnLst/>
                <a:rect r="r" b="b" t="t" l="l"/>
                <a:pathLst>
                  <a:path h="5218278" w="39267690">
                    <a:moveTo>
                      <a:pt x="39122911" y="5073498"/>
                    </a:moveTo>
                    <a:lnTo>
                      <a:pt x="39267690" y="5073498"/>
                    </a:lnTo>
                    <a:lnTo>
                      <a:pt x="39267690" y="5218278"/>
                    </a:lnTo>
                    <a:lnTo>
                      <a:pt x="39122911" y="5218278"/>
                    </a:lnTo>
                    <a:lnTo>
                      <a:pt x="39122911" y="507349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073498"/>
                    </a:lnTo>
                    <a:lnTo>
                      <a:pt x="0" y="5073498"/>
                    </a:lnTo>
                    <a:lnTo>
                      <a:pt x="0" y="144780"/>
                    </a:lnTo>
                    <a:close/>
                    <a:moveTo>
                      <a:pt x="0" y="5073498"/>
                    </a:moveTo>
                    <a:lnTo>
                      <a:pt x="144780" y="5073498"/>
                    </a:lnTo>
                    <a:lnTo>
                      <a:pt x="144780" y="5218278"/>
                    </a:lnTo>
                    <a:lnTo>
                      <a:pt x="0" y="5218278"/>
                    </a:lnTo>
                    <a:lnTo>
                      <a:pt x="0" y="5073498"/>
                    </a:lnTo>
                    <a:close/>
                    <a:moveTo>
                      <a:pt x="39122911" y="144780"/>
                    </a:moveTo>
                    <a:lnTo>
                      <a:pt x="39267690" y="144780"/>
                    </a:lnTo>
                    <a:lnTo>
                      <a:pt x="39267690" y="5073498"/>
                    </a:lnTo>
                    <a:lnTo>
                      <a:pt x="39122911" y="5073498"/>
                    </a:lnTo>
                    <a:lnTo>
                      <a:pt x="39122911" y="144780"/>
                    </a:lnTo>
                    <a:close/>
                    <a:moveTo>
                      <a:pt x="144780" y="5073498"/>
                    </a:moveTo>
                    <a:lnTo>
                      <a:pt x="39122911" y="5073498"/>
                    </a:lnTo>
                    <a:lnTo>
                      <a:pt x="39122911" y="5218278"/>
                    </a:lnTo>
                    <a:lnTo>
                      <a:pt x="144780" y="5218278"/>
                    </a:lnTo>
                    <a:lnTo>
                      <a:pt x="144780" y="5073498"/>
                    </a:lnTo>
                    <a:close/>
                    <a:moveTo>
                      <a:pt x="39122911" y="0"/>
                    </a:moveTo>
                    <a:lnTo>
                      <a:pt x="39267690" y="0"/>
                    </a:lnTo>
                    <a:lnTo>
                      <a:pt x="39267690" y="144780"/>
                    </a:lnTo>
                    <a:lnTo>
                      <a:pt x="39122911" y="144780"/>
                    </a:lnTo>
                    <a:lnTo>
                      <a:pt x="3912291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9122911" y="0"/>
                    </a:lnTo>
                    <a:lnTo>
                      <a:pt x="3912291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315598" y="284306"/>
              <a:ext cx="9878423" cy="82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9"/>
                </a:lnSpc>
              </a:pPr>
              <a:r>
                <a:rPr lang="en-US" sz="4099">
                  <a:solidFill>
                    <a:srgbClr val="000000"/>
                  </a:solidFill>
                  <a:latin typeface="JetBrains Mono Bold"/>
                </a:rPr>
                <a:t>Aldehida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78510" y="3537260"/>
            <a:ext cx="16900858" cy="5826247"/>
            <a:chOff x="0" y="0"/>
            <a:chExt cx="22534478" cy="776833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15127" y="140277"/>
              <a:ext cx="22304224" cy="7487776"/>
              <a:chOff x="0" y="0"/>
              <a:chExt cx="8110161" cy="2722671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6350" y="6350"/>
                <a:ext cx="8097462" cy="2709971"/>
              </a:xfrm>
              <a:custGeom>
                <a:avLst/>
                <a:gdLst/>
                <a:ahLst/>
                <a:cxnLst/>
                <a:rect r="r" b="b" t="t" l="l"/>
                <a:pathLst>
                  <a:path h="2709971" w="8097462">
                    <a:moveTo>
                      <a:pt x="8097462" y="271780"/>
                    </a:moveTo>
                    <a:lnTo>
                      <a:pt x="8097462" y="2709971"/>
                    </a:lnTo>
                    <a:lnTo>
                      <a:pt x="0" y="2709971"/>
                    </a:lnTo>
                    <a:lnTo>
                      <a:pt x="0" y="0"/>
                    </a:lnTo>
                    <a:lnTo>
                      <a:pt x="7825681" y="0"/>
                    </a:lnTo>
                    <a:close/>
                  </a:path>
                </a:pathLst>
              </a:custGeom>
              <a:solidFill>
                <a:srgbClr val="E5F3D7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0" y="0"/>
                <a:ext cx="8110162" cy="2722671"/>
              </a:xfrm>
              <a:custGeom>
                <a:avLst/>
                <a:gdLst/>
                <a:ahLst/>
                <a:cxnLst/>
                <a:rect r="r" b="b" t="t" l="l"/>
                <a:pathLst>
                  <a:path h="2722671" w="8110162">
                    <a:moveTo>
                      <a:pt x="7834571" y="0"/>
                    </a:moveTo>
                    <a:lnTo>
                      <a:pt x="0" y="0"/>
                    </a:lnTo>
                    <a:lnTo>
                      <a:pt x="0" y="2722671"/>
                    </a:lnTo>
                    <a:lnTo>
                      <a:pt x="8110162" y="2722671"/>
                    </a:lnTo>
                    <a:lnTo>
                      <a:pt x="8110162" y="275590"/>
                    </a:lnTo>
                    <a:lnTo>
                      <a:pt x="7834571" y="0"/>
                    </a:lnTo>
                    <a:close/>
                    <a:moveTo>
                      <a:pt x="8097462" y="2709971"/>
                    </a:moveTo>
                    <a:lnTo>
                      <a:pt x="12700" y="2709971"/>
                    </a:lnTo>
                    <a:lnTo>
                      <a:pt x="12700" y="12700"/>
                    </a:lnTo>
                    <a:lnTo>
                      <a:pt x="7829491" y="12700"/>
                    </a:lnTo>
                    <a:lnTo>
                      <a:pt x="7832031" y="15240"/>
                    </a:lnTo>
                    <a:lnTo>
                      <a:pt x="7832031" y="278130"/>
                    </a:lnTo>
                    <a:lnTo>
                      <a:pt x="8094921" y="278130"/>
                    </a:lnTo>
                    <a:lnTo>
                      <a:pt x="8097462" y="280670"/>
                    </a:lnTo>
                    <a:cubicBezTo>
                      <a:pt x="8097462" y="280670"/>
                      <a:pt x="8097462" y="2709971"/>
                      <a:pt x="8097462" y="270997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7487776"/>
              <a:ext cx="270416" cy="280554"/>
              <a:chOff x="0" y="0"/>
              <a:chExt cx="2376680" cy="2465786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3884165"/>
              <a:ext cx="270416" cy="280554"/>
              <a:chOff x="0" y="0"/>
              <a:chExt cx="2376680" cy="2465786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0"/>
              <a:ext cx="270416" cy="280554"/>
              <a:chOff x="0" y="0"/>
              <a:chExt cx="2376680" cy="2465786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22264062" y="3884165"/>
              <a:ext cx="270416" cy="280554"/>
              <a:chOff x="0" y="0"/>
              <a:chExt cx="2376680" cy="2465786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11132031" y="7487776"/>
              <a:ext cx="270416" cy="280554"/>
              <a:chOff x="0" y="0"/>
              <a:chExt cx="2376680" cy="2465786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11132031" y="0"/>
              <a:ext cx="270416" cy="280554"/>
              <a:chOff x="0" y="0"/>
              <a:chExt cx="2376680" cy="2465786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22264062" y="7487776"/>
              <a:ext cx="270416" cy="280554"/>
              <a:chOff x="0" y="0"/>
              <a:chExt cx="2376680" cy="2465786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32" id="32"/>
          <p:cNvGrpSpPr/>
          <p:nvPr/>
        </p:nvGrpSpPr>
        <p:grpSpPr>
          <a:xfrm rot="0">
            <a:off x="2999441" y="672420"/>
            <a:ext cx="12030229" cy="1306920"/>
            <a:chOff x="0" y="0"/>
            <a:chExt cx="16040305" cy="1742560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6040305" cy="1742560"/>
              <a:chOff x="0" y="0"/>
              <a:chExt cx="60040229" cy="6522549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72390" y="72390"/>
                <a:ext cx="59895447" cy="6377769"/>
              </a:xfrm>
              <a:custGeom>
                <a:avLst/>
                <a:gdLst/>
                <a:ahLst/>
                <a:cxnLst/>
                <a:rect r="r" b="b" t="t" l="l"/>
                <a:pathLst>
                  <a:path h="6377769" w="59895447">
                    <a:moveTo>
                      <a:pt x="0" y="0"/>
                    </a:moveTo>
                    <a:lnTo>
                      <a:pt x="59895447" y="0"/>
                    </a:lnTo>
                    <a:lnTo>
                      <a:pt x="59895447" y="6377769"/>
                    </a:lnTo>
                    <a:lnTo>
                      <a:pt x="0" y="63777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F3D7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0" y="0"/>
                <a:ext cx="60040230" cy="6522549"/>
              </a:xfrm>
              <a:custGeom>
                <a:avLst/>
                <a:gdLst/>
                <a:ahLst/>
                <a:cxnLst/>
                <a:rect r="r" b="b" t="t" l="l"/>
                <a:pathLst>
                  <a:path h="6522549" w="60040230">
                    <a:moveTo>
                      <a:pt x="59895451" y="6377769"/>
                    </a:moveTo>
                    <a:lnTo>
                      <a:pt x="60040230" y="6377769"/>
                    </a:lnTo>
                    <a:lnTo>
                      <a:pt x="60040230" y="6522549"/>
                    </a:lnTo>
                    <a:lnTo>
                      <a:pt x="59895451" y="6522549"/>
                    </a:lnTo>
                    <a:lnTo>
                      <a:pt x="59895451" y="637776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377769"/>
                    </a:lnTo>
                    <a:lnTo>
                      <a:pt x="0" y="6377769"/>
                    </a:lnTo>
                    <a:lnTo>
                      <a:pt x="0" y="144780"/>
                    </a:lnTo>
                    <a:close/>
                    <a:moveTo>
                      <a:pt x="0" y="6377769"/>
                    </a:moveTo>
                    <a:lnTo>
                      <a:pt x="144780" y="6377769"/>
                    </a:lnTo>
                    <a:lnTo>
                      <a:pt x="144780" y="6522549"/>
                    </a:lnTo>
                    <a:lnTo>
                      <a:pt x="0" y="6522549"/>
                    </a:lnTo>
                    <a:lnTo>
                      <a:pt x="0" y="6377769"/>
                    </a:lnTo>
                    <a:close/>
                    <a:moveTo>
                      <a:pt x="59895451" y="144780"/>
                    </a:moveTo>
                    <a:lnTo>
                      <a:pt x="60040230" y="144780"/>
                    </a:lnTo>
                    <a:lnTo>
                      <a:pt x="60040230" y="6377769"/>
                    </a:lnTo>
                    <a:lnTo>
                      <a:pt x="59895451" y="6377769"/>
                    </a:lnTo>
                    <a:lnTo>
                      <a:pt x="59895451" y="144780"/>
                    </a:lnTo>
                    <a:close/>
                    <a:moveTo>
                      <a:pt x="144780" y="6377769"/>
                    </a:moveTo>
                    <a:lnTo>
                      <a:pt x="59895451" y="6377769"/>
                    </a:lnTo>
                    <a:lnTo>
                      <a:pt x="59895451" y="6522549"/>
                    </a:lnTo>
                    <a:lnTo>
                      <a:pt x="144780" y="6522549"/>
                    </a:lnTo>
                    <a:lnTo>
                      <a:pt x="144780" y="6377769"/>
                    </a:lnTo>
                    <a:close/>
                    <a:moveTo>
                      <a:pt x="59895451" y="0"/>
                    </a:moveTo>
                    <a:lnTo>
                      <a:pt x="60040230" y="0"/>
                    </a:lnTo>
                    <a:lnTo>
                      <a:pt x="60040230" y="144780"/>
                    </a:lnTo>
                    <a:lnTo>
                      <a:pt x="59895451" y="144780"/>
                    </a:lnTo>
                    <a:lnTo>
                      <a:pt x="598954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9895451" y="0"/>
                    </a:lnTo>
                    <a:lnTo>
                      <a:pt x="598954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1390866" y="319888"/>
              <a:ext cx="13435061" cy="1055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000000"/>
                  </a:solidFill>
                  <a:latin typeface="JetBrains Mono Bold"/>
                </a:rPr>
                <a:t>PENAMAAN MONOSAKARIDA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805194" y="567212"/>
            <a:ext cx="202812" cy="210416"/>
            <a:chOff x="0" y="0"/>
            <a:chExt cx="2376680" cy="2465786"/>
          </a:xfrm>
        </p:grpSpPr>
        <p:sp>
          <p:nvSpPr>
            <p:cNvPr name="Freeform 38" id="38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9" id="39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5805194" y="1874132"/>
            <a:ext cx="202812" cy="210416"/>
            <a:chOff x="0" y="0"/>
            <a:chExt cx="2376680" cy="2465786"/>
          </a:xfrm>
        </p:grpSpPr>
        <p:sp>
          <p:nvSpPr>
            <p:cNvPr name="Freeform 41" id="41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2" id="42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2221312" y="567212"/>
            <a:ext cx="202812" cy="210416"/>
            <a:chOff x="0" y="0"/>
            <a:chExt cx="2376680" cy="2465786"/>
          </a:xfrm>
        </p:grpSpPr>
        <p:sp>
          <p:nvSpPr>
            <p:cNvPr name="Freeform 44" id="44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5" id="45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221312" y="1874132"/>
            <a:ext cx="202812" cy="210416"/>
            <a:chOff x="0" y="0"/>
            <a:chExt cx="2376680" cy="2465786"/>
          </a:xfrm>
        </p:grpSpPr>
        <p:sp>
          <p:nvSpPr>
            <p:cNvPr name="Freeform 47" id="47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8" id="48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510180" y="4095965"/>
            <a:ext cx="6377396" cy="2717801"/>
            <a:chOff x="0" y="0"/>
            <a:chExt cx="8503195" cy="3623734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1421342"/>
              <a:ext cx="4427879" cy="790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Aldo  +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3677108" y="-66675"/>
              <a:ext cx="4826087" cy="369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3 C triosa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4 C tetrosa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5 C pentosa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6 C heksosa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0256872" y="4095965"/>
            <a:ext cx="6377396" cy="2717801"/>
            <a:chOff x="0" y="0"/>
            <a:chExt cx="8503195" cy="3623734"/>
          </a:xfrm>
        </p:grpSpPr>
        <p:sp>
          <p:nvSpPr>
            <p:cNvPr name="TextBox 53" id="53"/>
            <p:cNvSpPr txBox="true"/>
            <p:nvPr/>
          </p:nvSpPr>
          <p:spPr>
            <a:xfrm rot="0">
              <a:off x="0" y="1421342"/>
              <a:ext cx="4427879" cy="790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Keto  +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3677108" y="-66675"/>
              <a:ext cx="4826087" cy="369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3 C triosa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4 C tetrosa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5 C pentosa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JetBrains Mono"/>
                </a:rPr>
                <a:t>6 C heksosa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147905" y="2370901"/>
            <a:ext cx="7868046" cy="1045584"/>
            <a:chOff x="0" y="0"/>
            <a:chExt cx="10490729" cy="1394111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10490729" cy="1394111"/>
              <a:chOff x="0" y="0"/>
              <a:chExt cx="39267691" cy="5218278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72390" y="72390"/>
                <a:ext cx="39122911" cy="5073498"/>
              </a:xfrm>
              <a:custGeom>
                <a:avLst/>
                <a:gdLst/>
                <a:ahLst/>
                <a:cxnLst/>
                <a:rect r="r" b="b" t="t" l="l"/>
                <a:pathLst>
                  <a:path h="5073498" w="39122911">
                    <a:moveTo>
                      <a:pt x="0" y="0"/>
                    </a:moveTo>
                    <a:lnTo>
                      <a:pt x="39122911" y="0"/>
                    </a:lnTo>
                    <a:lnTo>
                      <a:pt x="39122911" y="5073498"/>
                    </a:lnTo>
                    <a:lnTo>
                      <a:pt x="0" y="5073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893"/>
              </a:solidFill>
            </p:spPr>
          </p:sp>
          <p:sp>
            <p:nvSpPr>
              <p:cNvPr name="Freeform 58" id="58"/>
              <p:cNvSpPr/>
              <p:nvPr/>
            </p:nvSpPr>
            <p:spPr>
              <a:xfrm>
                <a:off x="0" y="0"/>
                <a:ext cx="39267690" cy="5218278"/>
              </a:xfrm>
              <a:custGeom>
                <a:avLst/>
                <a:gdLst/>
                <a:ahLst/>
                <a:cxnLst/>
                <a:rect r="r" b="b" t="t" l="l"/>
                <a:pathLst>
                  <a:path h="5218278" w="39267690">
                    <a:moveTo>
                      <a:pt x="39122911" y="5073498"/>
                    </a:moveTo>
                    <a:lnTo>
                      <a:pt x="39267690" y="5073498"/>
                    </a:lnTo>
                    <a:lnTo>
                      <a:pt x="39267690" y="5218278"/>
                    </a:lnTo>
                    <a:lnTo>
                      <a:pt x="39122911" y="5218278"/>
                    </a:lnTo>
                    <a:lnTo>
                      <a:pt x="39122911" y="507349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073498"/>
                    </a:lnTo>
                    <a:lnTo>
                      <a:pt x="0" y="5073498"/>
                    </a:lnTo>
                    <a:lnTo>
                      <a:pt x="0" y="144780"/>
                    </a:lnTo>
                    <a:close/>
                    <a:moveTo>
                      <a:pt x="0" y="5073498"/>
                    </a:moveTo>
                    <a:lnTo>
                      <a:pt x="144780" y="5073498"/>
                    </a:lnTo>
                    <a:lnTo>
                      <a:pt x="144780" y="5218278"/>
                    </a:lnTo>
                    <a:lnTo>
                      <a:pt x="0" y="5218278"/>
                    </a:lnTo>
                    <a:lnTo>
                      <a:pt x="0" y="5073498"/>
                    </a:lnTo>
                    <a:close/>
                    <a:moveTo>
                      <a:pt x="39122911" y="144780"/>
                    </a:moveTo>
                    <a:lnTo>
                      <a:pt x="39267690" y="144780"/>
                    </a:lnTo>
                    <a:lnTo>
                      <a:pt x="39267690" y="5073498"/>
                    </a:lnTo>
                    <a:lnTo>
                      <a:pt x="39122911" y="5073498"/>
                    </a:lnTo>
                    <a:lnTo>
                      <a:pt x="39122911" y="144780"/>
                    </a:lnTo>
                    <a:close/>
                    <a:moveTo>
                      <a:pt x="144780" y="5073498"/>
                    </a:moveTo>
                    <a:lnTo>
                      <a:pt x="39122911" y="5073498"/>
                    </a:lnTo>
                    <a:lnTo>
                      <a:pt x="39122911" y="5218278"/>
                    </a:lnTo>
                    <a:lnTo>
                      <a:pt x="144780" y="5218278"/>
                    </a:lnTo>
                    <a:lnTo>
                      <a:pt x="144780" y="5073498"/>
                    </a:lnTo>
                    <a:close/>
                    <a:moveTo>
                      <a:pt x="39122911" y="0"/>
                    </a:moveTo>
                    <a:lnTo>
                      <a:pt x="39267690" y="0"/>
                    </a:lnTo>
                    <a:lnTo>
                      <a:pt x="39267690" y="144780"/>
                    </a:lnTo>
                    <a:lnTo>
                      <a:pt x="39122911" y="144780"/>
                    </a:lnTo>
                    <a:lnTo>
                      <a:pt x="3912291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9122911" y="0"/>
                    </a:lnTo>
                    <a:lnTo>
                      <a:pt x="3912291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0">
              <a:off x="315598" y="284306"/>
              <a:ext cx="9878423" cy="825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9"/>
                </a:lnSpc>
              </a:pPr>
              <a:r>
                <a:rPr lang="en-US" sz="4099">
                  <a:solidFill>
                    <a:srgbClr val="000000"/>
                  </a:solidFill>
                  <a:latin typeface="JetBrains Mono Bold"/>
                </a:rPr>
                <a:t>Keton</a:t>
              </a: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1510180" y="7752549"/>
            <a:ext cx="1574912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JetBrains Mono"/>
              </a:rPr>
              <a:t>Untuk penamaan pada kelompok aldehid diberi awalan aldo sedangkan pada kelompok keton diberi awalan keto.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3532" y="1859793"/>
            <a:ext cx="16930897" cy="7894639"/>
            <a:chOff x="0" y="0"/>
            <a:chExt cx="22574530" cy="1052618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35208" y="127000"/>
              <a:ext cx="22304114" cy="10297008"/>
              <a:chOff x="0" y="0"/>
              <a:chExt cx="8110121" cy="3744152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6350" y="6350"/>
                <a:ext cx="8097421" cy="3731452"/>
              </a:xfrm>
              <a:custGeom>
                <a:avLst/>
                <a:gdLst/>
                <a:ahLst/>
                <a:cxnLst/>
                <a:rect r="r" b="b" t="t" l="l"/>
                <a:pathLst>
                  <a:path h="3731452" w="8097421">
                    <a:moveTo>
                      <a:pt x="8097421" y="271780"/>
                    </a:moveTo>
                    <a:lnTo>
                      <a:pt x="8097421" y="3731452"/>
                    </a:lnTo>
                    <a:lnTo>
                      <a:pt x="0" y="3731452"/>
                    </a:lnTo>
                    <a:lnTo>
                      <a:pt x="0" y="0"/>
                    </a:lnTo>
                    <a:lnTo>
                      <a:pt x="78256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110121" cy="3744152"/>
              </a:xfrm>
              <a:custGeom>
                <a:avLst/>
                <a:gdLst/>
                <a:ahLst/>
                <a:cxnLst/>
                <a:rect r="r" b="b" t="t" l="l"/>
                <a:pathLst>
                  <a:path h="3744152" w="8110121">
                    <a:moveTo>
                      <a:pt x="7834531" y="0"/>
                    </a:moveTo>
                    <a:lnTo>
                      <a:pt x="0" y="0"/>
                    </a:lnTo>
                    <a:lnTo>
                      <a:pt x="0" y="3744152"/>
                    </a:lnTo>
                    <a:lnTo>
                      <a:pt x="8110121" y="3744152"/>
                    </a:lnTo>
                    <a:lnTo>
                      <a:pt x="8110121" y="275590"/>
                    </a:lnTo>
                    <a:lnTo>
                      <a:pt x="7834531" y="0"/>
                    </a:lnTo>
                    <a:close/>
                    <a:moveTo>
                      <a:pt x="8097421" y="3731452"/>
                    </a:moveTo>
                    <a:lnTo>
                      <a:pt x="12700" y="3731452"/>
                    </a:lnTo>
                    <a:lnTo>
                      <a:pt x="12700" y="12700"/>
                    </a:lnTo>
                    <a:lnTo>
                      <a:pt x="7829452" y="12700"/>
                    </a:lnTo>
                    <a:lnTo>
                      <a:pt x="7831991" y="15240"/>
                    </a:lnTo>
                    <a:lnTo>
                      <a:pt x="7831991" y="278130"/>
                    </a:lnTo>
                    <a:lnTo>
                      <a:pt x="8094881" y="278130"/>
                    </a:lnTo>
                    <a:lnTo>
                      <a:pt x="8097421" y="280670"/>
                    </a:lnTo>
                    <a:cubicBezTo>
                      <a:pt x="8097421" y="280670"/>
                      <a:pt x="8097421" y="3731452"/>
                      <a:pt x="8097421" y="373145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19971" y="0"/>
              <a:ext cx="270416" cy="280554"/>
              <a:chOff x="0" y="0"/>
              <a:chExt cx="2376680" cy="2465786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1335405" y="0"/>
              <a:ext cx="270416" cy="280554"/>
              <a:chOff x="0" y="0"/>
              <a:chExt cx="2376680" cy="2465786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1335405" y="10236106"/>
              <a:ext cx="270416" cy="280554"/>
              <a:chOff x="0" y="0"/>
              <a:chExt cx="2376680" cy="2465786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5285029"/>
              <a:ext cx="270416" cy="280554"/>
              <a:chOff x="0" y="0"/>
              <a:chExt cx="2376680" cy="2465786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2304114" y="5275504"/>
              <a:ext cx="270416" cy="280554"/>
              <a:chOff x="0" y="0"/>
              <a:chExt cx="2376680" cy="2465786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10245631"/>
              <a:ext cx="270416" cy="280554"/>
              <a:chOff x="0" y="0"/>
              <a:chExt cx="2376680" cy="2465786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22304114" y="10236106"/>
              <a:ext cx="270416" cy="280554"/>
              <a:chOff x="0" y="0"/>
              <a:chExt cx="2376680" cy="2465786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2"/>
          <a:srcRect l="0" t="27277" r="0" b="0"/>
          <a:stretch>
            <a:fillRect/>
          </a:stretch>
        </p:blipFill>
        <p:spPr>
          <a:xfrm flipH="false" flipV="false" rot="0">
            <a:off x="1626374" y="4860420"/>
            <a:ext cx="5842231" cy="2388684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1626374" y="2626340"/>
            <a:ext cx="15035252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JetBrains Mono Bold"/>
              </a:rPr>
              <a:t>Karena monosakarida memiliki atom karbon asimetrik maka secara fisika monosakarida memiliki sifat sebagai senyawa yang dapat memutar polarisasi cahaya (optik aktif).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468605" y="4831845"/>
            <a:ext cx="9393976" cy="345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JetBrains Mono Bold"/>
              </a:rPr>
              <a:t>Molekul atom CHO mengikat pada sebelah kanan dari gugus karbonil terjauhnya maka dinamakan D-gliseralida. Dan yang mengikat pada sebelah kiri gugus karbonil dinamakan L-gliseralida.</a:t>
            </a:r>
          </a:p>
          <a:p>
            <a:pPr>
              <a:lnSpc>
                <a:spcPts val="3900"/>
              </a:lnSpc>
            </a:pPr>
            <a:r>
              <a:rPr lang="en-US" sz="3000">
                <a:solidFill>
                  <a:srgbClr val="FF5757"/>
                </a:solidFill>
                <a:latin typeface="JetBrains Mono Bold"/>
              </a:rPr>
              <a:t>D= Dextro= Kanan</a:t>
            </a:r>
          </a:p>
          <a:p>
            <a:pPr>
              <a:lnSpc>
                <a:spcPts val="3900"/>
              </a:lnSpc>
            </a:pPr>
            <a:r>
              <a:rPr lang="en-US" sz="3000">
                <a:solidFill>
                  <a:srgbClr val="FF5757"/>
                </a:solidFill>
                <a:latin typeface="JetBrains Mono Bold"/>
              </a:rPr>
              <a:t>L= Levo= Kiri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C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728168" cy="988434"/>
            <a:chOff x="0" y="0"/>
            <a:chExt cx="22304224" cy="131791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304224" cy="1317911"/>
              <a:chOff x="0" y="0"/>
              <a:chExt cx="83486611" cy="493305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83341830" cy="4788275"/>
              </a:xfrm>
              <a:custGeom>
                <a:avLst/>
                <a:gdLst/>
                <a:ahLst/>
                <a:cxnLst/>
                <a:rect r="r" b="b" t="t" l="l"/>
                <a:pathLst>
                  <a:path h="4788275" w="83341830">
                    <a:moveTo>
                      <a:pt x="0" y="0"/>
                    </a:moveTo>
                    <a:lnTo>
                      <a:pt x="83341830" y="0"/>
                    </a:lnTo>
                    <a:lnTo>
                      <a:pt x="83341830" y="4788275"/>
                    </a:lnTo>
                    <a:lnTo>
                      <a:pt x="0" y="4788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893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3486613" cy="4933055"/>
              </a:xfrm>
              <a:custGeom>
                <a:avLst/>
                <a:gdLst/>
                <a:ahLst/>
                <a:cxnLst/>
                <a:rect r="r" b="b" t="t" l="l"/>
                <a:pathLst>
                  <a:path h="4933055" w="83486613">
                    <a:moveTo>
                      <a:pt x="83341834" y="4788275"/>
                    </a:moveTo>
                    <a:lnTo>
                      <a:pt x="83486613" y="4788275"/>
                    </a:lnTo>
                    <a:lnTo>
                      <a:pt x="83486613" y="4933055"/>
                    </a:lnTo>
                    <a:lnTo>
                      <a:pt x="83341834" y="4933055"/>
                    </a:lnTo>
                    <a:lnTo>
                      <a:pt x="83341834" y="478827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788275"/>
                    </a:lnTo>
                    <a:lnTo>
                      <a:pt x="0" y="4788275"/>
                    </a:lnTo>
                    <a:lnTo>
                      <a:pt x="0" y="144780"/>
                    </a:lnTo>
                    <a:close/>
                    <a:moveTo>
                      <a:pt x="0" y="4788275"/>
                    </a:moveTo>
                    <a:lnTo>
                      <a:pt x="144780" y="4788275"/>
                    </a:lnTo>
                    <a:lnTo>
                      <a:pt x="144780" y="4933055"/>
                    </a:lnTo>
                    <a:lnTo>
                      <a:pt x="0" y="4933055"/>
                    </a:lnTo>
                    <a:lnTo>
                      <a:pt x="0" y="4788275"/>
                    </a:lnTo>
                    <a:close/>
                    <a:moveTo>
                      <a:pt x="83341834" y="144780"/>
                    </a:moveTo>
                    <a:lnTo>
                      <a:pt x="83486613" y="144780"/>
                    </a:lnTo>
                    <a:lnTo>
                      <a:pt x="83486613" y="4788275"/>
                    </a:lnTo>
                    <a:lnTo>
                      <a:pt x="83341834" y="4788275"/>
                    </a:lnTo>
                    <a:lnTo>
                      <a:pt x="83341834" y="144780"/>
                    </a:lnTo>
                    <a:close/>
                    <a:moveTo>
                      <a:pt x="144780" y="4788275"/>
                    </a:moveTo>
                    <a:lnTo>
                      <a:pt x="83341834" y="4788275"/>
                    </a:lnTo>
                    <a:lnTo>
                      <a:pt x="83341834" y="4933055"/>
                    </a:lnTo>
                    <a:lnTo>
                      <a:pt x="144780" y="4933055"/>
                    </a:lnTo>
                    <a:lnTo>
                      <a:pt x="144780" y="4788275"/>
                    </a:lnTo>
                    <a:close/>
                    <a:moveTo>
                      <a:pt x="83341834" y="0"/>
                    </a:moveTo>
                    <a:lnTo>
                      <a:pt x="83486613" y="0"/>
                    </a:lnTo>
                    <a:lnTo>
                      <a:pt x="83486613" y="144780"/>
                    </a:lnTo>
                    <a:lnTo>
                      <a:pt x="83341834" y="144780"/>
                    </a:lnTo>
                    <a:lnTo>
                      <a:pt x="833418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83341834" y="0"/>
                    </a:lnTo>
                    <a:lnTo>
                      <a:pt x="833418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70989" y="284306"/>
              <a:ext cx="21002408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000000"/>
                  </a:solidFill>
                  <a:latin typeface="JetBrains Mono Bold"/>
                </a:rPr>
                <a:t>Prinsip Siklisasi Glukosa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64855" y="2481029"/>
            <a:ext cx="16728168" cy="7175478"/>
            <a:chOff x="0" y="0"/>
            <a:chExt cx="8110161" cy="3478820"/>
          </a:xfrm>
        </p:grpSpPr>
        <p:sp>
          <p:nvSpPr>
            <p:cNvPr name="Freeform 8" id="8"/>
            <p:cNvSpPr/>
            <p:nvPr/>
          </p:nvSpPr>
          <p:spPr>
            <a:xfrm>
              <a:off x="6350" y="6350"/>
              <a:ext cx="8097462" cy="3466120"/>
            </a:xfrm>
            <a:custGeom>
              <a:avLst/>
              <a:gdLst/>
              <a:ahLst/>
              <a:cxnLst/>
              <a:rect r="r" b="b" t="t" l="l"/>
              <a:pathLst>
                <a:path h="3466120" w="8097462">
                  <a:moveTo>
                    <a:pt x="8097462" y="271780"/>
                  </a:moveTo>
                  <a:lnTo>
                    <a:pt x="8097462" y="3466120"/>
                  </a:lnTo>
                  <a:lnTo>
                    <a:pt x="0" y="3466120"/>
                  </a:lnTo>
                  <a:lnTo>
                    <a:pt x="0" y="0"/>
                  </a:lnTo>
                  <a:lnTo>
                    <a:pt x="7825681" y="0"/>
                  </a:lnTo>
                  <a:close/>
                </a:path>
              </a:pathLst>
            </a:custGeom>
            <a:solidFill>
              <a:srgbClr val="E5F3D7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8110162" cy="3478820"/>
            </a:xfrm>
            <a:custGeom>
              <a:avLst/>
              <a:gdLst/>
              <a:ahLst/>
              <a:cxnLst/>
              <a:rect r="r" b="b" t="t" l="l"/>
              <a:pathLst>
                <a:path h="3478820" w="8110162">
                  <a:moveTo>
                    <a:pt x="7834571" y="0"/>
                  </a:moveTo>
                  <a:lnTo>
                    <a:pt x="0" y="0"/>
                  </a:lnTo>
                  <a:lnTo>
                    <a:pt x="0" y="3478820"/>
                  </a:lnTo>
                  <a:lnTo>
                    <a:pt x="8110162" y="3478820"/>
                  </a:lnTo>
                  <a:lnTo>
                    <a:pt x="8110162" y="275590"/>
                  </a:lnTo>
                  <a:lnTo>
                    <a:pt x="7834571" y="0"/>
                  </a:lnTo>
                  <a:close/>
                  <a:moveTo>
                    <a:pt x="8097462" y="3466120"/>
                  </a:moveTo>
                  <a:lnTo>
                    <a:pt x="12700" y="3466120"/>
                  </a:lnTo>
                  <a:lnTo>
                    <a:pt x="12700" y="12700"/>
                  </a:lnTo>
                  <a:lnTo>
                    <a:pt x="7829491" y="12700"/>
                  </a:lnTo>
                  <a:lnTo>
                    <a:pt x="7832031" y="15240"/>
                  </a:lnTo>
                  <a:lnTo>
                    <a:pt x="7832031" y="278130"/>
                  </a:lnTo>
                  <a:lnTo>
                    <a:pt x="8094921" y="278130"/>
                  </a:lnTo>
                  <a:lnTo>
                    <a:pt x="8097462" y="280670"/>
                  </a:lnTo>
                  <a:cubicBezTo>
                    <a:pt x="8097462" y="280670"/>
                    <a:pt x="8097462" y="3466120"/>
                    <a:pt x="8097462" y="34661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19551" r="0" b="17596"/>
          <a:stretch>
            <a:fillRect/>
          </a:stretch>
        </p:blipFill>
        <p:spPr>
          <a:xfrm flipH="false" flipV="false" rot="0">
            <a:off x="1028700" y="3009975"/>
            <a:ext cx="6037642" cy="213352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353433" y="5375646"/>
            <a:ext cx="6905867" cy="3882654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7314789" y="3390938"/>
            <a:ext cx="9580923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Aldehida dapat bereaksi dengan alkohol pada keadaan kesetimbangan membentuk hemiasetal.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375646"/>
            <a:ext cx="9049979" cy="411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Pada rantai lurus glukosa terdapat gugus aldehid dan hidroksil. O</a:t>
            </a:r>
            <a:r>
              <a:rPr lang="en-US" sz="3000">
                <a:solidFill>
                  <a:srgbClr val="000000"/>
                </a:solidFill>
                <a:latin typeface="JetBrains Mono Medium"/>
              </a:rPr>
              <a:t>ksigen akan terikat pada atom karbon </a:t>
            </a:r>
            <a:r>
              <a:rPr lang="en-US" sz="3000">
                <a:solidFill>
                  <a:srgbClr val="000000"/>
                </a:solidFill>
                <a:latin typeface="JetBrains Mono"/>
              </a:rPr>
              <a:t>aldehid  sehingga terbentuk struktur sikliknya.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Penamaan a-D-glukosa karena OH ada di bawah sedangakan b-D-glukosa karena OH ada di atas.</a:t>
            </a:r>
          </a:p>
          <a:p>
            <a:pPr algn="just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C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728168" cy="988434"/>
            <a:chOff x="0" y="0"/>
            <a:chExt cx="22304224" cy="131791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304224" cy="1317911"/>
              <a:chOff x="0" y="0"/>
              <a:chExt cx="83486611" cy="493305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83341830" cy="4788275"/>
              </a:xfrm>
              <a:custGeom>
                <a:avLst/>
                <a:gdLst/>
                <a:ahLst/>
                <a:cxnLst/>
                <a:rect r="r" b="b" t="t" l="l"/>
                <a:pathLst>
                  <a:path h="4788275" w="83341830">
                    <a:moveTo>
                      <a:pt x="0" y="0"/>
                    </a:moveTo>
                    <a:lnTo>
                      <a:pt x="83341830" y="0"/>
                    </a:lnTo>
                    <a:lnTo>
                      <a:pt x="83341830" y="4788275"/>
                    </a:lnTo>
                    <a:lnTo>
                      <a:pt x="0" y="4788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893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3486613" cy="4933055"/>
              </a:xfrm>
              <a:custGeom>
                <a:avLst/>
                <a:gdLst/>
                <a:ahLst/>
                <a:cxnLst/>
                <a:rect r="r" b="b" t="t" l="l"/>
                <a:pathLst>
                  <a:path h="4933055" w="83486613">
                    <a:moveTo>
                      <a:pt x="83341834" y="4788275"/>
                    </a:moveTo>
                    <a:lnTo>
                      <a:pt x="83486613" y="4788275"/>
                    </a:lnTo>
                    <a:lnTo>
                      <a:pt x="83486613" y="4933055"/>
                    </a:lnTo>
                    <a:lnTo>
                      <a:pt x="83341834" y="4933055"/>
                    </a:lnTo>
                    <a:lnTo>
                      <a:pt x="83341834" y="478827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788275"/>
                    </a:lnTo>
                    <a:lnTo>
                      <a:pt x="0" y="4788275"/>
                    </a:lnTo>
                    <a:lnTo>
                      <a:pt x="0" y="144780"/>
                    </a:lnTo>
                    <a:close/>
                    <a:moveTo>
                      <a:pt x="0" y="4788275"/>
                    </a:moveTo>
                    <a:lnTo>
                      <a:pt x="144780" y="4788275"/>
                    </a:lnTo>
                    <a:lnTo>
                      <a:pt x="144780" y="4933055"/>
                    </a:lnTo>
                    <a:lnTo>
                      <a:pt x="0" y="4933055"/>
                    </a:lnTo>
                    <a:lnTo>
                      <a:pt x="0" y="4788275"/>
                    </a:lnTo>
                    <a:close/>
                    <a:moveTo>
                      <a:pt x="83341834" y="144780"/>
                    </a:moveTo>
                    <a:lnTo>
                      <a:pt x="83486613" y="144780"/>
                    </a:lnTo>
                    <a:lnTo>
                      <a:pt x="83486613" y="4788275"/>
                    </a:lnTo>
                    <a:lnTo>
                      <a:pt x="83341834" y="4788275"/>
                    </a:lnTo>
                    <a:lnTo>
                      <a:pt x="83341834" y="144780"/>
                    </a:lnTo>
                    <a:close/>
                    <a:moveTo>
                      <a:pt x="144780" y="4788275"/>
                    </a:moveTo>
                    <a:lnTo>
                      <a:pt x="83341834" y="4788275"/>
                    </a:lnTo>
                    <a:lnTo>
                      <a:pt x="83341834" y="4933055"/>
                    </a:lnTo>
                    <a:lnTo>
                      <a:pt x="144780" y="4933055"/>
                    </a:lnTo>
                    <a:lnTo>
                      <a:pt x="144780" y="4788275"/>
                    </a:lnTo>
                    <a:close/>
                    <a:moveTo>
                      <a:pt x="83341834" y="0"/>
                    </a:moveTo>
                    <a:lnTo>
                      <a:pt x="83486613" y="0"/>
                    </a:lnTo>
                    <a:lnTo>
                      <a:pt x="83486613" y="144780"/>
                    </a:lnTo>
                    <a:lnTo>
                      <a:pt x="83341834" y="144780"/>
                    </a:lnTo>
                    <a:lnTo>
                      <a:pt x="833418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83341834" y="0"/>
                    </a:lnTo>
                    <a:lnTo>
                      <a:pt x="833418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670989" y="284306"/>
              <a:ext cx="21002408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000000"/>
                  </a:solidFill>
                  <a:latin typeface="JetBrains Mono Bold"/>
                </a:rPr>
                <a:t>Prinsip Siklisasi Fruktosa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64855" y="2481029"/>
            <a:ext cx="16728168" cy="7175478"/>
            <a:chOff x="0" y="0"/>
            <a:chExt cx="8110161" cy="3478820"/>
          </a:xfrm>
        </p:grpSpPr>
        <p:sp>
          <p:nvSpPr>
            <p:cNvPr name="Freeform 8" id="8"/>
            <p:cNvSpPr/>
            <p:nvPr/>
          </p:nvSpPr>
          <p:spPr>
            <a:xfrm>
              <a:off x="6350" y="6350"/>
              <a:ext cx="8097462" cy="3466120"/>
            </a:xfrm>
            <a:custGeom>
              <a:avLst/>
              <a:gdLst/>
              <a:ahLst/>
              <a:cxnLst/>
              <a:rect r="r" b="b" t="t" l="l"/>
              <a:pathLst>
                <a:path h="3466120" w="8097462">
                  <a:moveTo>
                    <a:pt x="8097462" y="271780"/>
                  </a:moveTo>
                  <a:lnTo>
                    <a:pt x="8097462" y="3466120"/>
                  </a:lnTo>
                  <a:lnTo>
                    <a:pt x="0" y="3466120"/>
                  </a:lnTo>
                  <a:lnTo>
                    <a:pt x="0" y="0"/>
                  </a:lnTo>
                  <a:lnTo>
                    <a:pt x="7825681" y="0"/>
                  </a:lnTo>
                  <a:close/>
                </a:path>
              </a:pathLst>
            </a:custGeom>
            <a:solidFill>
              <a:srgbClr val="E5F3D7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8110162" cy="3478820"/>
            </a:xfrm>
            <a:custGeom>
              <a:avLst/>
              <a:gdLst/>
              <a:ahLst/>
              <a:cxnLst/>
              <a:rect r="r" b="b" t="t" l="l"/>
              <a:pathLst>
                <a:path h="3478820" w="8110162">
                  <a:moveTo>
                    <a:pt x="7834571" y="0"/>
                  </a:moveTo>
                  <a:lnTo>
                    <a:pt x="0" y="0"/>
                  </a:lnTo>
                  <a:lnTo>
                    <a:pt x="0" y="3478820"/>
                  </a:lnTo>
                  <a:lnTo>
                    <a:pt x="8110162" y="3478820"/>
                  </a:lnTo>
                  <a:lnTo>
                    <a:pt x="8110162" y="275590"/>
                  </a:lnTo>
                  <a:lnTo>
                    <a:pt x="7834571" y="0"/>
                  </a:lnTo>
                  <a:close/>
                  <a:moveTo>
                    <a:pt x="8097462" y="3466120"/>
                  </a:moveTo>
                  <a:lnTo>
                    <a:pt x="12700" y="3466120"/>
                  </a:lnTo>
                  <a:lnTo>
                    <a:pt x="12700" y="12700"/>
                  </a:lnTo>
                  <a:lnTo>
                    <a:pt x="7829491" y="12700"/>
                  </a:lnTo>
                  <a:lnTo>
                    <a:pt x="7832031" y="15240"/>
                  </a:lnTo>
                  <a:lnTo>
                    <a:pt x="7832031" y="278130"/>
                  </a:lnTo>
                  <a:lnTo>
                    <a:pt x="8094921" y="278130"/>
                  </a:lnTo>
                  <a:lnTo>
                    <a:pt x="8097462" y="280670"/>
                  </a:lnTo>
                  <a:cubicBezTo>
                    <a:pt x="8097462" y="280670"/>
                    <a:pt x="8097462" y="3466120"/>
                    <a:pt x="8097462" y="34661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7578" t="23523" r="5226" b="18841"/>
          <a:stretch>
            <a:fillRect/>
          </a:stretch>
        </p:blipFill>
        <p:spPr>
          <a:xfrm flipH="false" flipV="false" rot="0">
            <a:off x="1028700" y="2754254"/>
            <a:ext cx="6152300" cy="228637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233" t="14923" r="0" b="6529"/>
          <a:stretch>
            <a:fillRect/>
          </a:stretch>
        </p:blipFill>
        <p:spPr>
          <a:xfrm flipH="false" flipV="false" rot="0">
            <a:off x="9147905" y="5667847"/>
            <a:ext cx="8111395" cy="3590453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7479273" y="2983040"/>
            <a:ext cx="9580923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Keton dapat bereaksi dengan alkohol dan membentuk hemiaketal. Oksigen akan terikat dengan karbon dan H pada alkohol akan membentuk gugus OH baru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068768"/>
            <a:ext cx="7901135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JetBrains Mono"/>
              </a:rPr>
              <a:t>Pada rantai lurus fruktosa terdapat gugus keton dan gugus hidroksil. Maka oksigen akan terikat pada karbon gugus keton dan membentuk struktur siklik.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F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3532" y="1859793"/>
            <a:ext cx="16930897" cy="7894639"/>
            <a:chOff x="0" y="0"/>
            <a:chExt cx="22574530" cy="1052618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35208" y="127000"/>
              <a:ext cx="22304114" cy="10297008"/>
              <a:chOff x="0" y="0"/>
              <a:chExt cx="8110121" cy="3744152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6350" y="6350"/>
                <a:ext cx="8097421" cy="3731452"/>
              </a:xfrm>
              <a:custGeom>
                <a:avLst/>
                <a:gdLst/>
                <a:ahLst/>
                <a:cxnLst/>
                <a:rect r="r" b="b" t="t" l="l"/>
                <a:pathLst>
                  <a:path h="3731452" w="8097421">
                    <a:moveTo>
                      <a:pt x="8097421" y="271780"/>
                    </a:moveTo>
                    <a:lnTo>
                      <a:pt x="8097421" y="3731452"/>
                    </a:lnTo>
                    <a:lnTo>
                      <a:pt x="0" y="3731452"/>
                    </a:lnTo>
                    <a:lnTo>
                      <a:pt x="0" y="0"/>
                    </a:lnTo>
                    <a:lnTo>
                      <a:pt x="78256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110121" cy="3744152"/>
              </a:xfrm>
              <a:custGeom>
                <a:avLst/>
                <a:gdLst/>
                <a:ahLst/>
                <a:cxnLst/>
                <a:rect r="r" b="b" t="t" l="l"/>
                <a:pathLst>
                  <a:path h="3744152" w="8110121">
                    <a:moveTo>
                      <a:pt x="7834531" y="0"/>
                    </a:moveTo>
                    <a:lnTo>
                      <a:pt x="0" y="0"/>
                    </a:lnTo>
                    <a:lnTo>
                      <a:pt x="0" y="3744152"/>
                    </a:lnTo>
                    <a:lnTo>
                      <a:pt x="8110121" y="3744152"/>
                    </a:lnTo>
                    <a:lnTo>
                      <a:pt x="8110121" y="275590"/>
                    </a:lnTo>
                    <a:lnTo>
                      <a:pt x="7834531" y="0"/>
                    </a:lnTo>
                    <a:close/>
                    <a:moveTo>
                      <a:pt x="8097421" y="3731452"/>
                    </a:moveTo>
                    <a:lnTo>
                      <a:pt x="12700" y="3731452"/>
                    </a:lnTo>
                    <a:lnTo>
                      <a:pt x="12700" y="12700"/>
                    </a:lnTo>
                    <a:lnTo>
                      <a:pt x="7829452" y="12700"/>
                    </a:lnTo>
                    <a:lnTo>
                      <a:pt x="7831991" y="15240"/>
                    </a:lnTo>
                    <a:lnTo>
                      <a:pt x="7831991" y="278130"/>
                    </a:lnTo>
                    <a:lnTo>
                      <a:pt x="8094881" y="278130"/>
                    </a:lnTo>
                    <a:lnTo>
                      <a:pt x="8097421" y="280670"/>
                    </a:lnTo>
                    <a:cubicBezTo>
                      <a:pt x="8097421" y="280670"/>
                      <a:pt x="8097421" y="3731452"/>
                      <a:pt x="8097421" y="373145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19971" y="0"/>
              <a:ext cx="270416" cy="280554"/>
              <a:chOff x="0" y="0"/>
              <a:chExt cx="2376680" cy="2465786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1335405" y="0"/>
              <a:ext cx="270416" cy="280554"/>
              <a:chOff x="0" y="0"/>
              <a:chExt cx="2376680" cy="2465786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1335405" y="10236106"/>
              <a:ext cx="270416" cy="280554"/>
              <a:chOff x="0" y="0"/>
              <a:chExt cx="2376680" cy="2465786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5285029"/>
              <a:ext cx="270416" cy="280554"/>
              <a:chOff x="0" y="0"/>
              <a:chExt cx="2376680" cy="2465786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22304114" y="5275504"/>
              <a:ext cx="270416" cy="280554"/>
              <a:chOff x="0" y="0"/>
              <a:chExt cx="2376680" cy="2465786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10245631"/>
              <a:ext cx="270416" cy="280554"/>
              <a:chOff x="0" y="0"/>
              <a:chExt cx="2376680" cy="2465786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22304114" y="10236106"/>
              <a:ext cx="270416" cy="280554"/>
              <a:chOff x="0" y="0"/>
              <a:chExt cx="2376680" cy="2465786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r="r" b="b" t="t" l="l"/>
                <a:pathLst>
                  <a:path h="2321007" w="2231900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r="r" b="b" t="t" l="l"/>
                <a:pathLst>
                  <a:path h="2465787" w="2376680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27" id="27"/>
          <p:cNvGrpSpPr/>
          <p:nvPr/>
        </p:nvGrpSpPr>
        <p:grpSpPr>
          <a:xfrm rot="0">
            <a:off x="1626374" y="662895"/>
            <a:ext cx="15035252" cy="873882"/>
            <a:chOff x="0" y="0"/>
            <a:chExt cx="75037641" cy="4361351"/>
          </a:xfrm>
        </p:grpSpPr>
        <p:sp>
          <p:nvSpPr>
            <p:cNvPr name="Freeform 28" id="28"/>
            <p:cNvSpPr/>
            <p:nvPr/>
          </p:nvSpPr>
          <p:spPr>
            <a:xfrm>
              <a:off x="72390" y="72390"/>
              <a:ext cx="74892864" cy="4216571"/>
            </a:xfrm>
            <a:custGeom>
              <a:avLst/>
              <a:gdLst/>
              <a:ahLst/>
              <a:cxnLst/>
              <a:rect r="r" b="b" t="t" l="l"/>
              <a:pathLst>
                <a:path h="4216571" w="74892864">
                  <a:moveTo>
                    <a:pt x="0" y="0"/>
                  </a:moveTo>
                  <a:lnTo>
                    <a:pt x="74892864" y="0"/>
                  </a:lnTo>
                  <a:lnTo>
                    <a:pt x="74892864" y="4216571"/>
                  </a:lnTo>
                  <a:lnTo>
                    <a:pt x="0" y="4216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36E"/>
            </a:solidFill>
          </p:spPr>
        </p:sp>
        <p:sp>
          <p:nvSpPr>
            <p:cNvPr name="Freeform 29" id="29"/>
            <p:cNvSpPr/>
            <p:nvPr/>
          </p:nvSpPr>
          <p:spPr>
            <a:xfrm>
              <a:off x="0" y="0"/>
              <a:ext cx="75037640" cy="4361351"/>
            </a:xfrm>
            <a:custGeom>
              <a:avLst/>
              <a:gdLst/>
              <a:ahLst/>
              <a:cxnLst/>
              <a:rect r="r" b="b" t="t" l="l"/>
              <a:pathLst>
                <a:path h="4361351" w="75037640">
                  <a:moveTo>
                    <a:pt x="74892861" y="4216571"/>
                  </a:moveTo>
                  <a:lnTo>
                    <a:pt x="75037640" y="4216571"/>
                  </a:lnTo>
                  <a:lnTo>
                    <a:pt x="75037640" y="4361351"/>
                  </a:lnTo>
                  <a:lnTo>
                    <a:pt x="74892861" y="4361351"/>
                  </a:lnTo>
                  <a:lnTo>
                    <a:pt x="74892861" y="421657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216571"/>
                  </a:lnTo>
                  <a:lnTo>
                    <a:pt x="0" y="4216571"/>
                  </a:lnTo>
                  <a:lnTo>
                    <a:pt x="0" y="144780"/>
                  </a:lnTo>
                  <a:close/>
                  <a:moveTo>
                    <a:pt x="0" y="4216571"/>
                  </a:moveTo>
                  <a:lnTo>
                    <a:pt x="144780" y="4216571"/>
                  </a:lnTo>
                  <a:lnTo>
                    <a:pt x="144780" y="4361351"/>
                  </a:lnTo>
                  <a:lnTo>
                    <a:pt x="0" y="4361351"/>
                  </a:lnTo>
                  <a:lnTo>
                    <a:pt x="0" y="4216571"/>
                  </a:lnTo>
                  <a:close/>
                  <a:moveTo>
                    <a:pt x="74892861" y="144780"/>
                  </a:moveTo>
                  <a:lnTo>
                    <a:pt x="75037640" y="144780"/>
                  </a:lnTo>
                  <a:lnTo>
                    <a:pt x="75037640" y="4216571"/>
                  </a:lnTo>
                  <a:lnTo>
                    <a:pt x="74892861" y="4216571"/>
                  </a:lnTo>
                  <a:lnTo>
                    <a:pt x="74892861" y="144780"/>
                  </a:lnTo>
                  <a:close/>
                  <a:moveTo>
                    <a:pt x="144780" y="4216571"/>
                  </a:moveTo>
                  <a:lnTo>
                    <a:pt x="74892861" y="4216571"/>
                  </a:lnTo>
                  <a:lnTo>
                    <a:pt x="74892861" y="4361351"/>
                  </a:lnTo>
                  <a:lnTo>
                    <a:pt x="144780" y="4361351"/>
                  </a:lnTo>
                  <a:lnTo>
                    <a:pt x="144780" y="4216571"/>
                  </a:lnTo>
                  <a:close/>
                  <a:moveTo>
                    <a:pt x="74892861" y="0"/>
                  </a:moveTo>
                  <a:lnTo>
                    <a:pt x="75037640" y="0"/>
                  </a:lnTo>
                  <a:lnTo>
                    <a:pt x="75037640" y="144780"/>
                  </a:lnTo>
                  <a:lnTo>
                    <a:pt x="74892861" y="144780"/>
                  </a:lnTo>
                  <a:lnTo>
                    <a:pt x="748928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892861" y="0"/>
                  </a:lnTo>
                  <a:lnTo>
                    <a:pt x="748928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941938" y="840262"/>
            <a:ext cx="14374084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499">
                <a:solidFill>
                  <a:srgbClr val="FFFFFF"/>
                </a:solidFill>
                <a:latin typeface="JetBrains Mono Bold"/>
              </a:rPr>
              <a:t>Penggolongan Gula Berdasarkan  struktur sikliknya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165086" y="1395887"/>
            <a:ext cx="202812" cy="210416"/>
            <a:chOff x="0" y="0"/>
            <a:chExt cx="2376680" cy="2465786"/>
          </a:xfrm>
        </p:grpSpPr>
        <p:sp>
          <p:nvSpPr>
            <p:cNvPr name="Freeform 32" id="32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165086" y="557687"/>
            <a:ext cx="202812" cy="210416"/>
            <a:chOff x="0" y="0"/>
            <a:chExt cx="2376680" cy="2465786"/>
          </a:xfrm>
        </p:grpSpPr>
        <p:sp>
          <p:nvSpPr>
            <p:cNvPr name="Freeform 35" id="35"/>
            <p:cNvSpPr/>
            <p:nvPr/>
          </p:nvSpPr>
          <p:spPr>
            <a:xfrm>
              <a:off x="72390" y="72390"/>
              <a:ext cx="2231900" cy="2321007"/>
            </a:xfrm>
            <a:custGeom>
              <a:avLst/>
              <a:gdLst/>
              <a:ahLst/>
              <a:cxnLst/>
              <a:rect r="r" b="b" t="t" l="l"/>
              <a:pathLst>
                <a:path h="2321007" w="2231900">
                  <a:moveTo>
                    <a:pt x="0" y="0"/>
                  </a:moveTo>
                  <a:lnTo>
                    <a:pt x="2231900" y="0"/>
                  </a:lnTo>
                  <a:lnTo>
                    <a:pt x="2231900" y="2321007"/>
                  </a:lnTo>
                  <a:lnTo>
                    <a:pt x="0" y="232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6" id="36"/>
            <p:cNvSpPr/>
            <p:nvPr/>
          </p:nvSpPr>
          <p:spPr>
            <a:xfrm>
              <a:off x="0" y="0"/>
              <a:ext cx="2376680" cy="2465787"/>
            </a:xfrm>
            <a:custGeom>
              <a:avLst/>
              <a:gdLst/>
              <a:ahLst/>
              <a:cxnLst/>
              <a:rect r="r" b="b" t="t" l="l"/>
              <a:pathLst>
                <a:path h="2465787" w="2376680">
                  <a:moveTo>
                    <a:pt x="2231900" y="2321007"/>
                  </a:moveTo>
                  <a:lnTo>
                    <a:pt x="2376680" y="2321007"/>
                  </a:lnTo>
                  <a:lnTo>
                    <a:pt x="2376680" y="2465787"/>
                  </a:lnTo>
                  <a:lnTo>
                    <a:pt x="2231900" y="2465787"/>
                  </a:lnTo>
                  <a:lnTo>
                    <a:pt x="2231900" y="23210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21007"/>
                  </a:lnTo>
                  <a:lnTo>
                    <a:pt x="0" y="2321007"/>
                  </a:lnTo>
                  <a:lnTo>
                    <a:pt x="0" y="144780"/>
                  </a:lnTo>
                  <a:close/>
                  <a:moveTo>
                    <a:pt x="0" y="2321007"/>
                  </a:moveTo>
                  <a:lnTo>
                    <a:pt x="144780" y="2321007"/>
                  </a:lnTo>
                  <a:lnTo>
                    <a:pt x="144780" y="2465787"/>
                  </a:lnTo>
                  <a:lnTo>
                    <a:pt x="0" y="2465787"/>
                  </a:lnTo>
                  <a:lnTo>
                    <a:pt x="0" y="2321006"/>
                  </a:lnTo>
                  <a:close/>
                  <a:moveTo>
                    <a:pt x="2231900" y="144780"/>
                  </a:moveTo>
                  <a:lnTo>
                    <a:pt x="2376680" y="144780"/>
                  </a:lnTo>
                  <a:lnTo>
                    <a:pt x="2376680" y="2321007"/>
                  </a:lnTo>
                  <a:lnTo>
                    <a:pt x="2231900" y="2321007"/>
                  </a:lnTo>
                  <a:lnTo>
                    <a:pt x="2231900" y="144780"/>
                  </a:lnTo>
                  <a:close/>
                  <a:moveTo>
                    <a:pt x="144780" y="2321007"/>
                  </a:moveTo>
                  <a:lnTo>
                    <a:pt x="2231900" y="2321007"/>
                  </a:lnTo>
                  <a:lnTo>
                    <a:pt x="2231900" y="2465787"/>
                  </a:lnTo>
                  <a:lnTo>
                    <a:pt x="144780" y="2465787"/>
                  </a:lnTo>
                  <a:lnTo>
                    <a:pt x="144780" y="2321006"/>
                  </a:lnTo>
                  <a:close/>
                  <a:moveTo>
                    <a:pt x="2231900" y="0"/>
                  </a:moveTo>
                  <a:lnTo>
                    <a:pt x="2376680" y="0"/>
                  </a:lnTo>
                  <a:lnTo>
                    <a:pt x="2376680" y="144780"/>
                  </a:lnTo>
                  <a:lnTo>
                    <a:pt x="2231900" y="144780"/>
                  </a:lnTo>
                  <a:lnTo>
                    <a:pt x="22319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31900" y="0"/>
                  </a:lnTo>
                  <a:lnTo>
                    <a:pt x="22319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37" id="37"/>
          <p:cNvPicPr>
            <a:picLocks noChangeAspect="true"/>
          </p:cNvPicPr>
          <p:nvPr/>
        </p:nvPicPr>
        <p:blipFill>
          <a:blip r:embed="rId2"/>
          <a:srcRect l="4872" t="0" r="0" b="0"/>
          <a:stretch>
            <a:fillRect/>
          </a:stretch>
        </p:blipFill>
        <p:spPr>
          <a:xfrm flipH="false" flipV="false" rot="0">
            <a:off x="3650234" y="3372401"/>
            <a:ext cx="9958829" cy="5885899"/>
          </a:xfrm>
          <a:prstGeom prst="rect">
            <a:avLst/>
          </a:prstGeom>
        </p:spPr>
      </p:pic>
      <p:sp>
        <p:nvSpPr>
          <p:cNvPr name="TextBox 38" id="38"/>
          <p:cNvSpPr txBox="true"/>
          <p:nvPr/>
        </p:nvSpPr>
        <p:spPr>
          <a:xfrm rot="0">
            <a:off x="1626374" y="2161764"/>
            <a:ext cx="1503525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JetBrains Mono Bold"/>
              </a:rPr>
              <a:t>Berdasarkan struktur siklik tadi gula dapat di golongkan menjadi 2, yaitu kelompok piran dan furan.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DAE5_Uu45_0</dc:identifier>
  <dcterms:modified xsi:type="dcterms:W3CDTF">2011-08-01T06:04:30Z</dcterms:modified>
  <cp:revision>1</cp:revision>
  <dc:title>Karbohidrat monosakarida</dc:title>
</cp:coreProperties>
</file>