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73" r:id="rId5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0A16C7-AEC1-4E26-9759-470042E7C189}">
          <p14:sldIdLst>
            <p14:sldId id="256"/>
            <p14:sldId id="257"/>
            <p14:sldId id="258"/>
            <p14:sldId id="273"/>
          </p14:sldIdLst>
        </p14:section>
        <p14:section name="Untitled Section" id="{4FACDD57-92C5-4D44-9BF9-4E71346DCE9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69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759460" y="2773759"/>
            <a:ext cx="14769078" cy="2153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95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087742" y="5418169"/>
            <a:ext cx="6112515" cy="1873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00" b="0" i="0">
                <a:solidFill>
                  <a:schemeClr val="bg1"/>
                </a:solidFill>
                <a:latin typeface="Noto Sans"/>
                <a:cs typeface="Noto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9000" b="0" i="0">
                <a:solidFill>
                  <a:srgbClr val="1C1B1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318064" y="2331363"/>
            <a:ext cx="4876800" cy="1076325"/>
          </a:xfrm>
          <a:custGeom>
            <a:avLst/>
            <a:gdLst/>
            <a:ahLst/>
            <a:cxnLst/>
            <a:rect l="l" t="t" r="r" b="b"/>
            <a:pathLst>
              <a:path w="4876800" h="1076325">
                <a:moveTo>
                  <a:pt x="4702828" y="1076324"/>
                </a:moveTo>
                <a:lnTo>
                  <a:pt x="173969" y="1076324"/>
                </a:lnTo>
                <a:lnTo>
                  <a:pt x="127797" y="1070089"/>
                </a:lnTo>
                <a:lnTo>
                  <a:pt x="86261" y="1052502"/>
                </a:lnTo>
                <a:lnTo>
                  <a:pt x="51036" y="1025243"/>
                </a:lnTo>
                <a:lnTo>
                  <a:pt x="23800" y="989987"/>
                </a:lnTo>
                <a:lnTo>
                  <a:pt x="6229" y="948415"/>
                </a:lnTo>
                <a:lnTo>
                  <a:pt x="0" y="902203"/>
                </a:lnTo>
                <a:lnTo>
                  <a:pt x="0" y="174120"/>
                </a:lnTo>
                <a:lnTo>
                  <a:pt x="6229" y="127908"/>
                </a:lnTo>
                <a:lnTo>
                  <a:pt x="23800" y="86336"/>
                </a:lnTo>
                <a:lnTo>
                  <a:pt x="51036" y="51081"/>
                </a:lnTo>
                <a:lnTo>
                  <a:pt x="86261" y="23821"/>
                </a:lnTo>
                <a:lnTo>
                  <a:pt x="127797" y="6235"/>
                </a:lnTo>
                <a:lnTo>
                  <a:pt x="173969" y="0"/>
                </a:lnTo>
                <a:lnTo>
                  <a:pt x="4702828" y="0"/>
                </a:lnTo>
                <a:lnTo>
                  <a:pt x="4748999" y="6235"/>
                </a:lnTo>
                <a:lnTo>
                  <a:pt x="4790535" y="23821"/>
                </a:lnTo>
                <a:lnTo>
                  <a:pt x="4825760" y="51081"/>
                </a:lnTo>
                <a:lnTo>
                  <a:pt x="4852996" y="86336"/>
                </a:lnTo>
                <a:lnTo>
                  <a:pt x="4870567" y="127908"/>
                </a:lnTo>
                <a:lnTo>
                  <a:pt x="4876797" y="174120"/>
                </a:lnTo>
                <a:lnTo>
                  <a:pt x="4876797" y="902203"/>
                </a:lnTo>
                <a:lnTo>
                  <a:pt x="4870567" y="948415"/>
                </a:lnTo>
                <a:lnTo>
                  <a:pt x="4852996" y="989987"/>
                </a:lnTo>
                <a:lnTo>
                  <a:pt x="4825760" y="1025243"/>
                </a:lnTo>
                <a:lnTo>
                  <a:pt x="4790535" y="1052502"/>
                </a:lnTo>
                <a:lnTo>
                  <a:pt x="4748999" y="1070089"/>
                </a:lnTo>
                <a:lnTo>
                  <a:pt x="4702828" y="1076324"/>
                </a:lnTo>
                <a:close/>
              </a:path>
            </a:pathLst>
          </a:custGeom>
          <a:solidFill>
            <a:srgbClr val="D944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1C1B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47303" y="1054100"/>
            <a:ext cx="7393393" cy="139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17031" y="3433795"/>
            <a:ext cx="11853937" cy="414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0" b="0" i="0">
                <a:solidFill>
                  <a:srgbClr val="1C1B1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1C1B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1963524" y="2506807"/>
            <a:ext cx="14769078" cy="223073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7200" spc="-275" dirty="0" smtClean="0">
                <a:latin typeface="Verdana" panose="020B0604030504040204" pitchFamily="34" charset="0"/>
                <a:ea typeface="Verdana" panose="020B0604030504040204" pitchFamily="34" charset="0"/>
              </a:rPr>
              <a:t>KARBOHIDRAT MONOSAKARIDA</a:t>
            </a:r>
            <a:endParaRPr sz="7200" spc="-275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151772" y="5736396"/>
            <a:ext cx="10173828" cy="1965042"/>
          </a:xfrm>
          <a:custGeom>
            <a:avLst/>
            <a:gdLst/>
            <a:ahLst/>
            <a:cxnLst/>
            <a:rect l="l" t="t" r="r" b="b"/>
            <a:pathLst>
              <a:path w="9989185" h="1555750">
                <a:moveTo>
                  <a:pt x="9696204" y="1555568"/>
                </a:moveTo>
                <a:lnTo>
                  <a:pt x="292965" y="1555568"/>
                </a:lnTo>
                <a:lnTo>
                  <a:pt x="245535" y="1551721"/>
                </a:lnTo>
                <a:lnTo>
                  <a:pt x="200508" y="1540587"/>
                </a:lnTo>
                <a:lnTo>
                  <a:pt x="158494" y="1522775"/>
                </a:lnTo>
                <a:lnTo>
                  <a:pt x="120103" y="1498898"/>
                </a:lnTo>
                <a:lnTo>
                  <a:pt x="85946" y="1469563"/>
                </a:lnTo>
                <a:lnTo>
                  <a:pt x="56632" y="1435382"/>
                </a:lnTo>
                <a:lnTo>
                  <a:pt x="32770" y="1396966"/>
                </a:lnTo>
                <a:lnTo>
                  <a:pt x="14971" y="1354924"/>
                </a:lnTo>
                <a:lnTo>
                  <a:pt x="3844" y="1309866"/>
                </a:lnTo>
                <a:lnTo>
                  <a:pt x="0" y="1262403"/>
                </a:lnTo>
                <a:lnTo>
                  <a:pt x="0" y="293164"/>
                </a:lnTo>
                <a:lnTo>
                  <a:pt x="3844" y="245702"/>
                </a:lnTo>
                <a:lnTo>
                  <a:pt x="14971" y="200644"/>
                </a:lnTo>
                <a:lnTo>
                  <a:pt x="32770" y="158602"/>
                </a:lnTo>
                <a:lnTo>
                  <a:pt x="56632" y="120185"/>
                </a:lnTo>
                <a:lnTo>
                  <a:pt x="85946" y="86004"/>
                </a:lnTo>
                <a:lnTo>
                  <a:pt x="120103" y="56670"/>
                </a:lnTo>
                <a:lnTo>
                  <a:pt x="158494" y="32792"/>
                </a:lnTo>
                <a:lnTo>
                  <a:pt x="200508" y="14981"/>
                </a:lnTo>
                <a:lnTo>
                  <a:pt x="245535" y="3847"/>
                </a:lnTo>
                <a:lnTo>
                  <a:pt x="292965" y="0"/>
                </a:lnTo>
                <a:lnTo>
                  <a:pt x="9696204" y="0"/>
                </a:lnTo>
                <a:lnTo>
                  <a:pt x="9743634" y="3847"/>
                </a:lnTo>
                <a:lnTo>
                  <a:pt x="9788661" y="14981"/>
                </a:lnTo>
                <a:lnTo>
                  <a:pt x="9830675" y="32792"/>
                </a:lnTo>
                <a:lnTo>
                  <a:pt x="9869065" y="56670"/>
                </a:lnTo>
                <a:lnTo>
                  <a:pt x="9903223" y="86004"/>
                </a:lnTo>
                <a:lnTo>
                  <a:pt x="9932537" y="120185"/>
                </a:lnTo>
                <a:lnTo>
                  <a:pt x="9956399" y="158602"/>
                </a:lnTo>
                <a:lnTo>
                  <a:pt x="9974198" y="200644"/>
                </a:lnTo>
                <a:lnTo>
                  <a:pt x="9985325" y="245702"/>
                </a:lnTo>
                <a:lnTo>
                  <a:pt x="9989169" y="293164"/>
                </a:lnTo>
                <a:lnTo>
                  <a:pt x="9989169" y="1262403"/>
                </a:lnTo>
                <a:lnTo>
                  <a:pt x="9985325" y="1309866"/>
                </a:lnTo>
                <a:lnTo>
                  <a:pt x="9974198" y="1354924"/>
                </a:lnTo>
                <a:lnTo>
                  <a:pt x="9956399" y="1396966"/>
                </a:lnTo>
                <a:lnTo>
                  <a:pt x="9932537" y="1435382"/>
                </a:lnTo>
                <a:lnTo>
                  <a:pt x="9903223" y="1469563"/>
                </a:lnTo>
                <a:lnTo>
                  <a:pt x="9869065" y="1498898"/>
                </a:lnTo>
                <a:lnTo>
                  <a:pt x="9830675" y="1522775"/>
                </a:lnTo>
                <a:lnTo>
                  <a:pt x="9788661" y="1540587"/>
                </a:lnTo>
                <a:lnTo>
                  <a:pt x="9743634" y="1551721"/>
                </a:lnTo>
                <a:lnTo>
                  <a:pt x="9696204" y="1555568"/>
                </a:lnTo>
                <a:close/>
              </a:path>
            </a:pathLst>
          </a:custGeom>
          <a:solidFill>
            <a:srgbClr val="D944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25644" y="6423568"/>
            <a:ext cx="866775" cy="867410"/>
          </a:xfrm>
          <a:custGeom>
            <a:avLst/>
            <a:gdLst/>
            <a:ahLst/>
            <a:cxnLst/>
            <a:rect l="l" t="t" r="r" b="b"/>
            <a:pathLst>
              <a:path w="866775" h="867409">
                <a:moveTo>
                  <a:pt x="433387" y="866788"/>
                </a:moveTo>
                <a:lnTo>
                  <a:pt x="430844" y="819565"/>
                </a:lnTo>
                <a:lnTo>
                  <a:pt x="423391" y="773815"/>
                </a:lnTo>
                <a:lnTo>
                  <a:pt x="411293" y="729802"/>
                </a:lnTo>
                <a:lnTo>
                  <a:pt x="394813" y="687790"/>
                </a:lnTo>
                <a:lnTo>
                  <a:pt x="374217" y="648044"/>
                </a:lnTo>
                <a:lnTo>
                  <a:pt x="349768" y="610829"/>
                </a:lnTo>
                <a:lnTo>
                  <a:pt x="321732" y="576409"/>
                </a:lnTo>
                <a:lnTo>
                  <a:pt x="290372" y="545047"/>
                </a:lnTo>
                <a:lnTo>
                  <a:pt x="255952" y="517010"/>
                </a:lnTo>
                <a:lnTo>
                  <a:pt x="218738" y="492560"/>
                </a:lnTo>
                <a:lnTo>
                  <a:pt x="178994" y="471963"/>
                </a:lnTo>
                <a:lnTo>
                  <a:pt x="136983" y="455483"/>
                </a:lnTo>
                <a:lnTo>
                  <a:pt x="92971" y="443384"/>
                </a:lnTo>
                <a:lnTo>
                  <a:pt x="47222" y="435930"/>
                </a:lnTo>
                <a:lnTo>
                  <a:pt x="0" y="433387"/>
                </a:lnTo>
                <a:lnTo>
                  <a:pt x="47220" y="430844"/>
                </a:lnTo>
                <a:lnTo>
                  <a:pt x="92968" y="423391"/>
                </a:lnTo>
                <a:lnTo>
                  <a:pt x="136979" y="411293"/>
                </a:lnTo>
                <a:lnTo>
                  <a:pt x="178989" y="394813"/>
                </a:lnTo>
                <a:lnTo>
                  <a:pt x="218733" y="374217"/>
                </a:lnTo>
                <a:lnTo>
                  <a:pt x="255947" y="349769"/>
                </a:lnTo>
                <a:lnTo>
                  <a:pt x="290367" y="321732"/>
                </a:lnTo>
                <a:lnTo>
                  <a:pt x="321728" y="290372"/>
                </a:lnTo>
                <a:lnTo>
                  <a:pt x="349765" y="255953"/>
                </a:lnTo>
                <a:lnTo>
                  <a:pt x="374214" y="218739"/>
                </a:lnTo>
                <a:lnTo>
                  <a:pt x="394811" y="178995"/>
                </a:lnTo>
                <a:lnTo>
                  <a:pt x="411291" y="136984"/>
                </a:lnTo>
                <a:lnTo>
                  <a:pt x="423390" y="92972"/>
                </a:lnTo>
                <a:lnTo>
                  <a:pt x="430844" y="47222"/>
                </a:lnTo>
                <a:lnTo>
                  <a:pt x="433387" y="0"/>
                </a:lnTo>
                <a:lnTo>
                  <a:pt x="435930" y="47222"/>
                </a:lnTo>
                <a:lnTo>
                  <a:pt x="443383" y="92972"/>
                </a:lnTo>
                <a:lnTo>
                  <a:pt x="455482" y="136985"/>
                </a:lnTo>
                <a:lnTo>
                  <a:pt x="471961" y="178995"/>
                </a:lnTo>
                <a:lnTo>
                  <a:pt x="492558" y="218740"/>
                </a:lnTo>
                <a:lnTo>
                  <a:pt x="517007" y="255954"/>
                </a:lnTo>
                <a:lnTo>
                  <a:pt x="545043" y="290373"/>
                </a:lnTo>
                <a:lnTo>
                  <a:pt x="576404" y="321733"/>
                </a:lnTo>
                <a:lnTo>
                  <a:pt x="610823" y="349769"/>
                </a:lnTo>
                <a:lnTo>
                  <a:pt x="648037" y="374218"/>
                </a:lnTo>
                <a:lnTo>
                  <a:pt x="687782" y="394814"/>
                </a:lnTo>
                <a:lnTo>
                  <a:pt x="729792" y="411293"/>
                </a:lnTo>
                <a:lnTo>
                  <a:pt x="773804" y="423391"/>
                </a:lnTo>
                <a:lnTo>
                  <a:pt x="819553" y="430844"/>
                </a:lnTo>
                <a:lnTo>
                  <a:pt x="866775" y="433387"/>
                </a:lnTo>
                <a:lnTo>
                  <a:pt x="819553" y="435930"/>
                </a:lnTo>
                <a:lnTo>
                  <a:pt x="773804" y="443383"/>
                </a:lnTo>
                <a:lnTo>
                  <a:pt x="729792" y="455482"/>
                </a:lnTo>
                <a:lnTo>
                  <a:pt x="687782" y="471962"/>
                </a:lnTo>
                <a:lnTo>
                  <a:pt x="648037" y="492559"/>
                </a:lnTo>
                <a:lnTo>
                  <a:pt x="610823" y="517009"/>
                </a:lnTo>
                <a:lnTo>
                  <a:pt x="576404" y="545046"/>
                </a:lnTo>
                <a:lnTo>
                  <a:pt x="545043" y="576407"/>
                </a:lnTo>
                <a:lnTo>
                  <a:pt x="517007" y="610828"/>
                </a:lnTo>
                <a:lnTo>
                  <a:pt x="492558" y="648043"/>
                </a:lnTo>
                <a:lnTo>
                  <a:pt x="471961" y="687789"/>
                </a:lnTo>
                <a:lnTo>
                  <a:pt x="455482" y="729800"/>
                </a:lnTo>
                <a:lnTo>
                  <a:pt x="443383" y="773814"/>
                </a:lnTo>
                <a:lnTo>
                  <a:pt x="435930" y="819565"/>
                </a:lnTo>
                <a:lnTo>
                  <a:pt x="433387" y="866788"/>
                </a:lnTo>
                <a:close/>
              </a:path>
            </a:pathLst>
          </a:custGeom>
          <a:solidFill>
            <a:srgbClr val="FDC2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905226" y="8000207"/>
            <a:ext cx="504825" cy="505459"/>
          </a:xfrm>
          <a:custGeom>
            <a:avLst/>
            <a:gdLst/>
            <a:ahLst/>
            <a:cxnLst/>
            <a:rect l="l" t="t" r="r" b="b"/>
            <a:pathLst>
              <a:path w="504825" h="505459">
                <a:moveTo>
                  <a:pt x="252412" y="504833"/>
                </a:moveTo>
                <a:lnTo>
                  <a:pt x="248345" y="459460"/>
                </a:lnTo>
                <a:lnTo>
                  <a:pt x="236620" y="416756"/>
                </a:lnTo>
                <a:lnTo>
                  <a:pt x="217950" y="377432"/>
                </a:lnTo>
                <a:lnTo>
                  <a:pt x="193048" y="342202"/>
                </a:lnTo>
                <a:lnTo>
                  <a:pt x="162626" y="311779"/>
                </a:lnTo>
                <a:lnTo>
                  <a:pt x="127397" y="286875"/>
                </a:lnTo>
                <a:lnTo>
                  <a:pt x="88074" y="268204"/>
                </a:lnTo>
                <a:lnTo>
                  <a:pt x="45371" y="256479"/>
                </a:lnTo>
                <a:lnTo>
                  <a:pt x="0" y="252412"/>
                </a:lnTo>
                <a:lnTo>
                  <a:pt x="45369" y="248345"/>
                </a:lnTo>
                <a:lnTo>
                  <a:pt x="88071" y="236621"/>
                </a:lnTo>
                <a:lnTo>
                  <a:pt x="127394" y="217950"/>
                </a:lnTo>
                <a:lnTo>
                  <a:pt x="162623" y="193048"/>
                </a:lnTo>
                <a:lnTo>
                  <a:pt x="193045" y="162626"/>
                </a:lnTo>
                <a:lnTo>
                  <a:pt x="217949" y="127397"/>
                </a:lnTo>
                <a:lnTo>
                  <a:pt x="236620" y="88075"/>
                </a:lnTo>
                <a:lnTo>
                  <a:pt x="248345" y="45371"/>
                </a:lnTo>
                <a:lnTo>
                  <a:pt x="252412" y="0"/>
                </a:lnTo>
                <a:lnTo>
                  <a:pt x="256479" y="45371"/>
                </a:lnTo>
                <a:lnTo>
                  <a:pt x="268204" y="88075"/>
                </a:lnTo>
                <a:lnTo>
                  <a:pt x="286874" y="127398"/>
                </a:lnTo>
                <a:lnTo>
                  <a:pt x="311777" y="162626"/>
                </a:lnTo>
                <a:lnTo>
                  <a:pt x="342199" y="193048"/>
                </a:lnTo>
                <a:lnTo>
                  <a:pt x="377428" y="217951"/>
                </a:lnTo>
                <a:lnTo>
                  <a:pt x="416750" y="236621"/>
                </a:lnTo>
                <a:lnTo>
                  <a:pt x="459454" y="248345"/>
                </a:lnTo>
                <a:lnTo>
                  <a:pt x="504824" y="252412"/>
                </a:lnTo>
                <a:lnTo>
                  <a:pt x="459454" y="256479"/>
                </a:lnTo>
                <a:lnTo>
                  <a:pt x="416750" y="268204"/>
                </a:lnTo>
                <a:lnTo>
                  <a:pt x="377428" y="286875"/>
                </a:lnTo>
                <a:lnTo>
                  <a:pt x="342199" y="311778"/>
                </a:lnTo>
                <a:lnTo>
                  <a:pt x="311777" y="342201"/>
                </a:lnTo>
                <a:lnTo>
                  <a:pt x="286874" y="377431"/>
                </a:lnTo>
                <a:lnTo>
                  <a:pt x="268204" y="416755"/>
                </a:lnTo>
                <a:lnTo>
                  <a:pt x="256479" y="459460"/>
                </a:lnTo>
                <a:lnTo>
                  <a:pt x="252412" y="5048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ubTitle" idx="4"/>
          </p:nvPr>
        </p:nvSpPr>
        <p:spPr>
          <a:xfrm>
            <a:off x="6190686" y="5772309"/>
            <a:ext cx="6095999" cy="17412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3765" marR="5080" indent="-901700">
              <a:lnSpc>
                <a:spcPct val="116599"/>
              </a:lnSpc>
              <a:spcBef>
                <a:spcPts val="100"/>
              </a:spcBef>
            </a:pPr>
            <a:r>
              <a:rPr sz="4800" spc="-25" dirty="0"/>
              <a:t>Shafira </a:t>
            </a:r>
            <a:r>
              <a:rPr sz="4800" spc="-30" dirty="0"/>
              <a:t>Aisya Putri  </a:t>
            </a:r>
            <a:r>
              <a:rPr sz="4800" spc="-5" dirty="0"/>
              <a:t>2154051010</a:t>
            </a:r>
          </a:p>
        </p:txBody>
      </p:sp>
      <p:sp>
        <p:nvSpPr>
          <p:cNvPr id="8" name="object 8"/>
          <p:cNvSpPr/>
          <p:nvPr/>
        </p:nvSpPr>
        <p:spPr>
          <a:xfrm>
            <a:off x="14486808" y="1028699"/>
            <a:ext cx="866775" cy="867410"/>
          </a:xfrm>
          <a:custGeom>
            <a:avLst/>
            <a:gdLst/>
            <a:ahLst/>
            <a:cxnLst/>
            <a:rect l="l" t="t" r="r" b="b"/>
            <a:pathLst>
              <a:path w="866775" h="867410">
                <a:moveTo>
                  <a:pt x="433387" y="866788"/>
                </a:moveTo>
                <a:lnTo>
                  <a:pt x="430844" y="819565"/>
                </a:lnTo>
                <a:lnTo>
                  <a:pt x="423391" y="773815"/>
                </a:lnTo>
                <a:lnTo>
                  <a:pt x="411293" y="729802"/>
                </a:lnTo>
                <a:lnTo>
                  <a:pt x="394813" y="687790"/>
                </a:lnTo>
                <a:lnTo>
                  <a:pt x="374217" y="648044"/>
                </a:lnTo>
                <a:lnTo>
                  <a:pt x="349768" y="610829"/>
                </a:lnTo>
                <a:lnTo>
                  <a:pt x="321732" y="576409"/>
                </a:lnTo>
                <a:lnTo>
                  <a:pt x="290372" y="545047"/>
                </a:lnTo>
                <a:lnTo>
                  <a:pt x="255952" y="517010"/>
                </a:lnTo>
                <a:lnTo>
                  <a:pt x="218738" y="492560"/>
                </a:lnTo>
                <a:lnTo>
                  <a:pt x="178994" y="471963"/>
                </a:lnTo>
                <a:lnTo>
                  <a:pt x="136983" y="455483"/>
                </a:lnTo>
                <a:lnTo>
                  <a:pt x="92971" y="443384"/>
                </a:lnTo>
                <a:lnTo>
                  <a:pt x="47222" y="435930"/>
                </a:lnTo>
                <a:lnTo>
                  <a:pt x="0" y="433387"/>
                </a:lnTo>
                <a:lnTo>
                  <a:pt x="47220" y="430844"/>
                </a:lnTo>
                <a:lnTo>
                  <a:pt x="92968" y="423391"/>
                </a:lnTo>
                <a:lnTo>
                  <a:pt x="136979" y="411293"/>
                </a:lnTo>
                <a:lnTo>
                  <a:pt x="178989" y="394813"/>
                </a:lnTo>
                <a:lnTo>
                  <a:pt x="218733" y="374217"/>
                </a:lnTo>
                <a:lnTo>
                  <a:pt x="255947" y="349769"/>
                </a:lnTo>
                <a:lnTo>
                  <a:pt x="290367" y="321732"/>
                </a:lnTo>
                <a:lnTo>
                  <a:pt x="321728" y="290372"/>
                </a:lnTo>
                <a:lnTo>
                  <a:pt x="349765" y="255953"/>
                </a:lnTo>
                <a:lnTo>
                  <a:pt x="374214" y="218739"/>
                </a:lnTo>
                <a:lnTo>
                  <a:pt x="394811" y="178995"/>
                </a:lnTo>
                <a:lnTo>
                  <a:pt x="411291" y="136984"/>
                </a:lnTo>
                <a:lnTo>
                  <a:pt x="423390" y="92972"/>
                </a:lnTo>
                <a:lnTo>
                  <a:pt x="430844" y="47222"/>
                </a:lnTo>
                <a:lnTo>
                  <a:pt x="433387" y="0"/>
                </a:lnTo>
                <a:lnTo>
                  <a:pt x="435930" y="47222"/>
                </a:lnTo>
                <a:lnTo>
                  <a:pt x="443383" y="92972"/>
                </a:lnTo>
                <a:lnTo>
                  <a:pt x="455482" y="136985"/>
                </a:lnTo>
                <a:lnTo>
                  <a:pt x="471961" y="178995"/>
                </a:lnTo>
                <a:lnTo>
                  <a:pt x="492558" y="218740"/>
                </a:lnTo>
                <a:lnTo>
                  <a:pt x="517007" y="255954"/>
                </a:lnTo>
                <a:lnTo>
                  <a:pt x="545043" y="290373"/>
                </a:lnTo>
                <a:lnTo>
                  <a:pt x="576404" y="321733"/>
                </a:lnTo>
                <a:lnTo>
                  <a:pt x="610823" y="349769"/>
                </a:lnTo>
                <a:lnTo>
                  <a:pt x="648037" y="374218"/>
                </a:lnTo>
                <a:lnTo>
                  <a:pt x="687782" y="394814"/>
                </a:lnTo>
                <a:lnTo>
                  <a:pt x="729792" y="411293"/>
                </a:lnTo>
                <a:lnTo>
                  <a:pt x="773804" y="423391"/>
                </a:lnTo>
                <a:lnTo>
                  <a:pt x="819553" y="430844"/>
                </a:lnTo>
                <a:lnTo>
                  <a:pt x="866775" y="433387"/>
                </a:lnTo>
                <a:lnTo>
                  <a:pt x="819553" y="435930"/>
                </a:lnTo>
                <a:lnTo>
                  <a:pt x="773804" y="443383"/>
                </a:lnTo>
                <a:lnTo>
                  <a:pt x="729792" y="455482"/>
                </a:lnTo>
                <a:lnTo>
                  <a:pt x="687782" y="471962"/>
                </a:lnTo>
                <a:lnTo>
                  <a:pt x="648037" y="492559"/>
                </a:lnTo>
                <a:lnTo>
                  <a:pt x="610823" y="517009"/>
                </a:lnTo>
                <a:lnTo>
                  <a:pt x="576404" y="545046"/>
                </a:lnTo>
                <a:lnTo>
                  <a:pt x="545043" y="576407"/>
                </a:lnTo>
                <a:lnTo>
                  <a:pt x="517007" y="610828"/>
                </a:lnTo>
                <a:lnTo>
                  <a:pt x="492558" y="648043"/>
                </a:lnTo>
                <a:lnTo>
                  <a:pt x="471961" y="687789"/>
                </a:lnTo>
                <a:lnTo>
                  <a:pt x="455482" y="729800"/>
                </a:lnTo>
                <a:lnTo>
                  <a:pt x="443383" y="773814"/>
                </a:lnTo>
                <a:lnTo>
                  <a:pt x="435930" y="819565"/>
                </a:lnTo>
                <a:lnTo>
                  <a:pt x="433387" y="866788"/>
                </a:lnTo>
                <a:close/>
              </a:path>
            </a:pathLst>
          </a:custGeom>
          <a:solidFill>
            <a:srgbClr val="FDC2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25644" y="1461985"/>
            <a:ext cx="866775" cy="867410"/>
          </a:xfrm>
          <a:custGeom>
            <a:avLst/>
            <a:gdLst/>
            <a:ahLst/>
            <a:cxnLst/>
            <a:rect l="l" t="t" r="r" b="b"/>
            <a:pathLst>
              <a:path w="866775" h="867410">
                <a:moveTo>
                  <a:pt x="433387" y="866788"/>
                </a:moveTo>
                <a:lnTo>
                  <a:pt x="430844" y="819565"/>
                </a:lnTo>
                <a:lnTo>
                  <a:pt x="423391" y="773815"/>
                </a:lnTo>
                <a:lnTo>
                  <a:pt x="411293" y="729802"/>
                </a:lnTo>
                <a:lnTo>
                  <a:pt x="394813" y="687790"/>
                </a:lnTo>
                <a:lnTo>
                  <a:pt x="374217" y="648044"/>
                </a:lnTo>
                <a:lnTo>
                  <a:pt x="349768" y="610829"/>
                </a:lnTo>
                <a:lnTo>
                  <a:pt x="321732" y="576409"/>
                </a:lnTo>
                <a:lnTo>
                  <a:pt x="290372" y="545047"/>
                </a:lnTo>
                <a:lnTo>
                  <a:pt x="255952" y="517010"/>
                </a:lnTo>
                <a:lnTo>
                  <a:pt x="218738" y="492560"/>
                </a:lnTo>
                <a:lnTo>
                  <a:pt x="178994" y="471963"/>
                </a:lnTo>
                <a:lnTo>
                  <a:pt x="136983" y="455483"/>
                </a:lnTo>
                <a:lnTo>
                  <a:pt x="92971" y="443384"/>
                </a:lnTo>
                <a:lnTo>
                  <a:pt x="47222" y="435930"/>
                </a:lnTo>
                <a:lnTo>
                  <a:pt x="0" y="433387"/>
                </a:lnTo>
                <a:lnTo>
                  <a:pt x="47220" y="430844"/>
                </a:lnTo>
                <a:lnTo>
                  <a:pt x="92968" y="423391"/>
                </a:lnTo>
                <a:lnTo>
                  <a:pt x="136979" y="411293"/>
                </a:lnTo>
                <a:lnTo>
                  <a:pt x="178989" y="394813"/>
                </a:lnTo>
                <a:lnTo>
                  <a:pt x="218733" y="374217"/>
                </a:lnTo>
                <a:lnTo>
                  <a:pt x="255947" y="349769"/>
                </a:lnTo>
                <a:lnTo>
                  <a:pt x="290367" y="321732"/>
                </a:lnTo>
                <a:lnTo>
                  <a:pt x="321728" y="290372"/>
                </a:lnTo>
                <a:lnTo>
                  <a:pt x="349765" y="255953"/>
                </a:lnTo>
                <a:lnTo>
                  <a:pt x="374214" y="218739"/>
                </a:lnTo>
                <a:lnTo>
                  <a:pt x="394811" y="178995"/>
                </a:lnTo>
                <a:lnTo>
                  <a:pt x="411291" y="136984"/>
                </a:lnTo>
                <a:lnTo>
                  <a:pt x="423390" y="92972"/>
                </a:lnTo>
                <a:lnTo>
                  <a:pt x="430844" y="47222"/>
                </a:lnTo>
                <a:lnTo>
                  <a:pt x="433387" y="0"/>
                </a:lnTo>
                <a:lnTo>
                  <a:pt x="435930" y="47222"/>
                </a:lnTo>
                <a:lnTo>
                  <a:pt x="443383" y="92972"/>
                </a:lnTo>
                <a:lnTo>
                  <a:pt x="455482" y="136985"/>
                </a:lnTo>
                <a:lnTo>
                  <a:pt x="471961" y="178995"/>
                </a:lnTo>
                <a:lnTo>
                  <a:pt x="492558" y="218740"/>
                </a:lnTo>
                <a:lnTo>
                  <a:pt x="517007" y="255954"/>
                </a:lnTo>
                <a:lnTo>
                  <a:pt x="545043" y="290373"/>
                </a:lnTo>
                <a:lnTo>
                  <a:pt x="576404" y="321733"/>
                </a:lnTo>
                <a:lnTo>
                  <a:pt x="610823" y="349769"/>
                </a:lnTo>
                <a:lnTo>
                  <a:pt x="648037" y="374218"/>
                </a:lnTo>
                <a:lnTo>
                  <a:pt x="687782" y="394814"/>
                </a:lnTo>
                <a:lnTo>
                  <a:pt x="729792" y="411293"/>
                </a:lnTo>
                <a:lnTo>
                  <a:pt x="773804" y="423391"/>
                </a:lnTo>
                <a:lnTo>
                  <a:pt x="819553" y="430844"/>
                </a:lnTo>
                <a:lnTo>
                  <a:pt x="866775" y="433387"/>
                </a:lnTo>
                <a:lnTo>
                  <a:pt x="819553" y="435930"/>
                </a:lnTo>
                <a:lnTo>
                  <a:pt x="773804" y="443383"/>
                </a:lnTo>
                <a:lnTo>
                  <a:pt x="729792" y="455482"/>
                </a:lnTo>
                <a:lnTo>
                  <a:pt x="687782" y="471962"/>
                </a:lnTo>
                <a:lnTo>
                  <a:pt x="648037" y="492559"/>
                </a:lnTo>
                <a:lnTo>
                  <a:pt x="610823" y="517009"/>
                </a:lnTo>
                <a:lnTo>
                  <a:pt x="576404" y="545046"/>
                </a:lnTo>
                <a:lnTo>
                  <a:pt x="545043" y="576407"/>
                </a:lnTo>
                <a:lnTo>
                  <a:pt x="517007" y="610828"/>
                </a:lnTo>
                <a:lnTo>
                  <a:pt x="492558" y="648043"/>
                </a:lnTo>
                <a:lnTo>
                  <a:pt x="471961" y="687789"/>
                </a:lnTo>
                <a:lnTo>
                  <a:pt x="455482" y="729800"/>
                </a:lnTo>
                <a:lnTo>
                  <a:pt x="443383" y="773814"/>
                </a:lnTo>
                <a:lnTo>
                  <a:pt x="435930" y="819565"/>
                </a:lnTo>
                <a:lnTo>
                  <a:pt x="433387" y="866788"/>
                </a:lnTo>
                <a:close/>
              </a:path>
            </a:pathLst>
          </a:custGeom>
          <a:solidFill>
            <a:srgbClr val="FDC2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33663" y="8253100"/>
            <a:ext cx="914400" cy="915035"/>
          </a:xfrm>
          <a:custGeom>
            <a:avLst/>
            <a:gdLst/>
            <a:ahLst/>
            <a:cxnLst/>
            <a:rect l="l" t="t" r="r" b="b"/>
            <a:pathLst>
              <a:path w="914400" h="915034">
                <a:moveTo>
                  <a:pt x="457199" y="914414"/>
                </a:moveTo>
                <a:lnTo>
                  <a:pt x="454839" y="867667"/>
                </a:lnTo>
                <a:lnTo>
                  <a:pt x="447911" y="822271"/>
                </a:lnTo>
                <a:lnTo>
                  <a:pt x="436645" y="778454"/>
                </a:lnTo>
                <a:lnTo>
                  <a:pt x="421270" y="736448"/>
                </a:lnTo>
                <a:lnTo>
                  <a:pt x="402018" y="696481"/>
                </a:lnTo>
                <a:lnTo>
                  <a:pt x="379117" y="658783"/>
                </a:lnTo>
                <a:lnTo>
                  <a:pt x="352797" y="623585"/>
                </a:lnTo>
                <a:lnTo>
                  <a:pt x="323289" y="591116"/>
                </a:lnTo>
                <a:lnTo>
                  <a:pt x="290821" y="561607"/>
                </a:lnTo>
                <a:lnTo>
                  <a:pt x="255624" y="535286"/>
                </a:lnTo>
                <a:lnTo>
                  <a:pt x="217928" y="512384"/>
                </a:lnTo>
                <a:lnTo>
                  <a:pt x="177962" y="493130"/>
                </a:lnTo>
                <a:lnTo>
                  <a:pt x="135957" y="477755"/>
                </a:lnTo>
                <a:lnTo>
                  <a:pt x="92141" y="466489"/>
                </a:lnTo>
                <a:lnTo>
                  <a:pt x="46745" y="459560"/>
                </a:lnTo>
                <a:lnTo>
                  <a:pt x="0" y="457199"/>
                </a:lnTo>
                <a:lnTo>
                  <a:pt x="46743" y="454839"/>
                </a:lnTo>
                <a:lnTo>
                  <a:pt x="92137" y="447911"/>
                </a:lnTo>
                <a:lnTo>
                  <a:pt x="135952" y="436645"/>
                </a:lnTo>
                <a:lnTo>
                  <a:pt x="177957" y="421271"/>
                </a:lnTo>
                <a:lnTo>
                  <a:pt x="217922" y="402018"/>
                </a:lnTo>
                <a:lnTo>
                  <a:pt x="255619" y="379117"/>
                </a:lnTo>
                <a:lnTo>
                  <a:pt x="290816" y="352798"/>
                </a:lnTo>
                <a:lnTo>
                  <a:pt x="323284" y="323289"/>
                </a:lnTo>
                <a:lnTo>
                  <a:pt x="352793" y="290822"/>
                </a:lnTo>
                <a:lnTo>
                  <a:pt x="379113" y="255625"/>
                </a:lnTo>
                <a:lnTo>
                  <a:pt x="402015" y="217929"/>
                </a:lnTo>
                <a:lnTo>
                  <a:pt x="421269" y="177963"/>
                </a:lnTo>
                <a:lnTo>
                  <a:pt x="436644" y="135957"/>
                </a:lnTo>
                <a:lnTo>
                  <a:pt x="447910" y="92142"/>
                </a:lnTo>
                <a:lnTo>
                  <a:pt x="454839" y="46746"/>
                </a:lnTo>
                <a:lnTo>
                  <a:pt x="457199" y="0"/>
                </a:lnTo>
                <a:lnTo>
                  <a:pt x="459560" y="46746"/>
                </a:lnTo>
                <a:lnTo>
                  <a:pt x="466488" y="92142"/>
                </a:lnTo>
                <a:lnTo>
                  <a:pt x="477755" y="135958"/>
                </a:lnTo>
                <a:lnTo>
                  <a:pt x="493129" y="177964"/>
                </a:lnTo>
                <a:lnTo>
                  <a:pt x="512382" y="217930"/>
                </a:lnTo>
                <a:lnTo>
                  <a:pt x="535283" y="255626"/>
                </a:lnTo>
                <a:lnTo>
                  <a:pt x="561603" y="290823"/>
                </a:lnTo>
                <a:lnTo>
                  <a:pt x="591112" y="323290"/>
                </a:lnTo>
                <a:lnTo>
                  <a:pt x="623579" y="352798"/>
                </a:lnTo>
                <a:lnTo>
                  <a:pt x="658776" y="379118"/>
                </a:lnTo>
                <a:lnTo>
                  <a:pt x="696473" y="402019"/>
                </a:lnTo>
                <a:lnTo>
                  <a:pt x="736438" y="421271"/>
                </a:lnTo>
                <a:lnTo>
                  <a:pt x="778444" y="436645"/>
                </a:lnTo>
                <a:lnTo>
                  <a:pt x="822259" y="447911"/>
                </a:lnTo>
                <a:lnTo>
                  <a:pt x="867654" y="454839"/>
                </a:lnTo>
                <a:lnTo>
                  <a:pt x="914399" y="457199"/>
                </a:lnTo>
                <a:lnTo>
                  <a:pt x="867654" y="459560"/>
                </a:lnTo>
                <a:lnTo>
                  <a:pt x="822259" y="466489"/>
                </a:lnTo>
                <a:lnTo>
                  <a:pt x="778444" y="477755"/>
                </a:lnTo>
                <a:lnTo>
                  <a:pt x="736438" y="493130"/>
                </a:lnTo>
                <a:lnTo>
                  <a:pt x="696473" y="512383"/>
                </a:lnTo>
                <a:lnTo>
                  <a:pt x="658776" y="535285"/>
                </a:lnTo>
                <a:lnTo>
                  <a:pt x="623579" y="561605"/>
                </a:lnTo>
                <a:lnTo>
                  <a:pt x="591112" y="591115"/>
                </a:lnTo>
                <a:lnTo>
                  <a:pt x="561603" y="623584"/>
                </a:lnTo>
                <a:lnTo>
                  <a:pt x="535283" y="658782"/>
                </a:lnTo>
                <a:lnTo>
                  <a:pt x="512382" y="696479"/>
                </a:lnTo>
                <a:lnTo>
                  <a:pt x="493129" y="736446"/>
                </a:lnTo>
                <a:lnTo>
                  <a:pt x="477755" y="778453"/>
                </a:lnTo>
                <a:lnTo>
                  <a:pt x="466488" y="822270"/>
                </a:lnTo>
                <a:lnTo>
                  <a:pt x="459560" y="867667"/>
                </a:lnTo>
                <a:lnTo>
                  <a:pt x="457199" y="914414"/>
                </a:lnTo>
                <a:close/>
              </a:path>
            </a:pathLst>
          </a:custGeom>
          <a:solidFill>
            <a:srgbClr val="FDC24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016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D94494"/>
          </a:solidFill>
        </p:spPr>
        <p:txBody>
          <a:bodyPr wrap="square" lIns="0" tIns="0" rIns="0" bIns="0" rtlCol="0"/>
          <a:lstStyle/>
          <a:p>
            <a:endParaRPr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356324" y="785453"/>
            <a:ext cx="5555031" cy="865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spc="185" dirty="0">
                <a:solidFill>
                  <a:srgbClr val="000000"/>
                </a:solidFill>
                <a:latin typeface="Noto Sans"/>
                <a:cs typeface="Noto Sans"/>
              </a:rPr>
              <a:t>Monosakarida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28963" y="1905480"/>
            <a:ext cx="16636065" cy="14901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Unit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karbohidrat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terkecil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yang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mempunyai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arti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satu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gula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,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jika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dilihat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dari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struktur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molekul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kimianya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tersusun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atas</a:t>
            </a:r>
            <a:r>
              <a:rPr lang="en-US" sz="3200" b="1" dirty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satu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gugus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aldehid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dan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satu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gugus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keton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yang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pada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rantainya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terikat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dua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atau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lebih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gugus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b="1" dirty="0" err="1" smtClean="0">
                <a:latin typeface="Book Antiqua" panose="02040602050305030304" pitchFamily="18" charset="0"/>
                <a:cs typeface="Noto Sans"/>
              </a:rPr>
              <a:t>hidroksil</a:t>
            </a:r>
            <a:r>
              <a:rPr lang="en-US" sz="3200" b="1" dirty="0" smtClean="0">
                <a:latin typeface="Book Antiqua" panose="02040602050305030304" pitchFamily="18" charset="0"/>
                <a:cs typeface="Noto Sans"/>
              </a:rPr>
              <a:t>.</a:t>
            </a:r>
            <a:endParaRPr sz="3200" b="1" dirty="0">
              <a:latin typeface="Book Antiqua" panose="02040602050305030304" pitchFamily="18" charset="0"/>
              <a:cs typeface="Noto Sans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099205" y="3784205"/>
            <a:ext cx="6501465" cy="10105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3200" dirty="0" err="1" smtClean="0">
                <a:latin typeface="Book Antiqua" panose="02040602050305030304" pitchFamily="18" charset="0"/>
                <a:cs typeface="Noto Sans"/>
              </a:rPr>
              <a:t>Glukosa</a:t>
            </a:r>
            <a:r>
              <a:rPr lang="en-US" sz="3200" dirty="0" smtClean="0">
                <a:latin typeface="Book Antiqua" panose="02040602050305030304" pitchFamily="18" charset="0"/>
                <a:cs typeface="Noto Sans"/>
              </a:rPr>
              <a:t> : </a:t>
            </a:r>
            <a:r>
              <a:rPr lang="en-US" sz="3200" dirty="0" err="1" smtClean="0">
                <a:latin typeface="Book Antiqua" panose="02040602050305030304" pitchFamily="18" charset="0"/>
                <a:cs typeface="Noto Sans"/>
              </a:rPr>
              <a:t>terdapat</a:t>
            </a:r>
            <a:r>
              <a:rPr lang="en-US" sz="3200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dirty="0" err="1" smtClean="0">
                <a:latin typeface="Book Antiqua" panose="02040602050305030304" pitchFamily="18" charset="0"/>
                <a:cs typeface="Noto Sans"/>
              </a:rPr>
              <a:t>gugus</a:t>
            </a:r>
            <a:r>
              <a:rPr lang="en-US" sz="3200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dirty="0" err="1" smtClean="0">
                <a:latin typeface="Book Antiqua" panose="02040602050305030304" pitchFamily="18" charset="0"/>
                <a:cs typeface="Noto Sans"/>
              </a:rPr>
              <a:t>aldehid</a:t>
            </a:r>
            <a:endParaRPr lang="en-US" sz="3200" dirty="0" smtClean="0">
              <a:latin typeface="Book Antiqua" panose="02040602050305030304" pitchFamily="18" charset="0"/>
              <a:cs typeface="Noto Sans"/>
            </a:endParaRP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3200" dirty="0" err="1" smtClean="0">
                <a:latin typeface="Book Antiqua" panose="02040602050305030304" pitchFamily="18" charset="0"/>
                <a:cs typeface="Noto Sans"/>
              </a:rPr>
              <a:t>Fruktosa</a:t>
            </a:r>
            <a:r>
              <a:rPr lang="en-US" sz="3200" dirty="0" smtClean="0">
                <a:latin typeface="Book Antiqua" panose="02040602050305030304" pitchFamily="18" charset="0"/>
                <a:cs typeface="Noto Sans"/>
              </a:rPr>
              <a:t> : </a:t>
            </a:r>
            <a:r>
              <a:rPr lang="en-US" sz="3200" dirty="0" err="1" smtClean="0">
                <a:latin typeface="Book Antiqua" panose="02040602050305030304" pitchFamily="18" charset="0"/>
                <a:cs typeface="Noto Sans"/>
              </a:rPr>
              <a:t>terdapat</a:t>
            </a:r>
            <a:r>
              <a:rPr lang="en-US" sz="3200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dirty="0" err="1" smtClean="0">
                <a:latin typeface="Book Antiqua" panose="02040602050305030304" pitchFamily="18" charset="0"/>
                <a:cs typeface="Noto Sans"/>
              </a:rPr>
              <a:t>gugus</a:t>
            </a:r>
            <a:r>
              <a:rPr lang="en-US" sz="3200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3200" dirty="0" err="1" smtClean="0">
                <a:latin typeface="Book Antiqua" panose="02040602050305030304" pitchFamily="18" charset="0"/>
                <a:cs typeface="Noto Sans"/>
              </a:rPr>
              <a:t>keton</a:t>
            </a:r>
            <a:r>
              <a:rPr lang="en-US" sz="3200" dirty="0" smtClean="0">
                <a:latin typeface="Book Antiqua" panose="02040602050305030304" pitchFamily="18" charset="0"/>
                <a:cs typeface="Noto Sans"/>
              </a:rPr>
              <a:t> </a:t>
            </a:r>
            <a:endParaRPr sz="3200" dirty="0">
              <a:latin typeface="Book Antiqua" panose="02040602050305030304" pitchFamily="18" charset="0"/>
              <a:cs typeface="Noto Sans"/>
            </a:endParaRPr>
          </a:p>
        </p:txBody>
      </p:sp>
      <p:cxnSp>
        <p:nvCxnSpPr>
          <p:cNvPr id="13" name="Elbow Connector 12"/>
          <p:cNvCxnSpPr/>
          <p:nvPr/>
        </p:nvCxnSpPr>
        <p:spPr>
          <a:xfrm>
            <a:off x="7899177" y="3961064"/>
            <a:ext cx="609600" cy="50526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object 7"/>
          <p:cNvSpPr txBox="1">
            <a:spLocks/>
          </p:cNvSpPr>
          <p:nvPr/>
        </p:nvSpPr>
        <p:spPr>
          <a:xfrm>
            <a:off x="8873519" y="3716061"/>
            <a:ext cx="8131472" cy="11651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2700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913765" marR="5080" indent="-901700">
              <a:lnSpc>
                <a:spcPct val="116599"/>
              </a:lnSpc>
              <a:spcBef>
                <a:spcPts val="100"/>
              </a:spcBef>
            </a:pPr>
            <a:r>
              <a:rPr lang="en-US" sz="3200" kern="0" spc="-5" dirty="0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          </a:t>
            </a:r>
            <a:r>
              <a:rPr lang="en-US" sz="3200" kern="0" spc="-5" dirty="0" err="1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Kedua</a:t>
            </a:r>
            <a:r>
              <a:rPr lang="en-US" sz="3200" kern="0" spc="-5" dirty="0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 </a:t>
            </a:r>
            <a:r>
              <a:rPr lang="en-US" sz="3200" kern="0" spc="-5" dirty="0" err="1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molekul</a:t>
            </a:r>
            <a:r>
              <a:rPr lang="en-US" sz="3200" kern="0" spc="-5" dirty="0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 </a:t>
            </a:r>
            <a:r>
              <a:rPr lang="en-US" sz="3200" kern="0" spc="-5" dirty="0" err="1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ini</a:t>
            </a:r>
            <a:r>
              <a:rPr lang="en-US" sz="3200" kern="0" spc="-5" dirty="0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 </a:t>
            </a:r>
            <a:r>
              <a:rPr lang="en-US" sz="3200" kern="0" spc="-5" dirty="0" err="1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memiliki</a:t>
            </a:r>
            <a:r>
              <a:rPr lang="en-US" sz="3200" kern="0" spc="-5" dirty="0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 6 </a:t>
            </a:r>
            <a:r>
              <a:rPr lang="en-US" sz="3200" kern="0" spc="-5" dirty="0" err="1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gugus</a:t>
            </a:r>
            <a:r>
              <a:rPr lang="en-US" sz="3200" kern="0" spc="-5" dirty="0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 atom </a:t>
            </a:r>
            <a:r>
              <a:rPr lang="en-US" sz="3200" kern="0" spc="-5" dirty="0" err="1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karbon</a:t>
            </a:r>
            <a:r>
              <a:rPr lang="en-US" sz="3200" kern="0" spc="-5" dirty="0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 </a:t>
            </a:r>
            <a:r>
              <a:rPr lang="en-US" sz="3200" kern="0" spc="-5" dirty="0" err="1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dan</a:t>
            </a:r>
            <a:r>
              <a:rPr lang="en-US" sz="3200" kern="0" spc="-5" dirty="0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 </a:t>
            </a:r>
            <a:r>
              <a:rPr lang="en-US" sz="3200" kern="0" spc="-5" dirty="0" err="1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terikat</a:t>
            </a:r>
            <a:r>
              <a:rPr lang="en-US" sz="3200" kern="0" spc="-5" dirty="0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 5 atom </a:t>
            </a:r>
            <a:r>
              <a:rPr lang="en-US" sz="3200" kern="0" spc="-5" dirty="0" err="1" smtClean="0">
                <a:solidFill>
                  <a:sysClr val="windowText" lastClr="000000"/>
                </a:solidFill>
                <a:latin typeface="Sitka Display" panose="02000505000000020004" pitchFamily="2" charset="0"/>
              </a:rPr>
              <a:t>hidroksil</a:t>
            </a:r>
            <a:endParaRPr lang="en-US" sz="3200" kern="0" spc="-5" dirty="0">
              <a:solidFill>
                <a:sysClr val="windowText" lastClr="000000"/>
              </a:solidFill>
              <a:latin typeface="Sitka Display" panose="02000505000000020004" pitchFamily="2" charset="0"/>
            </a:endParaRPr>
          </a:p>
        </p:txBody>
      </p:sp>
      <p:sp>
        <p:nvSpPr>
          <p:cNvPr id="16" name="object 4"/>
          <p:cNvSpPr txBox="1"/>
          <p:nvPr/>
        </p:nvSpPr>
        <p:spPr>
          <a:xfrm>
            <a:off x="1028963" y="5301112"/>
            <a:ext cx="14097000" cy="13311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Pemberian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nama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monosakarida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: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Untuk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aldehid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diberi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awalan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“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aldo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”.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Contoh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: 3 C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Triosa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=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Aldotriosa</a:t>
            </a:r>
            <a:endParaRPr lang="en-US" sz="2800" b="1" dirty="0" smtClean="0">
              <a:latin typeface="Book Antiqua" panose="02040602050305030304" pitchFamily="18" charset="0"/>
              <a:cs typeface="Noto Sans"/>
            </a:endParaRP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Untuk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keton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diberi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awalam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“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keto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”.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Contoh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: 3 C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Triosa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=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Ketotriosa</a:t>
            </a:r>
            <a:endParaRPr sz="2800" b="1" dirty="0">
              <a:latin typeface="Book Antiqua" panose="02040602050305030304" pitchFamily="18" charset="0"/>
              <a:cs typeface="Noto Sans"/>
            </a:endParaRPr>
          </a:p>
        </p:txBody>
      </p:sp>
      <p:sp>
        <p:nvSpPr>
          <p:cNvPr id="17" name="object 4"/>
          <p:cNvSpPr txBox="1"/>
          <p:nvPr/>
        </p:nvSpPr>
        <p:spPr>
          <a:xfrm>
            <a:off x="846912" y="7052106"/>
            <a:ext cx="16573853" cy="17491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Pada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glukosa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diberi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nama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aldoheksosa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,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karena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memiliki</a:t>
            </a:r>
            <a:r>
              <a:rPr lang="en-US" sz="2800" b="1" dirty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satu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gugus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aldehid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dan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enam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atom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karbon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sedangkan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fruktosa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diberi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nama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ketoheksosa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,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karena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meiliki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satu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gugus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keton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dan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enam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 atom </a:t>
            </a:r>
            <a:r>
              <a:rPr lang="en-US" sz="2800" b="1" dirty="0" err="1" smtClean="0">
                <a:latin typeface="Book Antiqua" panose="02040602050305030304" pitchFamily="18" charset="0"/>
                <a:cs typeface="Noto Sans"/>
              </a:rPr>
              <a:t>karbon</a:t>
            </a:r>
            <a:r>
              <a:rPr lang="en-US" sz="2800" b="1" dirty="0" smtClean="0">
                <a:latin typeface="Book Antiqua" panose="02040602050305030304" pitchFamily="18" charset="0"/>
                <a:cs typeface="Noto Sans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800" b="1" dirty="0">
              <a:latin typeface="Book Antiqua" panose="02040602050305030304" pitchFamily="18" charset="0"/>
              <a:cs typeface="Noto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DC240"/>
          </a:solidFill>
        </p:spPr>
        <p:txBody>
          <a:bodyPr wrap="square" lIns="0" tIns="0" rIns="0" bIns="0" rtlCol="0"/>
          <a:lstStyle/>
          <a:p>
            <a:endParaRPr sz="3200" dirty="0">
              <a:latin typeface="Sitka Display" panose="02000505000000020004" pitchFamily="2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6705874" y="1028699"/>
            <a:ext cx="552450" cy="553085"/>
          </a:xfrm>
          <a:custGeom>
            <a:avLst/>
            <a:gdLst/>
            <a:ahLst/>
            <a:cxnLst/>
            <a:rect l="l" t="t" r="r" b="b"/>
            <a:pathLst>
              <a:path w="552450" h="553085">
                <a:moveTo>
                  <a:pt x="276224" y="552458"/>
                </a:moveTo>
                <a:lnTo>
                  <a:pt x="271774" y="502806"/>
                </a:lnTo>
                <a:lnTo>
                  <a:pt x="258943" y="456073"/>
                </a:lnTo>
                <a:lnTo>
                  <a:pt x="238512" y="413039"/>
                </a:lnTo>
                <a:lnTo>
                  <a:pt x="211260" y="374486"/>
                </a:lnTo>
                <a:lnTo>
                  <a:pt x="177968" y="341192"/>
                </a:lnTo>
                <a:lnTo>
                  <a:pt x="139415" y="313939"/>
                </a:lnTo>
                <a:lnTo>
                  <a:pt x="96383" y="293507"/>
                </a:lnTo>
                <a:lnTo>
                  <a:pt x="49651" y="280675"/>
                </a:lnTo>
                <a:lnTo>
                  <a:pt x="0" y="276224"/>
                </a:lnTo>
                <a:lnTo>
                  <a:pt x="49649" y="271774"/>
                </a:lnTo>
                <a:lnTo>
                  <a:pt x="96380" y="258943"/>
                </a:lnTo>
                <a:lnTo>
                  <a:pt x="139412" y="238512"/>
                </a:lnTo>
                <a:lnTo>
                  <a:pt x="177964" y="211260"/>
                </a:lnTo>
                <a:lnTo>
                  <a:pt x="211257" y="177968"/>
                </a:lnTo>
                <a:lnTo>
                  <a:pt x="238510" y="139416"/>
                </a:lnTo>
                <a:lnTo>
                  <a:pt x="258942" y="96384"/>
                </a:lnTo>
                <a:lnTo>
                  <a:pt x="271774" y="49652"/>
                </a:lnTo>
                <a:lnTo>
                  <a:pt x="276224" y="0"/>
                </a:lnTo>
                <a:lnTo>
                  <a:pt x="280675" y="49652"/>
                </a:lnTo>
                <a:lnTo>
                  <a:pt x="293506" y="96384"/>
                </a:lnTo>
                <a:lnTo>
                  <a:pt x="313938" y="139416"/>
                </a:lnTo>
                <a:lnTo>
                  <a:pt x="341190" y="177969"/>
                </a:lnTo>
                <a:lnTo>
                  <a:pt x="374482" y="211260"/>
                </a:lnTo>
                <a:lnTo>
                  <a:pt x="413035" y="238512"/>
                </a:lnTo>
                <a:lnTo>
                  <a:pt x="456067" y="258943"/>
                </a:lnTo>
                <a:lnTo>
                  <a:pt x="502798" y="271774"/>
                </a:lnTo>
                <a:lnTo>
                  <a:pt x="552449" y="276224"/>
                </a:lnTo>
                <a:lnTo>
                  <a:pt x="502798" y="280675"/>
                </a:lnTo>
                <a:lnTo>
                  <a:pt x="456067" y="293506"/>
                </a:lnTo>
                <a:lnTo>
                  <a:pt x="413035" y="313939"/>
                </a:lnTo>
                <a:lnTo>
                  <a:pt x="374482" y="341191"/>
                </a:lnTo>
                <a:lnTo>
                  <a:pt x="341190" y="374485"/>
                </a:lnTo>
                <a:lnTo>
                  <a:pt x="313938" y="413038"/>
                </a:lnTo>
                <a:lnTo>
                  <a:pt x="293506" y="456072"/>
                </a:lnTo>
                <a:lnTo>
                  <a:pt x="280675" y="502805"/>
                </a:lnTo>
                <a:lnTo>
                  <a:pt x="276224" y="552458"/>
                </a:lnTo>
                <a:close/>
              </a:path>
            </a:pathLst>
          </a:custGeom>
          <a:solidFill>
            <a:srgbClr val="1C1B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5"/>
          <p:cNvSpPr txBox="1"/>
          <p:nvPr/>
        </p:nvSpPr>
        <p:spPr>
          <a:xfrm>
            <a:off x="1091223" y="3026001"/>
            <a:ext cx="16105554" cy="33790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7500"/>
              </a:lnSpc>
              <a:spcBef>
                <a:spcPts val="95"/>
              </a:spcBef>
            </a:pPr>
            <a:r>
              <a:rPr lang="en-US" sz="2850" b="1" dirty="0" smtClean="0">
                <a:latin typeface="Arial"/>
                <a:cs typeface="Arial"/>
              </a:rPr>
              <a:t>Atom </a:t>
            </a:r>
            <a:r>
              <a:rPr lang="en-US" sz="2850" b="1" dirty="0" err="1" smtClean="0">
                <a:latin typeface="Arial"/>
                <a:cs typeface="Arial"/>
              </a:rPr>
              <a:t>karbon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asimetris</a:t>
            </a:r>
            <a:r>
              <a:rPr lang="en-US" sz="2850" b="1" dirty="0" smtClean="0">
                <a:latin typeface="Arial"/>
                <a:cs typeface="Arial"/>
              </a:rPr>
              <a:t> :</a:t>
            </a:r>
          </a:p>
          <a:p>
            <a:pPr marL="12065" marR="5080" algn="ctr">
              <a:lnSpc>
                <a:spcPct val="107500"/>
              </a:lnSpc>
              <a:spcBef>
                <a:spcPts val="95"/>
              </a:spcBef>
            </a:pPr>
            <a:endParaRPr lang="en-US" sz="2850" b="1" dirty="0" smtClean="0">
              <a:latin typeface="Arial"/>
              <a:cs typeface="Arial"/>
            </a:endParaRPr>
          </a:p>
          <a:p>
            <a:pPr marL="469265" marR="5080" indent="-457200">
              <a:lnSpc>
                <a:spcPct val="1075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2850" dirty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glukosa</a:t>
            </a:r>
            <a:r>
              <a:rPr lang="en-US" sz="2850" dirty="0" smtClean="0">
                <a:latin typeface="Arial"/>
                <a:cs typeface="Arial"/>
              </a:rPr>
              <a:t> : </a:t>
            </a:r>
            <a:r>
              <a:rPr lang="en-US" sz="2850" dirty="0" err="1" smtClean="0">
                <a:latin typeface="Arial"/>
                <a:cs typeface="Arial"/>
              </a:rPr>
              <a:t>dinamakan</a:t>
            </a:r>
            <a:r>
              <a:rPr lang="en-US" sz="2850" dirty="0" smtClean="0">
                <a:latin typeface="Arial"/>
                <a:cs typeface="Arial"/>
              </a:rPr>
              <a:t> atom </a:t>
            </a:r>
            <a:r>
              <a:rPr lang="en-US" sz="2850" dirty="0" err="1" smtClean="0">
                <a:latin typeface="Arial"/>
                <a:cs typeface="Arial"/>
              </a:rPr>
              <a:t>karbon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asimetris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karena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pada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keempat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tangannya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terikat</a:t>
            </a:r>
            <a:r>
              <a:rPr lang="en-US" sz="2850" dirty="0" smtClean="0">
                <a:latin typeface="Arial"/>
                <a:cs typeface="Arial"/>
              </a:rPr>
              <a:t> 4 </a:t>
            </a:r>
            <a:r>
              <a:rPr lang="en-US" sz="2850" dirty="0" err="1" smtClean="0">
                <a:latin typeface="Arial"/>
                <a:cs typeface="Arial"/>
              </a:rPr>
              <a:t>gugus</a:t>
            </a:r>
            <a:r>
              <a:rPr lang="en-US" sz="2850" dirty="0" smtClean="0">
                <a:latin typeface="Arial"/>
                <a:cs typeface="Arial"/>
              </a:rPr>
              <a:t> yang </a:t>
            </a:r>
            <a:r>
              <a:rPr lang="en-US" sz="2850" dirty="0" err="1" smtClean="0">
                <a:latin typeface="Arial"/>
                <a:cs typeface="Arial"/>
              </a:rPr>
              <a:t>berbeda</a:t>
            </a:r>
            <a:r>
              <a:rPr lang="en-US" sz="2850" dirty="0" smtClean="0">
                <a:latin typeface="Arial"/>
                <a:cs typeface="Arial"/>
              </a:rPr>
              <a:t>, </a:t>
            </a:r>
            <a:r>
              <a:rPr lang="en-US" sz="2850" dirty="0" err="1" smtClean="0">
                <a:latin typeface="Arial"/>
                <a:cs typeface="Arial"/>
              </a:rPr>
              <a:t>sehingga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glukosa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memiliki</a:t>
            </a:r>
            <a:r>
              <a:rPr lang="en-US" sz="2850" dirty="0" smtClean="0">
                <a:latin typeface="Arial"/>
                <a:cs typeface="Arial"/>
              </a:rPr>
              <a:t> 4 atom </a:t>
            </a:r>
            <a:r>
              <a:rPr lang="en-US" sz="2850" dirty="0" err="1" smtClean="0">
                <a:latin typeface="Arial"/>
                <a:cs typeface="Arial"/>
              </a:rPr>
              <a:t>karbon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asimetris</a:t>
            </a:r>
            <a:r>
              <a:rPr lang="en-US" sz="2850" dirty="0" smtClean="0">
                <a:latin typeface="Arial"/>
                <a:cs typeface="Arial"/>
              </a:rPr>
              <a:t>. C yang </a:t>
            </a:r>
            <a:r>
              <a:rPr lang="en-US" sz="2850" dirty="0" err="1" smtClean="0">
                <a:latin typeface="Arial"/>
                <a:cs typeface="Arial"/>
              </a:rPr>
              <a:t>berada</a:t>
            </a:r>
            <a:r>
              <a:rPr lang="en-US" sz="2850" dirty="0" smtClean="0">
                <a:latin typeface="Arial"/>
                <a:cs typeface="Arial"/>
              </a:rPr>
              <a:t> paling </a:t>
            </a:r>
            <a:r>
              <a:rPr lang="en-US" sz="2850" dirty="0" err="1" smtClean="0">
                <a:latin typeface="Arial"/>
                <a:cs typeface="Arial"/>
              </a:rPr>
              <a:t>bawah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bukan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disebut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asimetris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karena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mengikat</a:t>
            </a:r>
            <a:r>
              <a:rPr lang="en-US" sz="2850" dirty="0" smtClean="0">
                <a:latin typeface="Arial"/>
                <a:cs typeface="Arial"/>
              </a:rPr>
              <a:t> 2 </a:t>
            </a:r>
            <a:r>
              <a:rPr lang="en-US" sz="2850" dirty="0" err="1" smtClean="0">
                <a:latin typeface="Arial"/>
                <a:cs typeface="Arial"/>
              </a:rPr>
              <a:t>gugus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fungsi</a:t>
            </a:r>
            <a:r>
              <a:rPr lang="en-US" sz="2850" dirty="0" smtClean="0">
                <a:latin typeface="Arial"/>
                <a:cs typeface="Arial"/>
              </a:rPr>
              <a:t> yang </a:t>
            </a:r>
            <a:r>
              <a:rPr lang="en-US" sz="2850" dirty="0" err="1" smtClean="0">
                <a:latin typeface="Arial"/>
                <a:cs typeface="Arial"/>
              </a:rPr>
              <a:t>sama</a:t>
            </a:r>
            <a:r>
              <a:rPr lang="en-US" sz="2850" dirty="0" smtClean="0">
                <a:latin typeface="Arial"/>
                <a:cs typeface="Arial"/>
              </a:rPr>
              <a:t> </a:t>
            </a:r>
          </a:p>
          <a:p>
            <a:pPr marL="469265" marR="5080" indent="-457200">
              <a:lnSpc>
                <a:spcPct val="1075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2850" dirty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Fruktosa</a:t>
            </a:r>
            <a:r>
              <a:rPr lang="en-US" sz="2850" dirty="0" smtClean="0">
                <a:latin typeface="Arial"/>
                <a:cs typeface="Arial"/>
              </a:rPr>
              <a:t> : </a:t>
            </a:r>
            <a:r>
              <a:rPr lang="en-US" sz="2850" dirty="0" err="1" smtClean="0">
                <a:latin typeface="Arial"/>
                <a:cs typeface="Arial"/>
              </a:rPr>
              <a:t>memiliki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tiga</a:t>
            </a:r>
            <a:r>
              <a:rPr lang="en-US" sz="2850" dirty="0" smtClean="0">
                <a:latin typeface="Arial"/>
                <a:cs typeface="Arial"/>
              </a:rPr>
              <a:t> atom </a:t>
            </a:r>
            <a:r>
              <a:rPr lang="en-US" sz="2850" dirty="0" err="1" smtClean="0">
                <a:latin typeface="Arial"/>
                <a:cs typeface="Arial"/>
              </a:rPr>
              <a:t>karbon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asimetris</a:t>
            </a:r>
            <a:endParaRPr lang="en-US" sz="2850" dirty="0" smtClean="0">
              <a:latin typeface="Arial"/>
              <a:cs typeface="Arial"/>
            </a:endParaRPr>
          </a:p>
          <a:p>
            <a:pPr marL="12065" marR="5080">
              <a:lnSpc>
                <a:spcPct val="107500"/>
              </a:lnSpc>
              <a:spcBef>
                <a:spcPts val="95"/>
              </a:spcBef>
            </a:pPr>
            <a:endParaRPr sz="2850" dirty="0">
              <a:latin typeface="Arial"/>
              <a:cs typeface="Arial"/>
            </a:endParaRPr>
          </a:p>
        </p:txBody>
      </p:sp>
      <p:sp>
        <p:nvSpPr>
          <p:cNvPr id="27" name="object 5"/>
          <p:cNvSpPr txBox="1"/>
          <p:nvPr/>
        </p:nvSpPr>
        <p:spPr>
          <a:xfrm>
            <a:off x="1157850" y="6650431"/>
            <a:ext cx="16105554" cy="2892587"/>
          </a:xfrm>
          <a:prstGeom prst="rect">
            <a:avLst/>
          </a:prstGeom>
          <a:solidFill>
            <a:schemeClr val="accent6"/>
          </a:solidFill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7500"/>
              </a:lnSpc>
              <a:spcBef>
                <a:spcPts val="95"/>
              </a:spcBef>
            </a:pPr>
            <a:r>
              <a:rPr lang="en-US" sz="2850" dirty="0" err="1" smtClean="0">
                <a:latin typeface="Arial"/>
                <a:cs typeface="Arial"/>
              </a:rPr>
              <a:t>Monosakarida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memiliki</a:t>
            </a:r>
            <a:r>
              <a:rPr lang="en-US" sz="2850" dirty="0" smtClean="0">
                <a:latin typeface="Arial"/>
                <a:cs typeface="Arial"/>
              </a:rPr>
              <a:t> atom </a:t>
            </a:r>
            <a:r>
              <a:rPr lang="en-US" sz="2850" dirty="0" err="1" smtClean="0">
                <a:latin typeface="Arial"/>
                <a:cs typeface="Arial"/>
              </a:rPr>
              <a:t>asimetris</a:t>
            </a:r>
            <a:r>
              <a:rPr lang="en-US" sz="2850" dirty="0" smtClean="0">
                <a:latin typeface="Arial"/>
                <a:cs typeface="Arial"/>
              </a:rPr>
              <a:t>  </a:t>
            </a:r>
            <a:r>
              <a:rPr lang="en-US" sz="2850" dirty="0" err="1" smtClean="0">
                <a:latin typeface="Arial"/>
                <a:cs typeface="Arial"/>
              </a:rPr>
              <a:t>maka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secara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fisika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monosakarida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mililiki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sifat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optik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aktif</a:t>
            </a:r>
            <a:r>
              <a:rPr lang="en-US" sz="2850" dirty="0" smtClean="0">
                <a:latin typeface="Arial"/>
                <a:cs typeface="Arial"/>
              </a:rPr>
              <a:t>.</a:t>
            </a:r>
          </a:p>
          <a:p>
            <a:pPr marL="469265" marR="5080" indent="-457200">
              <a:lnSpc>
                <a:spcPct val="1075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2850" dirty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Gliseraldehid</a:t>
            </a:r>
            <a:r>
              <a:rPr lang="en-US" sz="2850" dirty="0" smtClean="0">
                <a:latin typeface="Arial"/>
                <a:cs typeface="Arial"/>
              </a:rPr>
              <a:t> : </a:t>
            </a:r>
            <a:r>
              <a:rPr lang="en-US" sz="2850" dirty="0" err="1" smtClean="0">
                <a:latin typeface="Arial"/>
                <a:cs typeface="Arial"/>
              </a:rPr>
              <a:t>memiliki</a:t>
            </a:r>
            <a:r>
              <a:rPr lang="en-US" sz="2850" dirty="0" smtClean="0">
                <a:latin typeface="Arial"/>
                <a:cs typeface="Arial"/>
              </a:rPr>
              <a:t> C </a:t>
            </a:r>
            <a:r>
              <a:rPr lang="en-US" sz="2850" dirty="0" err="1" smtClean="0">
                <a:latin typeface="Arial"/>
                <a:cs typeface="Arial"/>
              </a:rPr>
              <a:t>asimetris</a:t>
            </a:r>
            <a:r>
              <a:rPr lang="en-US" sz="2850" dirty="0" smtClean="0">
                <a:latin typeface="Arial"/>
                <a:cs typeface="Arial"/>
              </a:rPr>
              <a:t> yang </a:t>
            </a:r>
            <a:r>
              <a:rPr lang="en-US" sz="2850" dirty="0" err="1" smtClean="0">
                <a:latin typeface="Arial"/>
                <a:cs typeface="Arial"/>
              </a:rPr>
              <a:t>mengikat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aldehid</a:t>
            </a:r>
            <a:r>
              <a:rPr lang="en-US" sz="2850" dirty="0" smtClean="0">
                <a:latin typeface="Arial"/>
                <a:cs typeface="Arial"/>
              </a:rPr>
              <a:t>, methanol, hydrogen </a:t>
            </a:r>
            <a:r>
              <a:rPr lang="en-US" sz="2850" dirty="0" err="1" smtClean="0">
                <a:latin typeface="Arial"/>
                <a:cs typeface="Arial"/>
              </a:rPr>
              <a:t>dan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hidroksil</a:t>
            </a:r>
            <a:endParaRPr lang="en-US" sz="2850" dirty="0" smtClean="0">
              <a:latin typeface="Arial"/>
              <a:cs typeface="Arial"/>
            </a:endParaRPr>
          </a:p>
          <a:p>
            <a:pPr marL="469265" marR="5080" indent="-457200">
              <a:lnSpc>
                <a:spcPct val="1075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2850" dirty="0">
                <a:latin typeface="Arial"/>
                <a:cs typeface="Arial"/>
              </a:rPr>
              <a:t> </a:t>
            </a:r>
            <a:r>
              <a:rPr lang="en-US" sz="2850" dirty="0" smtClean="0">
                <a:latin typeface="Arial"/>
                <a:cs typeface="Arial"/>
              </a:rPr>
              <a:t>D-</a:t>
            </a:r>
            <a:r>
              <a:rPr lang="en-US" sz="2850" dirty="0" err="1" smtClean="0">
                <a:latin typeface="Arial"/>
                <a:cs typeface="Arial"/>
              </a:rPr>
              <a:t>Gliseraldehid</a:t>
            </a:r>
            <a:r>
              <a:rPr lang="en-US" sz="2850" dirty="0" smtClean="0">
                <a:latin typeface="Arial"/>
                <a:cs typeface="Arial"/>
              </a:rPr>
              <a:t> : CHO </a:t>
            </a:r>
            <a:r>
              <a:rPr lang="en-US" sz="2850" dirty="0" err="1" smtClean="0">
                <a:latin typeface="Arial"/>
                <a:cs typeface="Arial"/>
              </a:rPr>
              <a:t>mengikat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hidroksil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pada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sebelah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kanan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dari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gugus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karbonil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terjauhnya</a:t>
            </a:r>
            <a:r>
              <a:rPr lang="en-US" sz="2850" dirty="0" smtClean="0">
                <a:latin typeface="Arial"/>
                <a:cs typeface="Arial"/>
              </a:rPr>
              <a:t>. D </a:t>
            </a:r>
            <a:r>
              <a:rPr lang="en-US" sz="2850" dirty="0" err="1" smtClean="0">
                <a:latin typeface="Arial"/>
                <a:cs typeface="Arial"/>
              </a:rPr>
              <a:t>berasal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dari</a:t>
            </a:r>
            <a:r>
              <a:rPr lang="en-US" sz="2850" dirty="0" smtClean="0">
                <a:latin typeface="Arial"/>
                <a:cs typeface="Arial"/>
              </a:rPr>
              <a:t> kata </a:t>
            </a:r>
            <a:r>
              <a:rPr lang="en-US" sz="2850" dirty="0" err="1" smtClean="0">
                <a:latin typeface="Arial"/>
                <a:cs typeface="Arial"/>
              </a:rPr>
              <a:t>Dextro</a:t>
            </a:r>
            <a:r>
              <a:rPr lang="en-US" sz="2850" dirty="0" smtClean="0">
                <a:latin typeface="Arial"/>
                <a:cs typeface="Arial"/>
              </a:rPr>
              <a:t> yang </a:t>
            </a:r>
            <a:r>
              <a:rPr lang="en-US" sz="2850" dirty="0" err="1" smtClean="0">
                <a:latin typeface="Arial"/>
                <a:cs typeface="Arial"/>
              </a:rPr>
              <a:t>berarti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kanan</a:t>
            </a:r>
            <a:r>
              <a:rPr lang="en-US" sz="2850" dirty="0" smtClean="0">
                <a:latin typeface="Arial"/>
                <a:cs typeface="Arial"/>
              </a:rPr>
              <a:t> </a:t>
            </a:r>
          </a:p>
          <a:p>
            <a:pPr marL="469265" marR="5080" indent="-457200">
              <a:lnSpc>
                <a:spcPct val="1075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2850" dirty="0">
                <a:latin typeface="Arial"/>
                <a:cs typeface="Arial"/>
              </a:rPr>
              <a:t> </a:t>
            </a:r>
            <a:r>
              <a:rPr lang="en-US" sz="2850" dirty="0" smtClean="0">
                <a:latin typeface="Arial"/>
                <a:cs typeface="Arial"/>
              </a:rPr>
              <a:t>L-</a:t>
            </a:r>
            <a:r>
              <a:rPr lang="en-US" sz="2850" dirty="0" err="1" smtClean="0">
                <a:latin typeface="Arial"/>
                <a:cs typeface="Arial"/>
              </a:rPr>
              <a:t>Gliseraldehid</a:t>
            </a:r>
            <a:r>
              <a:rPr lang="en-US" sz="2850" dirty="0" smtClean="0">
                <a:latin typeface="Arial"/>
                <a:cs typeface="Arial"/>
              </a:rPr>
              <a:t> :  </a:t>
            </a:r>
            <a:r>
              <a:rPr lang="en-US" sz="2850" dirty="0" err="1" smtClean="0">
                <a:latin typeface="Arial"/>
                <a:cs typeface="Arial"/>
              </a:rPr>
              <a:t>molekul</a:t>
            </a:r>
            <a:r>
              <a:rPr lang="en-US" sz="2850" dirty="0" smtClean="0">
                <a:latin typeface="Arial"/>
                <a:cs typeface="Arial"/>
              </a:rPr>
              <a:t> CHO, </a:t>
            </a:r>
            <a:r>
              <a:rPr lang="en-US" sz="2850" dirty="0" err="1" smtClean="0">
                <a:latin typeface="Arial"/>
                <a:cs typeface="Arial"/>
              </a:rPr>
              <a:t>gugus</a:t>
            </a:r>
            <a:r>
              <a:rPr lang="en-US" sz="2850" dirty="0" smtClean="0">
                <a:latin typeface="Arial"/>
                <a:cs typeface="Arial"/>
              </a:rPr>
              <a:t> OH yang </a:t>
            </a:r>
            <a:r>
              <a:rPr lang="en-US" sz="2850" dirty="0" err="1" smtClean="0">
                <a:latin typeface="Arial"/>
                <a:cs typeface="Arial"/>
              </a:rPr>
              <a:t>berada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disebalah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kiri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dari</a:t>
            </a:r>
            <a:r>
              <a:rPr lang="en-US" sz="2850" dirty="0" smtClean="0">
                <a:latin typeface="Arial"/>
                <a:cs typeface="Arial"/>
              </a:rPr>
              <a:t> atom </a:t>
            </a:r>
            <a:r>
              <a:rPr lang="en-US" sz="2850" dirty="0" err="1" smtClean="0">
                <a:latin typeface="Arial"/>
                <a:cs typeface="Arial"/>
              </a:rPr>
              <a:t>karbonil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terjauhnya</a:t>
            </a:r>
            <a:r>
              <a:rPr lang="en-US" sz="2850" dirty="0" smtClean="0">
                <a:latin typeface="Arial"/>
                <a:cs typeface="Arial"/>
              </a:rPr>
              <a:t>. L </a:t>
            </a:r>
            <a:r>
              <a:rPr lang="en-US" sz="2850" dirty="0" err="1" smtClean="0">
                <a:latin typeface="Arial"/>
                <a:cs typeface="Arial"/>
              </a:rPr>
              <a:t>berasal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dari</a:t>
            </a:r>
            <a:r>
              <a:rPr lang="en-US" sz="2850" dirty="0" smtClean="0">
                <a:latin typeface="Arial"/>
                <a:cs typeface="Arial"/>
              </a:rPr>
              <a:t> kata </a:t>
            </a:r>
            <a:r>
              <a:rPr lang="en-US" sz="2850" dirty="0" err="1" smtClean="0">
                <a:latin typeface="Arial"/>
                <a:cs typeface="Arial"/>
              </a:rPr>
              <a:t>Levo</a:t>
            </a:r>
            <a:r>
              <a:rPr lang="en-US" sz="2850" dirty="0" smtClean="0">
                <a:latin typeface="Arial"/>
                <a:cs typeface="Arial"/>
              </a:rPr>
              <a:t> yang </a:t>
            </a:r>
            <a:r>
              <a:rPr lang="en-US" sz="2850" dirty="0" err="1" smtClean="0">
                <a:latin typeface="Arial"/>
                <a:cs typeface="Arial"/>
              </a:rPr>
              <a:t>artinya</a:t>
            </a:r>
            <a:r>
              <a:rPr lang="en-US" sz="2850" dirty="0" smtClean="0">
                <a:latin typeface="Arial"/>
                <a:cs typeface="Arial"/>
              </a:rPr>
              <a:t> </a:t>
            </a:r>
            <a:r>
              <a:rPr lang="en-US" sz="2850" dirty="0" err="1" smtClean="0">
                <a:latin typeface="Arial"/>
                <a:cs typeface="Arial"/>
              </a:rPr>
              <a:t>kiri</a:t>
            </a:r>
            <a:endParaRPr sz="2850" dirty="0">
              <a:latin typeface="Arial"/>
              <a:cs typeface="Arial"/>
            </a:endParaRPr>
          </a:p>
        </p:txBody>
      </p:sp>
      <p:sp>
        <p:nvSpPr>
          <p:cNvPr id="29" name="object 5"/>
          <p:cNvSpPr txBox="1"/>
          <p:nvPr/>
        </p:nvSpPr>
        <p:spPr>
          <a:xfrm>
            <a:off x="1524001" y="615558"/>
            <a:ext cx="6619826" cy="216508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wrap="square" lIns="0" tIns="12065" rIns="0" bIns="0" rtlCol="0">
            <a:spAutoFit/>
          </a:bodyPr>
          <a:lstStyle/>
          <a:p>
            <a:pPr marL="469265" marR="5080" indent="-457200">
              <a:lnSpc>
                <a:spcPct val="1075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Gliseraldehid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: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memiliki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satu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gugus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aldehid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dan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tiga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atom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karbon</a:t>
            </a:r>
            <a:endParaRPr lang="en-US" sz="3200" dirty="0" smtClean="0">
              <a:latin typeface="Sitka Display" panose="02000505000000020004" pitchFamily="2" charset="0"/>
              <a:cs typeface="Arial"/>
            </a:endParaRPr>
          </a:p>
          <a:p>
            <a:pPr marL="12065" marR="5080">
              <a:lnSpc>
                <a:spcPct val="107500"/>
              </a:lnSpc>
              <a:spcBef>
                <a:spcPts val="95"/>
              </a:spcBef>
            </a:pPr>
            <a:endParaRPr lang="en-US" sz="3200" dirty="0" smtClean="0">
              <a:latin typeface="Sitka Display" panose="02000505000000020004" pitchFamily="2" charset="0"/>
              <a:cs typeface="Arial"/>
            </a:endParaRPr>
          </a:p>
          <a:p>
            <a:pPr marL="12065" marR="5080">
              <a:lnSpc>
                <a:spcPct val="107500"/>
              </a:lnSpc>
              <a:spcBef>
                <a:spcPts val="95"/>
              </a:spcBef>
            </a:pPr>
            <a:endParaRPr sz="3200" dirty="0">
              <a:latin typeface="Sitka Display" panose="02000505000000020004" pitchFamily="2" charset="0"/>
              <a:cs typeface="Arial"/>
            </a:endParaRPr>
          </a:p>
        </p:txBody>
      </p:sp>
      <p:sp>
        <p:nvSpPr>
          <p:cNvPr id="30" name="object 5"/>
          <p:cNvSpPr txBox="1"/>
          <p:nvPr/>
        </p:nvSpPr>
        <p:spPr>
          <a:xfrm>
            <a:off x="9601200" y="615558"/>
            <a:ext cx="7104674" cy="216508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wrap="square" lIns="0" tIns="12065" rIns="0" bIns="0" rtlCol="0">
            <a:spAutoFit/>
          </a:bodyPr>
          <a:lstStyle/>
          <a:p>
            <a:pPr marL="926465" marR="5080" lvl="1" indent="-457200">
              <a:lnSpc>
                <a:spcPct val="1075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Dihidroksiaketon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: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memiliki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satu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gugus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keton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dan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tiga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atom </a:t>
            </a:r>
            <a:r>
              <a:rPr lang="en-US" sz="3200" dirty="0" err="1" smtClean="0">
                <a:latin typeface="Sitka Display" panose="02000505000000020004" pitchFamily="2" charset="0"/>
                <a:cs typeface="Arial"/>
              </a:rPr>
              <a:t>karbon</a:t>
            </a:r>
            <a:r>
              <a:rPr lang="en-US" sz="3200" dirty="0" smtClean="0">
                <a:latin typeface="Sitka Display" panose="02000505000000020004" pitchFamily="2" charset="0"/>
                <a:cs typeface="Arial"/>
              </a:rPr>
              <a:t> </a:t>
            </a:r>
          </a:p>
          <a:p>
            <a:pPr marL="12065" marR="5080">
              <a:lnSpc>
                <a:spcPct val="107500"/>
              </a:lnSpc>
              <a:spcBef>
                <a:spcPts val="95"/>
              </a:spcBef>
            </a:pPr>
            <a:endParaRPr lang="en-US" sz="3200" dirty="0" smtClean="0">
              <a:latin typeface="Sitka Display" panose="02000505000000020004" pitchFamily="2" charset="0"/>
              <a:cs typeface="Arial"/>
            </a:endParaRPr>
          </a:p>
          <a:p>
            <a:pPr marL="12065" marR="5080">
              <a:lnSpc>
                <a:spcPct val="107500"/>
              </a:lnSpc>
              <a:spcBef>
                <a:spcPts val="95"/>
              </a:spcBef>
            </a:pPr>
            <a:endParaRPr sz="3200" dirty="0">
              <a:latin typeface="Sitka Display" panose="02000505000000020004" pitchFamily="2" charset="0"/>
              <a:cs typeface="Arial"/>
            </a:endParaRPr>
          </a:p>
        </p:txBody>
      </p:sp>
      <p:sp>
        <p:nvSpPr>
          <p:cNvPr id="31" name="Right Arrow 30"/>
          <p:cNvSpPr/>
          <p:nvPr/>
        </p:nvSpPr>
        <p:spPr>
          <a:xfrm>
            <a:off x="8534400" y="1184928"/>
            <a:ext cx="676227" cy="5994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DC240"/>
          </a:solidFill>
        </p:spPr>
        <p:txBody>
          <a:bodyPr wrap="square" lIns="0" tIns="0" rIns="0" bIns="0" rtlCol="0"/>
          <a:lstStyle/>
          <a:p>
            <a:endParaRPr sz="3200" dirty="0">
              <a:latin typeface="Sitka Display" panose="02000505000000020004" pitchFamily="2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6705874" y="1028699"/>
            <a:ext cx="552450" cy="553085"/>
          </a:xfrm>
          <a:custGeom>
            <a:avLst/>
            <a:gdLst/>
            <a:ahLst/>
            <a:cxnLst/>
            <a:rect l="l" t="t" r="r" b="b"/>
            <a:pathLst>
              <a:path w="552450" h="553085">
                <a:moveTo>
                  <a:pt x="276224" y="552458"/>
                </a:moveTo>
                <a:lnTo>
                  <a:pt x="271774" y="502806"/>
                </a:lnTo>
                <a:lnTo>
                  <a:pt x="258943" y="456073"/>
                </a:lnTo>
                <a:lnTo>
                  <a:pt x="238512" y="413039"/>
                </a:lnTo>
                <a:lnTo>
                  <a:pt x="211260" y="374486"/>
                </a:lnTo>
                <a:lnTo>
                  <a:pt x="177968" y="341192"/>
                </a:lnTo>
                <a:lnTo>
                  <a:pt x="139415" y="313939"/>
                </a:lnTo>
                <a:lnTo>
                  <a:pt x="96383" y="293507"/>
                </a:lnTo>
                <a:lnTo>
                  <a:pt x="49651" y="280675"/>
                </a:lnTo>
                <a:lnTo>
                  <a:pt x="0" y="276224"/>
                </a:lnTo>
                <a:lnTo>
                  <a:pt x="49649" y="271774"/>
                </a:lnTo>
                <a:lnTo>
                  <a:pt x="96380" y="258943"/>
                </a:lnTo>
                <a:lnTo>
                  <a:pt x="139412" y="238512"/>
                </a:lnTo>
                <a:lnTo>
                  <a:pt x="177964" y="211260"/>
                </a:lnTo>
                <a:lnTo>
                  <a:pt x="211257" y="177968"/>
                </a:lnTo>
                <a:lnTo>
                  <a:pt x="238510" y="139416"/>
                </a:lnTo>
                <a:lnTo>
                  <a:pt x="258942" y="96384"/>
                </a:lnTo>
                <a:lnTo>
                  <a:pt x="271774" y="49652"/>
                </a:lnTo>
                <a:lnTo>
                  <a:pt x="276224" y="0"/>
                </a:lnTo>
                <a:lnTo>
                  <a:pt x="280675" y="49652"/>
                </a:lnTo>
                <a:lnTo>
                  <a:pt x="293506" y="96384"/>
                </a:lnTo>
                <a:lnTo>
                  <a:pt x="313938" y="139416"/>
                </a:lnTo>
                <a:lnTo>
                  <a:pt x="341190" y="177969"/>
                </a:lnTo>
                <a:lnTo>
                  <a:pt x="374482" y="211260"/>
                </a:lnTo>
                <a:lnTo>
                  <a:pt x="413035" y="238512"/>
                </a:lnTo>
                <a:lnTo>
                  <a:pt x="456067" y="258943"/>
                </a:lnTo>
                <a:lnTo>
                  <a:pt x="502798" y="271774"/>
                </a:lnTo>
                <a:lnTo>
                  <a:pt x="552449" y="276224"/>
                </a:lnTo>
                <a:lnTo>
                  <a:pt x="502798" y="280675"/>
                </a:lnTo>
                <a:lnTo>
                  <a:pt x="456067" y="293506"/>
                </a:lnTo>
                <a:lnTo>
                  <a:pt x="413035" y="313939"/>
                </a:lnTo>
                <a:lnTo>
                  <a:pt x="374482" y="341191"/>
                </a:lnTo>
                <a:lnTo>
                  <a:pt x="341190" y="374485"/>
                </a:lnTo>
                <a:lnTo>
                  <a:pt x="313938" y="413038"/>
                </a:lnTo>
                <a:lnTo>
                  <a:pt x="293506" y="456072"/>
                </a:lnTo>
                <a:lnTo>
                  <a:pt x="280675" y="502805"/>
                </a:lnTo>
                <a:lnTo>
                  <a:pt x="276224" y="552458"/>
                </a:lnTo>
                <a:close/>
              </a:path>
            </a:pathLst>
          </a:custGeom>
          <a:solidFill>
            <a:srgbClr val="1C1B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5"/>
          <p:cNvSpPr txBox="1"/>
          <p:nvPr/>
        </p:nvSpPr>
        <p:spPr>
          <a:xfrm>
            <a:off x="1122290" y="1765698"/>
            <a:ext cx="16105554" cy="1445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7500"/>
              </a:lnSpc>
              <a:spcBef>
                <a:spcPts val="95"/>
              </a:spcBef>
            </a:pPr>
            <a:r>
              <a:rPr lang="en-US" sz="2850" b="1" dirty="0" err="1" smtClean="0">
                <a:latin typeface="Arial"/>
                <a:cs typeface="Arial"/>
              </a:rPr>
              <a:t>Struktur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Lurus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Monosakarida</a:t>
            </a:r>
            <a:r>
              <a:rPr lang="en-US" sz="2850" b="1" dirty="0" smtClean="0">
                <a:latin typeface="Arial"/>
                <a:cs typeface="Arial"/>
              </a:rPr>
              <a:t> :</a:t>
            </a:r>
          </a:p>
          <a:p>
            <a:pPr marL="469265" marR="5080" indent="-457200">
              <a:lnSpc>
                <a:spcPct val="1075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2850" b="1" dirty="0">
                <a:latin typeface="Arial"/>
                <a:cs typeface="Arial"/>
              </a:rPr>
              <a:t> </a:t>
            </a:r>
            <a:r>
              <a:rPr lang="en-US" sz="2850" b="1" dirty="0" smtClean="0">
                <a:latin typeface="Arial"/>
                <a:cs typeface="Arial"/>
              </a:rPr>
              <a:t>Aldo </a:t>
            </a:r>
            <a:r>
              <a:rPr lang="en-US" sz="2850" b="1" dirty="0" err="1" smtClean="0">
                <a:latin typeface="Arial"/>
                <a:cs typeface="Arial"/>
              </a:rPr>
              <a:t>Treosa</a:t>
            </a:r>
            <a:r>
              <a:rPr lang="en-US" sz="2850" b="1" dirty="0" smtClean="0">
                <a:latin typeface="Arial"/>
                <a:cs typeface="Arial"/>
              </a:rPr>
              <a:t> : </a:t>
            </a:r>
            <a:r>
              <a:rPr lang="en-US" sz="2850" b="1" dirty="0" err="1" smtClean="0">
                <a:latin typeface="Arial"/>
                <a:cs typeface="Arial"/>
              </a:rPr>
              <a:t>memiliki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lebih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dari</a:t>
            </a:r>
            <a:r>
              <a:rPr lang="en-US" sz="2850" b="1" dirty="0" smtClean="0">
                <a:latin typeface="Arial"/>
                <a:cs typeface="Arial"/>
              </a:rPr>
              <a:t> 5 atom </a:t>
            </a:r>
            <a:r>
              <a:rPr lang="en-US" sz="2850" b="1" dirty="0" err="1" smtClean="0">
                <a:latin typeface="Arial"/>
                <a:cs typeface="Arial"/>
              </a:rPr>
              <a:t>karbon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serta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memiliki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struktur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siklik</a:t>
            </a:r>
            <a:r>
              <a:rPr lang="en-US" sz="2850" b="1" dirty="0" smtClean="0">
                <a:latin typeface="Arial"/>
                <a:cs typeface="Arial"/>
              </a:rPr>
              <a:t>, </a:t>
            </a:r>
            <a:r>
              <a:rPr lang="en-US" sz="2850" b="1" dirty="0" err="1" smtClean="0">
                <a:latin typeface="Arial"/>
                <a:cs typeface="Arial"/>
              </a:rPr>
              <a:t>merupakan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interaksi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gugus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karbonil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dan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oksigen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pada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hidroksil</a:t>
            </a:r>
            <a:r>
              <a:rPr lang="en-US" sz="2850" b="1" dirty="0" smtClean="0">
                <a:latin typeface="Arial"/>
                <a:cs typeface="Arial"/>
              </a:rPr>
              <a:t> yang </a:t>
            </a:r>
            <a:r>
              <a:rPr lang="en-US" sz="2850" b="1" dirty="0" err="1" smtClean="0">
                <a:latin typeface="Arial"/>
                <a:cs typeface="Arial"/>
              </a:rPr>
              <a:t>membentuk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ikatan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kovalen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endParaRPr sz="2850" b="1" dirty="0">
              <a:latin typeface="Arial"/>
              <a:cs typeface="Arial"/>
            </a:endParaRPr>
          </a:p>
        </p:txBody>
      </p:sp>
      <p:sp>
        <p:nvSpPr>
          <p:cNvPr id="8" name="object 5"/>
          <p:cNvSpPr txBox="1"/>
          <p:nvPr/>
        </p:nvSpPr>
        <p:spPr>
          <a:xfrm>
            <a:off x="1524000" y="4457700"/>
            <a:ext cx="16105554" cy="38398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7500"/>
              </a:lnSpc>
              <a:spcBef>
                <a:spcPts val="95"/>
              </a:spcBef>
            </a:pPr>
            <a:r>
              <a:rPr lang="en-US" sz="2850" b="1" dirty="0" err="1" smtClean="0">
                <a:latin typeface="Arial"/>
                <a:cs typeface="Arial"/>
              </a:rPr>
              <a:t>Prinsip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Siklisasi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Glukosa</a:t>
            </a:r>
            <a:r>
              <a:rPr lang="en-US" sz="2850" b="1" dirty="0" smtClean="0">
                <a:latin typeface="Arial"/>
                <a:cs typeface="Arial"/>
              </a:rPr>
              <a:t> :</a:t>
            </a:r>
          </a:p>
          <a:p>
            <a:pPr marL="469265" marR="5080" indent="-457200">
              <a:lnSpc>
                <a:spcPct val="1075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2850" b="1" dirty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Glukosa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memiliki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gugus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aldehida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dengan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rantai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samping</a:t>
            </a:r>
            <a:r>
              <a:rPr lang="en-US" sz="2850" b="1" dirty="0" smtClean="0">
                <a:latin typeface="Arial"/>
                <a:cs typeface="Arial"/>
              </a:rPr>
              <a:t> R1 </a:t>
            </a:r>
            <a:r>
              <a:rPr lang="en-US" sz="2850" b="1" dirty="0" err="1" smtClean="0">
                <a:latin typeface="Arial"/>
                <a:cs typeface="Arial"/>
              </a:rPr>
              <a:t>dan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alkohol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dengan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rantai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smaping</a:t>
            </a:r>
            <a:r>
              <a:rPr lang="en-US" sz="2850" b="1" dirty="0" smtClean="0">
                <a:latin typeface="Arial"/>
                <a:cs typeface="Arial"/>
              </a:rPr>
              <a:t> R2. </a:t>
            </a:r>
            <a:r>
              <a:rPr lang="en-US" sz="2850" b="1" dirty="0" err="1" smtClean="0">
                <a:latin typeface="Arial"/>
                <a:cs typeface="Arial"/>
              </a:rPr>
              <a:t>Interaksi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antara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aldehid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dan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alkohol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ini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akan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berada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pada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kesetimbangan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untuk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mem</a:t>
            </a:r>
            <a:r>
              <a:rPr lang="en-US" sz="2850" b="1" dirty="0" err="1" smtClean="0">
                <a:latin typeface="Arial"/>
                <a:cs typeface="Arial"/>
              </a:rPr>
              <a:t>bentuk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hemiacetal</a:t>
            </a:r>
            <a:r>
              <a:rPr lang="en-US" sz="2850" b="1" dirty="0" smtClean="0">
                <a:latin typeface="Arial"/>
                <a:cs typeface="Arial"/>
              </a:rPr>
              <a:t>.</a:t>
            </a:r>
          </a:p>
          <a:p>
            <a:pPr marL="469265" marR="5080" indent="-457200">
              <a:lnSpc>
                <a:spcPct val="1075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2850" b="1" dirty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Fruktosa</a:t>
            </a:r>
            <a:r>
              <a:rPr lang="en-US" sz="2850" b="1" dirty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terdapat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gugus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keton</a:t>
            </a:r>
            <a:r>
              <a:rPr lang="en-US" sz="2850" b="1" dirty="0" smtClean="0">
                <a:latin typeface="Arial"/>
                <a:cs typeface="Arial"/>
              </a:rPr>
              <a:t> yang </a:t>
            </a:r>
            <a:r>
              <a:rPr lang="en-US" sz="2850" b="1" dirty="0" err="1" smtClean="0">
                <a:latin typeface="Arial"/>
                <a:cs typeface="Arial"/>
              </a:rPr>
              <a:t>terikat</a:t>
            </a:r>
            <a:r>
              <a:rPr lang="en-US" sz="2850" b="1" dirty="0" smtClean="0">
                <a:latin typeface="Arial"/>
                <a:cs typeface="Arial"/>
              </a:rPr>
              <a:t> R1 </a:t>
            </a:r>
            <a:r>
              <a:rPr lang="en-US" sz="2850" b="1" dirty="0" err="1" smtClean="0">
                <a:latin typeface="Arial"/>
                <a:cs typeface="Arial"/>
              </a:rPr>
              <a:t>dan</a:t>
            </a:r>
            <a:r>
              <a:rPr lang="en-US" sz="2850" b="1" dirty="0" smtClean="0">
                <a:latin typeface="Arial"/>
                <a:cs typeface="Arial"/>
              </a:rPr>
              <a:t> R2 </a:t>
            </a:r>
            <a:r>
              <a:rPr lang="en-US" sz="2850" b="1" dirty="0" err="1" smtClean="0">
                <a:latin typeface="Arial"/>
                <a:cs typeface="Arial"/>
              </a:rPr>
              <a:t>dan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alkohol</a:t>
            </a:r>
            <a:r>
              <a:rPr lang="en-US" sz="2850" b="1" dirty="0" smtClean="0">
                <a:latin typeface="Arial"/>
                <a:cs typeface="Arial"/>
              </a:rPr>
              <a:t> yang </a:t>
            </a:r>
            <a:r>
              <a:rPr lang="en-US" sz="2850" b="1" dirty="0" err="1" smtClean="0">
                <a:latin typeface="Arial"/>
                <a:cs typeface="Arial"/>
              </a:rPr>
              <a:t>terikat</a:t>
            </a:r>
            <a:r>
              <a:rPr lang="en-US" sz="2850" b="1" dirty="0" smtClean="0">
                <a:latin typeface="Arial"/>
                <a:cs typeface="Arial"/>
              </a:rPr>
              <a:t> R3. </a:t>
            </a:r>
            <a:r>
              <a:rPr lang="en-US" sz="2850" b="1" dirty="0" err="1" smtClean="0">
                <a:latin typeface="Arial"/>
                <a:cs typeface="Arial"/>
              </a:rPr>
              <a:t>interaksi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antara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keton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dan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alkohol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ini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membentuk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hemiketal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dimana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oksigen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akan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terikat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dengan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karbon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dan</a:t>
            </a:r>
            <a:r>
              <a:rPr lang="en-US" sz="2850" b="1" dirty="0" smtClean="0">
                <a:latin typeface="Arial"/>
                <a:cs typeface="Arial"/>
              </a:rPr>
              <a:t> H </a:t>
            </a:r>
            <a:r>
              <a:rPr lang="en-US" sz="2850" b="1" dirty="0" err="1" smtClean="0">
                <a:latin typeface="Arial"/>
                <a:cs typeface="Arial"/>
              </a:rPr>
              <a:t>pada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alkohol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akan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membentuk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gugus</a:t>
            </a:r>
            <a:r>
              <a:rPr lang="en-US" sz="2850" b="1" dirty="0" smtClean="0">
                <a:latin typeface="Arial"/>
                <a:cs typeface="Arial"/>
              </a:rPr>
              <a:t> OH </a:t>
            </a:r>
            <a:r>
              <a:rPr lang="en-US" sz="2850" b="1" dirty="0" err="1" smtClean="0">
                <a:latin typeface="Arial"/>
                <a:cs typeface="Arial"/>
              </a:rPr>
              <a:t>baru</a:t>
            </a:r>
            <a:r>
              <a:rPr lang="en-US" sz="2850" b="1" dirty="0" smtClean="0">
                <a:latin typeface="Arial"/>
                <a:cs typeface="Arial"/>
              </a:rPr>
              <a:t>.</a:t>
            </a:r>
          </a:p>
          <a:p>
            <a:pPr marL="12065" marR="5080">
              <a:lnSpc>
                <a:spcPct val="107500"/>
              </a:lnSpc>
              <a:spcBef>
                <a:spcPts val="95"/>
              </a:spcBef>
            </a:pPr>
            <a:r>
              <a:rPr lang="en-US" sz="2850" b="1" dirty="0" err="1" smtClean="0">
                <a:latin typeface="Arial"/>
                <a:cs typeface="Arial"/>
              </a:rPr>
              <a:t>Pada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struktur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siklik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inilah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kita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dapat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mengelompokkan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kedalam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cincin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piran</a:t>
            </a:r>
            <a:r>
              <a:rPr lang="en-US" sz="2850" b="1" dirty="0" smtClean="0">
                <a:latin typeface="Arial"/>
                <a:cs typeface="Arial"/>
              </a:rPr>
              <a:t> </a:t>
            </a:r>
            <a:r>
              <a:rPr lang="en-US" sz="2850" b="1" dirty="0" err="1" smtClean="0">
                <a:latin typeface="Arial"/>
                <a:cs typeface="Arial"/>
              </a:rPr>
              <a:t>dan</a:t>
            </a:r>
            <a:r>
              <a:rPr lang="en-US" sz="2850" b="1" dirty="0" smtClean="0">
                <a:latin typeface="Arial"/>
                <a:cs typeface="Arial"/>
              </a:rPr>
              <a:t> furan </a:t>
            </a:r>
            <a:endParaRPr sz="285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2203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394</Words>
  <Application>Microsoft Office PowerPoint</Application>
  <PresentationFormat>Custom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Book Antiqua</vt:lpstr>
      <vt:lpstr>Calibri</vt:lpstr>
      <vt:lpstr>Noto Sans</vt:lpstr>
      <vt:lpstr>Sitka Display</vt:lpstr>
      <vt:lpstr>Times New Roman</vt:lpstr>
      <vt:lpstr>Verdana</vt:lpstr>
      <vt:lpstr>Office Theme</vt:lpstr>
      <vt:lpstr>KARBOHIDRAT MONOSAKARIDA</vt:lpstr>
      <vt:lpstr>Monosakarida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Presentasi Daftar Keinginan Natal Elegan Berkelas Hijau dan Emas</dc:title>
  <dc:creator>Safira aisyah Putri</dc:creator>
  <cp:keywords>DAE4nNMPnnw,BAD-Hhzanow</cp:keywords>
  <cp:lastModifiedBy>hp</cp:lastModifiedBy>
  <cp:revision>7</cp:revision>
  <dcterms:created xsi:type="dcterms:W3CDTF">2022-03-04T06:47:03Z</dcterms:created>
  <dcterms:modified xsi:type="dcterms:W3CDTF">2022-03-04T07:44:05Z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2022-03-04T00:00:00Z</vt:filetime>
  </property>
  <property fmtid="{D5CDD505-2E9C-101B-9397-08002B2CF9AE}" pid="3" name="Creator">
    <vt:lpwstr>Canva</vt:lpwstr>
  </property>
  <property fmtid="{D5CDD505-2E9C-101B-9397-08002B2CF9AE}" pid="4" name="LastSaved">
    <vt:filetime>2022-03-04T00:00:00Z</vt:filetime>
  </property>
</Properties>
</file>