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641EB-6421-4DCC-9B0D-712A0F111320}" type="datetimeFigureOut">
              <a:rPr lang="id-ID" smtClean="0"/>
              <a:t>04/03/2022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3397D-47DB-4BA9-84B1-F09C33F8F06F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641EB-6421-4DCC-9B0D-712A0F111320}" type="datetimeFigureOut">
              <a:rPr lang="id-ID" smtClean="0"/>
              <a:t>04/03/2022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3397D-47DB-4BA9-84B1-F09C33F8F06F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641EB-6421-4DCC-9B0D-712A0F111320}" type="datetimeFigureOut">
              <a:rPr lang="id-ID" smtClean="0"/>
              <a:t>04/03/2022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3397D-47DB-4BA9-84B1-F09C33F8F06F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641EB-6421-4DCC-9B0D-712A0F111320}" type="datetimeFigureOut">
              <a:rPr lang="id-ID" smtClean="0"/>
              <a:t>04/03/2022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3397D-47DB-4BA9-84B1-F09C33F8F06F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641EB-6421-4DCC-9B0D-712A0F111320}" type="datetimeFigureOut">
              <a:rPr lang="id-ID" smtClean="0"/>
              <a:t>04/03/2022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3397D-47DB-4BA9-84B1-F09C33F8F06F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641EB-6421-4DCC-9B0D-712A0F111320}" type="datetimeFigureOut">
              <a:rPr lang="id-ID" smtClean="0"/>
              <a:t>04/03/2022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3397D-47DB-4BA9-84B1-F09C33F8F06F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641EB-6421-4DCC-9B0D-712A0F111320}" type="datetimeFigureOut">
              <a:rPr lang="id-ID" smtClean="0"/>
              <a:t>04/03/2022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3397D-47DB-4BA9-84B1-F09C33F8F06F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641EB-6421-4DCC-9B0D-712A0F111320}" type="datetimeFigureOut">
              <a:rPr lang="id-ID" smtClean="0"/>
              <a:t>04/03/2022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3397D-47DB-4BA9-84B1-F09C33F8F06F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641EB-6421-4DCC-9B0D-712A0F111320}" type="datetimeFigureOut">
              <a:rPr lang="id-ID" smtClean="0"/>
              <a:t>04/03/2022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3397D-47DB-4BA9-84B1-F09C33F8F06F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641EB-6421-4DCC-9B0D-712A0F111320}" type="datetimeFigureOut">
              <a:rPr lang="id-ID" smtClean="0"/>
              <a:t>04/03/2022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3397D-47DB-4BA9-84B1-F09C33F8F06F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641EB-6421-4DCC-9B0D-712A0F111320}" type="datetimeFigureOut">
              <a:rPr lang="id-ID" smtClean="0"/>
              <a:t>04/03/2022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3397D-47DB-4BA9-84B1-F09C33F8F06F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D641EB-6421-4DCC-9B0D-712A0F111320}" type="datetimeFigureOut">
              <a:rPr lang="id-ID" smtClean="0"/>
              <a:t>04/03/2022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93397D-47DB-4BA9-84B1-F09C33F8F06F}" type="slidenum">
              <a:rPr lang="id-ID" smtClean="0"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85918" y="1714488"/>
            <a:ext cx="50006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4000" dirty="0" smtClean="0">
                <a:solidFill>
                  <a:schemeClr val="bg1"/>
                </a:solidFill>
                <a:latin typeface="Baskerville Old Face" pitchFamily="18" charset="0"/>
              </a:rPr>
              <a:t>KARBOHIDRAT: MONOSAKARIDA</a:t>
            </a:r>
            <a:endParaRPr lang="id-ID" sz="4000" dirty="0">
              <a:solidFill>
                <a:schemeClr val="bg1"/>
              </a:solidFill>
              <a:latin typeface="Baskerville Old Fac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8662" y="4429132"/>
            <a:ext cx="36433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Oleh:</a:t>
            </a:r>
          </a:p>
          <a:p>
            <a:r>
              <a:rPr lang="id-ID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Syifa Sabrina Hafidzah</a:t>
            </a:r>
          </a:p>
          <a:p>
            <a:r>
              <a:rPr lang="id-ID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2114051018</a:t>
            </a:r>
          </a:p>
          <a:p>
            <a:r>
              <a:rPr lang="id-ID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THP B</a:t>
            </a:r>
            <a:endParaRPr lang="id-ID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857224" y="357166"/>
            <a:ext cx="7358114" cy="785818"/>
          </a:xfrm>
          <a:prstGeom prst="horizontalScroll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dirty="0" smtClean="0">
                <a:latin typeface="Baskerville Old Face" pitchFamily="18" charset="0"/>
              </a:rPr>
              <a:t>MONOSAKARIDA</a:t>
            </a:r>
            <a:endParaRPr lang="id-ID" sz="2800" dirty="0">
              <a:latin typeface="Baskerville Old Fac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8662" y="1285860"/>
            <a:ext cx="51058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Monosakarida adalah jenis karbohidrat terkecil</a:t>
            </a:r>
          </a:p>
          <a:p>
            <a:r>
              <a:rPr lang="id-ID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Mono= satu, sakarida=gula. Jadi hanya satu unit gula</a:t>
            </a:r>
            <a:endParaRPr lang="id-ID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4348" y="2071678"/>
            <a:ext cx="8429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Struktur kimia monosakarida tersusun atas  satu gugus aldehida dan satu gugus keton, pada rantainya terikat dua atau lebih gugus hidroksil </a:t>
            </a:r>
            <a:endParaRPr lang="id-ID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Screenshot_2022-03-04-11-43-38-77.jpg"/>
          <p:cNvPicPr>
            <a:picLocks noChangeAspect="1"/>
          </p:cNvPicPr>
          <p:nvPr/>
        </p:nvPicPr>
        <p:blipFill>
          <a:blip r:embed="rId3"/>
          <a:srcRect l="11719" t="25694" r="72656" b="10069"/>
          <a:stretch>
            <a:fillRect/>
          </a:stretch>
        </p:blipFill>
        <p:spPr>
          <a:xfrm>
            <a:off x="928662" y="2714620"/>
            <a:ext cx="1428760" cy="26432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85786" y="5429264"/>
            <a:ext cx="16850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Gugus aldehida </a:t>
            </a:r>
          </a:p>
          <a:p>
            <a:r>
              <a:rPr lang="id-ID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id-ID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ada glukosa</a:t>
            </a:r>
            <a:endParaRPr lang="id-ID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Screenshot_2022-03-04-11-43-47-13.jpg"/>
          <p:cNvPicPr>
            <a:picLocks noChangeAspect="1"/>
          </p:cNvPicPr>
          <p:nvPr/>
        </p:nvPicPr>
        <p:blipFill>
          <a:blip r:embed="rId4"/>
          <a:srcRect l="71094" t="25694" r="14062" b="8333"/>
          <a:stretch>
            <a:fillRect/>
          </a:stretch>
        </p:blipFill>
        <p:spPr>
          <a:xfrm>
            <a:off x="3143240" y="2714620"/>
            <a:ext cx="1357322" cy="271464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71802" y="5429264"/>
            <a:ext cx="14748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Gugus keton</a:t>
            </a:r>
          </a:p>
          <a:p>
            <a:r>
              <a:rPr lang="id-ID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id-ID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ada fruktosa</a:t>
            </a:r>
            <a:endParaRPr lang="id-ID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29190" y="2928934"/>
            <a:ext cx="25571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Kedua molekul memiliki:</a:t>
            </a:r>
          </a:p>
          <a:p>
            <a:pPr>
              <a:buFontTx/>
              <a:buChar char="-"/>
            </a:pPr>
            <a:r>
              <a:rPr lang="id-ID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Enam karbon</a:t>
            </a:r>
          </a:p>
          <a:p>
            <a:pPr>
              <a:buFontTx/>
              <a:buChar char="-"/>
            </a:pPr>
            <a:r>
              <a:rPr lang="id-ID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Lima gugus hidroksil</a:t>
            </a:r>
            <a:endParaRPr lang="id-ID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857752" y="4286256"/>
            <a:ext cx="4071966" cy="242886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latin typeface="Times New Roman" pitchFamily="18" charset="0"/>
                <a:cs typeface="Times New Roman" pitchFamily="18" charset="0"/>
              </a:rPr>
              <a:t>Pemberian nama monosakarida</a:t>
            </a:r>
          </a:p>
          <a:p>
            <a:endParaRPr lang="id-ID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id-ID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Aldehida</a:t>
            </a:r>
            <a:r>
              <a:rPr lang="id-ID" sz="1600" dirty="0" smtClean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id-ID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Keton</a:t>
            </a:r>
          </a:p>
          <a:p>
            <a:r>
              <a:rPr lang="id-ID" sz="1600" dirty="0" smtClean="0">
                <a:latin typeface="Times New Roman" pitchFamily="18" charset="0"/>
                <a:cs typeface="Times New Roman" pitchFamily="18" charset="0"/>
              </a:rPr>
              <a:t>Aldo + 3 C triosa	  </a:t>
            </a:r>
            <a:r>
              <a:rPr lang="id-ID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Keto+ 3 C triosa </a:t>
            </a:r>
            <a:endParaRPr lang="id-ID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id-ID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sz="1600" dirty="0" smtClean="0">
                <a:latin typeface="Times New Roman" pitchFamily="18" charset="0"/>
                <a:cs typeface="Times New Roman" pitchFamily="18" charset="0"/>
              </a:rPr>
              <a:t>          (Aldotriosa)</a:t>
            </a:r>
            <a:r>
              <a:rPr lang="id-ID" sz="16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id-ID" sz="1600" dirty="0" smtClean="0">
                <a:latin typeface="Times New Roman" pitchFamily="18" charset="0"/>
                <a:cs typeface="Times New Roman" pitchFamily="18" charset="0"/>
              </a:rPr>
              <a:t>             (Ketotriosa)</a:t>
            </a:r>
          </a:p>
          <a:p>
            <a:r>
              <a:rPr lang="id-ID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sz="1600" dirty="0" smtClean="0">
                <a:latin typeface="Times New Roman" pitchFamily="18" charset="0"/>
                <a:cs typeface="Times New Roman" pitchFamily="18" charset="0"/>
              </a:rPr>
              <a:t>           4 C tetrosa	              4 C tetrosa</a:t>
            </a:r>
          </a:p>
          <a:p>
            <a:r>
              <a:rPr lang="id-ID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sz="1600" dirty="0" smtClean="0">
                <a:latin typeface="Times New Roman" pitchFamily="18" charset="0"/>
                <a:cs typeface="Times New Roman" pitchFamily="18" charset="0"/>
              </a:rPr>
              <a:t>           5 C pentosa	              5 C pentosa</a:t>
            </a:r>
          </a:p>
          <a:p>
            <a:r>
              <a:rPr lang="id-ID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sz="1600" dirty="0" smtClean="0">
                <a:latin typeface="Times New Roman" pitchFamily="18" charset="0"/>
                <a:cs typeface="Times New Roman" pitchFamily="18" charset="0"/>
              </a:rPr>
              <a:t>           6 C heksosa	              6 C heksosa</a:t>
            </a:r>
            <a:endParaRPr lang="id-ID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785795"/>
            <a:ext cx="8229600" cy="2571768"/>
          </a:xfrm>
        </p:spPr>
        <p:txBody>
          <a:bodyPr/>
          <a:lstStyle/>
          <a:p>
            <a:r>
              <a:rPr lang="id-ID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Glukosa, memiliki satu gugus aldehid dan enam atom karbon, maka namanya Aldoheksosa</a:t>
            </a:r>
          </a:p>
          <a:p>
            <a:r>
              <a:rPr lang="id-ID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Fruktosa, memiliki satu gugus aldehid dan  enam atom karbon,  maka namanya  Ketoheksosa.</a:t>
            </a:r>
            <a:endParaRPr lang="id-ID" sz="1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id-ID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Gliseraldehida, memiliki satu gugus aldehida dan tiga atom karbon, maka namanya Aldotriosa.</a:t>
            </a:r>
          </a:p>
          <a:p>
            <a:r>
              <a:rPr lang="id-ID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Dihidroksiaseton, memiliki satu gugus keton  dan tiga atom karbon,maka namanya Ketotriosa</a:t>
            </a:r>
            <a:endParaRPr lang="id-ID" sz="1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3429000"/>
            <a:ext cx="85011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Monosakarida memiliki atom karbon yang mengikat empat gugus yang berbeda pada keempat tangannya, atom karbon ini dinamakan atom karbon asimetri atau atom karbon kiral.</a:t>
            </a:r>
            <a:endParaRPr lang="id-ID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Screenshot_2022-03-04-13-33-21-40.jpg"/>
          <p:cNvPicPr>
            <a:picLocks noChangeAspect="1"/>
          </p:cNvPicPr>
          <p:nvPr/>
        </p:nvPicPr>
        <p:blipFill>
          <a:blip r:embed="rId3" cstate="print"/>
          <a:srcRect l="18750" t="27430" r="17969"/>
          <a:stretch>
            <a:fillRect/>
          </a:stretch>
        </p:blipFill>
        <p:spPr>
          <a:xfrm>
            <a:off x="928662" y="4286256"/>
            <a:ext cx="3214710" cy="1679678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857752" y="4214818"/>
            <a:ext cx="4071966" cy="250033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9" name="Picture 8" descr="Screenshot_2022-03-04-11-50-01-16.jpg"/>
          <p:cNvPicPr>
            <a:picLocks noChangeAspect="1"/>
          </p:cNvPicPr>
          <p:nvPr/>
        </p:nvPicPr>
        <p:blipFill>
          <a:blip r:embed="rId4" cstate="print"/>
          <a:srcRect l="15625" r="15625"/>
          <a:stretch>
            <a:fillRect/>
          </a:stretch>
        </p:blipFill>
        <p:spPr>
          <a:xfrm>
            <a:off x="5072066" y="4286256"/>
            <a:ext cx="3631464" cy="23769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142984"/>
            <a:ext cx="8229600" cy="1042982"/>
          </a:xfrm>
        </p:spPr>
        <p:txBody>
          <a:bodyPr>
            <a:normAutofit/>
          </a:bodyPr>
          <a:lstStyle/>
          <a:p>
            <a:r>
              <a:rPr lang="id-ID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Atom monosakarida memiliki atom C- asimetrik, maka secara fisika atom monosakarida memiliki sifat optik aktif (senyawa yang dapat memutar polarisasi cahaya).</a:t>
            </a:r>
            <a:endParaRPr lang="id-ID" sz="1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Screenshot_2022-03-04-11-51-47-81.jpg"/>
          <p:cNvPicPr>
            <a:picLocks noChangeAspect="1"/>
          </p:cNvPicPr>
          <p:nvPr/>
        </p:nvPicPr>
        <p:blipFill>
          <a:blip r:embed="rId3"/>
          <a:srcRect l="14062" t="27430" r="14844"/>
          <a:stretch>
            <a:fillRect/>
          </a:stretch>
        </p:blipFill>
        <p:spPr>
          <a:xfrm>
            <a:off x="857224" y="2071678"/>
            <a:ext cx="7286676" cy="2071702"/>
          </a:xfrm>
          <a:prstGeom prst="rect">
            <a:avLst/>
          </a:prstGeom>
        </p:spPr>
      </p:pic>
      <p:pic>
        <p:nvPicPr>
          <p:cNvPr id="5" name="Picture 4" descr="Screenshot_2022-03-04-11-52-48-90.jpg"/>
          <p:cNvPicPr>
            <a:picLocks noChangeAspect="1"/>
          </p:cNvPicPr>
          <p:nvPr/>
        </p:nvPicPr>
        <p:blipFill>
          <a:blip r:embed="rId4" cstate="print"/>
          <a:srcRect l="18750" t="15278" r="21875" b="3125"/>
          <a:stretch>
            <a:fillRect/>
          </a:stretch>
        </p:blipFill>
        <p:spPr>
          <a:xfrm>
            <a:off x="2214546" y="4929198"/>
            <a:ext cx="3237908" cy="19288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28662" y="4143380"/>
            <a:ext cx="32147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Mengikat hidroksil sebelah kanan pada sebelah kanan gugus karbonil terjauhnya.</a:t>
            </a:r>
            <a:endParaRPr lang="id-ID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00694" y="4143380"/>
            <a:ext cx="29289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Mengikat hidroksil sebelah kiri pada sebelah kiri gugus karbonil terjauhnya.</a:t>
            </a:r>
            <a:endParaRPr lang="id-ID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4000" r="-15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928671"/>
            <a:ext cx="8229600" cy="1714512"/>
          </a:xfrm>
        </p:spPr>
        <p:txBody>
          <a:bodyPr>
            <a:normAutofit/>
          </a:bodyPr>
          <a:lstStyle/>
          <a:p>
            <a:r>
              <a:rPr lang="id-ID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Aldotriosa dan monosakarida memiliki atom karbon lebih dari 5, memiliki struktur siklik atau struktur haworth.</a:t>
            </a:r>
          </a:p>
          <a:p>
            <a:r>
              <a:rPr lang="id-ID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Struktur ini disebabkan interaksi gugus karbonil dan oksigen hydroksil yang membentuk ikatan kovalen.</a:t>
            </a:r>
            <a:endParaRPr lang="id-ID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5786" y="2786058"/>
            <a:ext cx="27574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Prinsip Siklisasi Glukosa</a:t>
            </a:r>
          </a:p>
          <a:p>
            <a:endParaRPr lang="id-ID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Screenshot_2022-03-04-14-34-07-10.jpg"/>
          <p:cNvPicPr>
            <a:picLocks noChangeAspect="1"/>
          </p:cNvPicPr>
          <p:nvPr/>
        </p:nvPicPr>
        <p:blipFill>
          <a:blip r:embed="rId3" cstate="print"/>
          <a:srcRect l="13281" t="25694" r="13281" b="25694"/>
          <a:stretch>
            <a:fillRect/>
          </a:stretch>
        </p:blipFill>
        <p:spPr>
          <a:xfrm>
            <a:off x="285720" y="3214686"/>
            <a:ext cx="4286280" cy="14287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5720" y="4714884"/>
            <a:ext cx="44291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Memiliki gugus aldehid dengan rantai samping R1 dan gugus  alkohol dengan rantai samping R2, interaksi antara aldehid dan alkohol akan berada pada kesetimbangan untuk membentuk Hemiacetal</a:t>
            </a:r>
            <a:r>
              <a:rPr lang="id-ID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id-ID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5008" y="2786058"/>
            <a:ext cx="2544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Prinsip Siklisasi Fruktosa</a:t>
            </a:r>
            <a:endParaRPr lang="id-ID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Screenshot_2022-03-04-11-57-28-23.jpg"/>
          <p:cNvPicPr>
            <a:picLocks noChangeAspect="1"/>
          </p:cNvPicPr>
          <p:nvPr/>
        </p:nvPicPr>
        <p:blipFill>
          <a:blip r:embed="rId4" cstate="print"/>
          <a:srcRect l="17187" t="25694" r="17187" b="22222"/>
          <a:stretch>
            <a:fillRect/>
          </a:stretch>
        </p:blipFill>
        <p:spPr>
          <a:xfrm>
            <a:off x="4929190" y="3214686"/>
            <a:ext cx="4000528" cy="142876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929126" y="4714884"/>
            <a:ext cx="421487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Memiliki gugus keton dengan rantai samping R1 dan R2 dan gugus  alkohol dengan rantai samping R3, interaksi antara keton dan alkohol akan berada pada kesetimbangan untuk membentuk Hemiketal</a:t>
            </a:r>
            <a:r>
              <a:rPr lang="id-ID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id-ID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t="-9000" r="-25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5786" y="928670"/>
            <a:ext cx="39290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d-ID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Pada unsur siklik, gula dikelompokkan dalam kelompok cincin piran.</a:t>
            </a:r>
            <a:endParaRPr lang="id-ID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Screenshot_2022-03-04-11-59-38-04.jpg"/>
          <p:cNvPicPr>
            <a:picLocks noChangeAspect="1"/>
          </p:cNvPicPr>
          <p:nvPr/>
        </p:nvPicPr>
        <p:blipFill>
          <a:blip r:embed="rId3"/>
          <a:srcRect l="17187" r="50782" b="62153"/>
          <a:stretch>
            <a:fillRect/>
          </a:stretch>
        </p:blipFill>
        <p:spPr>
          <a:xfrm>
            <a:off x="928662" y="3000372"/>
            <a:ext cx="3071834" cy="17145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5984" y="3000372"/>
            <a:ext cx="1714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200" dirty="0" smtClean="0"/>
              <a:t>Glukosa ini memiliki gugus OH nya terdapat di bawah.</a:t>
            </a:r>
            <a:endParaRPr lang="id-ID" sz="1200" dirty="0"/>
          </a:p>
        </p:txBody>
      </p:sp>
      <p:pic>
        <p:nvPicPr>
          <p:cNvPr id="8" name="Picture 7" descr="Screenshot_2022-03-04-11-59-38-04.jpg"/>
          <p:cNvPicPr>
            <a:picLocks noChangeAspect="1"/>
          </p:cNvPicPr>
          <p:nvPr/>
        </p:nvPicPr>
        <p:blipFill>
          <a:blip r:embed="rId3"/>
          <a:srcRect l="18750" t="39583" r="50000" b="25694"/>
          <a:stretch>
            <a:fillRect/>
          </a:stretch>
        </p:blipFill>
        <p:spPr>
          <a:xfrm>
            <a:off x="1000100" y="5000636"/>
            <a:ext cx="3000396" cy="164307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28860" y="5786454"/>
            <a:ext cx="1714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200" dirty="0" smtClean="0"/>
              <a:t>Glukosa ini memiliki gugus OH nya terdapat di atas.</a:t>
            </a:r>
            <a:endParaRPr lang="id-ID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4786314" y="857232"/>
            <a:ext cx="39290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d-ID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Pada unsur siklik, fruktosa dikelompokkan dalam kelompok cincin furan.</a:t>
            </a:r>
            <a:endParaRPr lang="id-ID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3" descr="Screenshot_2022-03-04-11-59-38-04.jpg"/>
          <p:cNvPicPr>
            <a:picLocks noChangeAspect="1"/>
          </p:cNvPicPr>
          <p:nvPr/>
        </p:nvPicPr>
        <p:blipFill>
          <a:blip r:embed="rId3"/>
          <a:srcRect l="53906" t="70833" r="16406" b="4861"/>
          <a:stretch>
            <a:fillRect/>
          </a:stretch>
        </p:blipFill>
        <p:spPr>
          <a:xfrm>
            <a:off x="6215074" y="1571612"/>
            <a:ext cx="2714644" cy="1000132"/>
          </a:xfrm>
          <a:prstGeom prst="rect">
            <a:avLst/>
          </a:prstGeom>
        </p:spPr>
      </p:pic>
      <p:pic>
        <p:nvPicPr>
          <p:cNvPr id="15" name="Picture 14" descr="Screenshot_2022-03-04-11-59-38-04.jpg"/>
          <p:cNvPicPr>
            <a:picLocks noChangeAspect="1"/>
          </p:cNvPicPr>
          <p:nvPr/>
        </p:nvPicPr>
        <p:blipFill>
          <a:blip r:embed="rId3"/>
          <a:srcRect l="53906" r="10156" b="63889"/>
          <a:stretch>
            <a:fillRect/>
          </a:stretch>
        </p:blipFill>
        <p:spPr>
          <a:xfrm>
            <a:off x="5072066" y="3000372"/>
            <a:ext cx="3571900" cy="164307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000892" y="4000504"/>
            <a:ext cx="1714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200" dirty="0" smtClean="0"/>
              <a:t>Fruktosa ini memiliki gugus OH nya terdapat di bawah.</a:t>
            </a:r>
            <a:endParaRPr lang="id-ID" sz="1200" dirty="0"/>
          </a:p>
        </p:txBody>
      </p:sp>
      <p:pic>
        <p:nvPicPr>
          <p:cNvPr id="17" name="Picture 16" descr="Screenshot_2022-03-04-11-59-38-04.jpg"/>
          <p:cNvPicPr>
            <a:picLocks noChangeAspect="1"/>
          </p:cNvPicPr>
          <p:nvPr/>
        </p:nvPicPr>
        <p:blipFill>
          <a:blip r:embed="rId3"/>
          <a:srcRect l="53125" t="36111" r="9375" b="30903"/>
          <a:stretch>
            <a:fillRect/>
          </a:stretch>
        </p:blipFill>
        <p:spPr>
          <a:xfrm>
            <a:off x="5143504" y="5000636"/>
            <a:ext cx="3571900" cy="157163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929454" y="5929330"/>
            <a:ext cx="1714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200" dirty="0" smtClean="0"/>
              <a:t>Fruktosa ini memiliki gugus OH nya terdapat di atas.</a:t>
            </a:r>
            <a:endParaRPr lang="id-ID" sz="1200" dirty="0"/>
          </a:p>
        </p:txBody>
      </p:sp>
      <p:pic>
        <p:nvPicPr>
          <p:cNvPr id="19" name="Picture 18" descr="Screenshot_2022-03-04-11-59-38-04.jpg"/>
          <p:cNvPicPr>
            <a:picLocks noChangeAspect="1"/>
          </p:cNvPicPr>
          <p:nvPr/>
        </p:nvPicPr>
        <p:blipFill>
          <a:blip r:embed="rId3"/>
          <a:srcRect l="17187" t="72570" r="55469"/>
          <a:stretch>
            <a:fillRect/>
          </a:stretch>
        </p:blipFill>
        <p:spPr>
          <a:xfrm>
            <a:off x="1643042" y="1857364"/>
            <a:ext cx="2500330" cy="98583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355</Words>
  <Application>Microsoft Office PowerPoint</Application>
  <PresentationFormat>On-screen Show (4:3)</PresentationFormat>
  <Paragraphs>44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PERSONAL</dc:creator>
  <cp:lastModifiedBy>PERSONAL</cp:lastModifiedBy>
  <cp:revision>9</cp:revision>
  <dcterms:created xsi:type="dcterms:W3CDTF">2022-03-04T05:34:30Z</dcterms:created>
  <dcterms:modified xsi:type="dcterms:W3CDTF">2022-03-04T07:45:13Z</dcterms:modified>
</cp:coreProperties>
</file>