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93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DFA2ABE-B6AD-41F1-9D45-CC2B56978AA3}">
  <a:tblStyle styleId="{2DFA2ABE-B6AD-41F1-9D45-CC2B56978A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B830BDB-59E9-49B9-9778-F8EF07BF944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-82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39810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cf9f877f24_0_38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cf9f877f24_0_38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" y="-1960200"/>
            <a:ext cx="9143998" cy="7103699"/>
            <a:chOff x="2" y="-1960200"/>
            <a:chExt cx="9143998" cy="7103699"/>
          </a:xfrm>
        </p:grpSpPr>
        <p:pic>
          <p:nvPicPr>
            <p:cNvPr id="10" name="Google Shape;10;p2"/>
            <p:cNvPicPr preferRelativeResize="0"/>
            <p:nvPr/>
          </p:nvPicPr>
          <p:blipFill>
            <a:blip r:embed="rId2">
              <a:alphaModFix amt="90000"/>
            </a:blip>
            <a:stretch>
              <a:fillRect/>
            </a:stretch>
          </p:blipFill>
          <p:spPr>
            <a:xfrm rot="10800000">
              <a:off x="2" y="0"/>
              <a:ext cx="5130648" cy="1583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;p2"/>
            <p:cNvSpPr/>
            <p:nvPr/>
          </p:nvSpPr>
          <p:spPr>
            <a:xfrm flipH="1">
              <a:off x="4082866" y="-1960200"/>
              <a:ext cx="3056508" cy="3364219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 rotWithShape="1">
            <a:blip r:embed="rId3">
              <a:alphaModFix/>
            </a:blip>
            <a:srcRect b="3688"/>
            <a:stretch/>
          </p:blipFill>
          <p:spPr>
            <a:xfrm>
              <a:off x="5690350" y="1840125"/>
              <a:ext cx="3453650" cy="3303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4">
              <a:alphaModFix amt="75000"/>
            </a:blip>
            <a:stretch>
              <a:fillRect/>
            </a:stretch>
          </p:blipFill>
          <p:spPr>
            <a:xfrm>
              <a:off x="7049680" y="98150"/>
              <a:ext cx="1828800" cy="1828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600079" y="4064124"/>
              <a:ext cx="1278396" cy="815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954919" y="423200"/>
              <a:ext cx="400237" cy="4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75875" y="585525"/>
              <a:ext cx="547601" cy="582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841675" y="1594525"/>
            <a:ext cx="54609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9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307675" y="34640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32"/>
          <p:cNvGrpSpPr/>
          <p:nvPr/>
        </p:nvGrpSpPr>
        <p:grpSpPr>
          <a:xfrm>
            <a:off x="-2339115" y="-161275"/>
            <a:ext cx="13801447" cy="5304775"/>
            <a:chOff x="-2339115" y="-161275"/>
            <a:chExt cx="13801447" cy="5304775"/>
          </a:xfrm>
        </p:grpSpPr>
        <p:pic>
          <p:nvPicPr>
            <p:cNvPr id="358" name="Google Shape;358;p32"/>
            <p:cNvPicPr preferRelativeResize="0"/>
            <p:nvPr/>
          </p:nvPicPr>
          <p:blipFill rotWithShape="1">
            <a:blip r:embed="rId2">
              <a:alphaModFix amt="63000"/>
            </a:blip>
            <a:srcRect t="5222"/>
            <a:stretch/>
          </p:blipFill>
          <p:spPr>
            <a:xfrm rot="5400000" flipH="1">
              <a:off x="6703149" y="2702649"/>
              <a:ext cx="3790602" cy="109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32"/>
            <p:cNvSpPr/>
            <p:nvPr/>
          </p:nvSpPr>
          <p:spPr>
            <a:xfrm flipH="1">
              <a:off x="-2339115" y="1103488"/>
              <a:ext cx="3559422" cy="3800697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7902910" y="-161275"/>
              <a:ext cx="3559422" cy="3800697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61" name="Google Shape;361;p32"/>
            <p:cNvPicPr preferRelativeResize="0"/>
            <p:nvPr/>
          </p:nvPicPr>
          <p:blipFill>
            <a:blip r:embed="rId2">
              <a:alphaModFix amt="63000"/>
            </a:blip>
            <a:stretch>
              <a:fillRect/>
            </a:stretch>
          </p:blipFill>
          <p:spPr>
            <a:xfrm rot="-5400000" flipH="1">
              <a:off x="-1012656" y="971977"/>
              <a:ext cx="2835901" cy="861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99425" y="848624"/>
              <a:ext cx="360400" cy="3835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023" y="4261649"/>
              <a:ext cx="360400" cy="4128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-1809884" y="-1664395"/>
            <a:ext cx="10953882" cy="8345763"/>
            <a:chOff x="-1809884" y="-1664395"/>
            <a:chExt cx="10953882" cy="8345763"/>
          </a:xfrm>
        </p:grpSpPr>
        <p:pic>
          <p:nvPicPr>
            <p:cNvPr id="21" name="Google Shape;21;p3"/>
            <p:cNvPicPr preferRelativeResize="0"/>
            <p:nvPr/>
          </p:nvPicPr>
          <p:blipFill rotWithShape="1">
            <a:blip r:embed="rId2">
              <a:alphaModFix/>
            </a:blip>
            <a:srcRect b="3306"/>
            <a:stretch/>
          </p:blipFill>
          <p:spPr>
            <a:xfrm>
              <a:off x="3787971" y="0"/>
              <a:ext cx="5356027" cy="51434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2;p3"/>
            <p:cNvSpPr/>
            <p:nvPr/>
          </p:nvSpPr>
          <p:spPr>
            <a:xfrm flipH="1">
              <a:off x="-1809884" y="3100150"/>
              <a:ext cx="3056508" cy="3364219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5400000" flipH="1">
              <a:off x="3724016" y="-1818250"/>
              <a:ext cx="3056508" cy="3364219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374266" y="3317150"/>
              <a:ext cx="3056508" cy="3364219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" name="Google Shape;25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16055" y="3766950"/>
              <a:ext cx="447400" cy="4761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018025" y="2031025"/>
            <a:ext cx="34491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1246625" y="1218000"/>
            <a:ext cx="1303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018025" y="3317150"/>
            <a:ext cx="3449100" cy="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0" y="-3"/>
            <a:ext cx="9599128" cy="5874996"/>
            <a:chOff x="0" y="-3"/>
            <a:chExt cx="9599128" cy="5874996"/>
          </a:xfrm>
        </p:grpSpPr>
        <p:pic>
          <p:nvPicPr>
            <p:cNvPr id="31" name="Google Shape;31;p4"/>
            <p:cNvPicPr preferRelativeResize="0"/>
            <p:nvPr/>
          </p:nvPicPr>
          <p:blipFill>
            <a:blip r:embed="rId2">
              <a:alphaModFix amt="75000"/>
            </a:blip>
            <a:stretch>
              <a:fillRect/>
            </a:stretch>
          </p:blipFill>
          <p:spPr>
            <a:xfrm>
              <a:off x="7829802" y="355825"/>
              <a:ext cx="1048675" cy="1048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4"/>
            <p:cNvPicPr preferRelativeResize="0"/>
            <p:nvPr/>
          </p:nvPicPr>
          <p:blipFill rotWithShape="1">
            <a:blip r:embed="rId3">
              <a:alphaModFix/>
            </a:blip>
            <a:srcRect b="3688"/>
            <a:stretch/>
          </p:blipFill>
          <p:spPr>
            <a:xfrm rot="10800000">
              <a:off x="0" y="-3"/>
              <a:ext cx="1468375" cy="1404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4"/>
            <p:cNvPicPr preferRelativeResize="0"/>
            <p:nvPr/>
          </p:nvPicPr>
          <p:blipFill rotWithShape="1">
            <a:blip r:embed="rId4">
              <a:alphaModFix/>
            </a:blip>
            <a:srcRect l="15569"/>
            <a:stretch/>
          </p:blipFill>
          <p:spPr>
            <a:xfrm>
              <a:off x="0" y="2791395"/>
              <a:ext cx="1135625" cy="1454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34;p4"/>
            <p:cNvSpPr/>
            <p:nvPr/>
          </p:nvSpPr>
          <p:spPr>
            <a:xfrm flipH="1">
              <a:off x="6542620" y="2510775"/>
              <a:ext cx="3056508" cy="3364219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" name="Google Shape;35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15250" y="4563237"/>
              <a:ext cx="253876" cy="253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3225" y="355824"/>
              <a:ext cx="253875" cy="253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161696" y="2285400"/>
              <a:ext cx="538148" cy="5727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6"/>
          <p:cNvGrpSpPr/>
          <p:nvPr/>
        </p:nvGrpSpPr>
        <p:grpSpPr>
          <a:xfrm>
            <a:off x="-2339115" y="-161275"/>
            <a:ext cx="13801447" cy="5304775"/>
            <a:chOff x="-2339115" y="-161275"/>
            <a:chExt cx="13801447" cy="5304775"/>
          </a:xfrm>
        </p:grpSpPr>
        <p:pic>
          <p:nvPicPr>
            <p:cNvPr id="56" name="Google Shape;56;p6"/>
            <p:cNvPicPr preferRelativeResize="0"/>
            <p:nvPr/>
          </p:nvPicPr>
          <p:blipFill rotWithShape="1">
            <a:blip r:embed="rId2">
              <a:alphaModFix amt="63000"/>
            </a:blip>
            <a:srcRect t="5222"/>
            <a:stretch/>
          </p:blipFill>
          <p:spPr>
            <a:xfrm rot="5400000" flipH="1">
              <a:off x="6703149" y="2702649"/>
              <a:ext cx="3790602" cy="1091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6"/>
            <p:cNvSpPr/>
            <p:nvPr/>
          </p:nvSpPr>
          <p:spPr>
            <a:xfrm flipH="1">
              <a:off x="-2339115" y="1103488"/>
              <a:ext cx="3559422" cy="3800697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7902910" y="-161275"/>
              <a:ext cx="3559422" cy="3800697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" name="Google Shape;59;p6"/>
            <p:cNvPicPr preferRelativeResize="0"/>
            <p:nvPr/>
          </p:nvPicPr>
          <p:blipFill rotWithShape="1">
            <a:blip r:embed="rId2">
              <a:alphaModFix amt="63000"/>
            </a:blip>
            <a:srcRect t="5159"/>
            <a:stretch/>
          </p:blipFill>
          <p:spPr>
            <a:xfrm rot="-5400000" flipH="1">
              <a:off x="-1003250" y="981375"/>
              <a:ext cx="2835901" cy="842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99425" y="848624"/>
              <a:ext cx="360400" cy="3835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5023" y="4261649"/>
              <a:ext cx="360400" cy="4128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8"/>
          <p:cNvGrpSpPr/>
          <p:nvPr/>
        </p:nvGrpSpPr>
        <p:grpSpPr>
          <a:xfrm>
            <a:off x="-1066490" y="-1765962"/>
            <a:ext cx="10210490" cy="7552722"/>
            <a:chOff x="-1066490" y="-1765962"/>
            <a:chExt cx="10210490" cy="7552722"/>
          </a:xfrm>
        </p:grpSpPr>
        <p:sp>
          <p:nvSpPr>
            <p:cNvPr id="72" name="Google Shape;72;p8"/>
            <p:cNvSpPr/>
            <p:nvPr/>
          </p:nvSpPr>
          <p:spPr>
            <a:xfrm>
              <a:off x="5304385" y="1986063"/>
              <a:ext cx="3559422" cy="3800697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3" name="Google Shape;73;p8"/>
            <p:cNvPicPr preferRelativeResize="0"/>
            <p:nvPr/>
          </p:nvPicPr>
          <p:blipFill rotWithShape="1">
            <a:blip r:embed="rId2">
              <a:alphaModFix amt="63000"/>
            </a:blip>
            <a:srcRect t="5482"/>
            <a:stretch/>
          </p:blipFill>
          <p:spPr>
            <a:xfrm flipH="1">
              <a:off x="4339725" y="0"/>
              <a:ext cx="4804275" cy="145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8"/>
            <p:cNvPicPr preferRelativeResize="0"/>
            <p:nvPr/>
          </p:nvPicPr>
          <p:blipFill rotWithShape="1">
            <a:blip r:embed="rId3">
              <a:alphaModFix/>
            </a:blip>
            <a:srcRect b="3306"/>
            <a:stretch/>
          </p:blipFill>
          <p:spPr>
            <a:xfrm flipH="1">
              <a:off x="0" y="2751025"/>
              <a:ext cx="2491325" cy="2392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8"/>
            <p:cNvSpPr/>
            <p:nvPr/>
          </p:nvSpPr>
          <p:spPr>
            <a:xfrm>
              <a:off x="-1066490" y="-1765962"/>
              <a:ext cx="3559422" cy="3800697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6" name="Google Shape;76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95162" y="851302"/>
              <a:ext cx="471213" cy="471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42741" y="539501"/>
              <a:ext cx="152401" cy="152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143000" y="749825"/>
            <a:ext cx="3791400" cy="10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ubTitle" idx="1"/>
          </p:nvPr>
        </p:nvSpPr>
        <p:spPr>
          <a:xfrm>
            <a:off x="1143000" y="1846750"/>
            <a:ext cx="4000200" cy="2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0"/>
          <p:cNvGrpSpPr/>
          <p:nvPr/>
        </p:nvGrpSpPr>
        <p:grpSpPr>
          <a:xfrm>
            <a:off x="0" y="-3"/>
            <a:ext cx="9144000" cy="5697171"/>
            <a:chOff x="0" y="-3"/>
            <a:chExt cx="9144000" cy="5697171"/>
          </a:xfrm>
        </p:grpSpPr>
        <p:pic>
          <p:nvPicPr>
            <p:cNvPr id="90" name="Google Shape;90;p10"/>
            <p:cNvPicPr preferRelativeResize="0"/>
            <p:nvPr/>
          </p:nvPicPr>
          <p:blipFill rotWithShape="1">
            <a:blip r:embed="rId2">
              <a:alphaModFix/>
            </a:blip>
            <a:srcRect b="3306"/>
            <a:stretch/>
          </p:blipFill>
          <p:spPr>
            <a:xfrm>
              <a:off x="5229350" y="1384174"/>
              <a:ext cx="3914650" cy="3759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0"/>
            <p:cNvSpPr/>
            <p:nvPr/>
          </p:nvSpPr>
          <p:spPr>
            <a:xfrm flipH="1">
              <a:off x="5549541" y="2332950"/>
              <a:ext cx="3056508" cy="3364219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10"/>
            <p:cNvPicPr preferRelativeResize="0"/>
            <p:nvPr/>
          </p:nvPicPr>
          <p:blipFill rotWithShape="1">
            <a:blip r:embed="rId2">
              <a:alphaModFix/>
            </a:blip>
            <a:srcRect b="3688"/>
            <a:stretch/>
          </p:blipFill>
          <p:spPr>
            <a:xfrm rot="10800000">
              <a:off x="0" y="-3"/>
              <a:ext cx="1468375" cy="1404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76400" y="3273249"/>
              <a:ext cx="508750" cy="50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14250" y="1708400"/>
              <a:ext cx="400550" cy="458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68375" y="268788"/>
              <a:ext cx="508749" cy="541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34513" y="749575"/>
              <a:ext cx="253876" cy="253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1024800" y="1201213"/>
            <a:ext cx="6370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subTitle" idx="1"/>
          </p:nvPr>
        </p:nvSpPr>
        <p:spPr>
          <a:xfrm>
            <a:off x="1024800" y="2719525"/>
            <a:ext cx="4294800" cy="15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2766" y="4287587"/>
            <a:ext cx="642025" cy="64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30"/>
          <p:cNvGrpSpPr/>
          <p:nvPr/>
        </p:nvGrpSpPr>
        <p:grpSpPr>
          <a:xfrm>
            <a:off x="-1447374" y="-1997762"/>
            <a:ext cx="10897872" cy="9173622"/>
            <a:chOff x="-1447374" y="-1997762"/>
            <a:chExt cx="10897872" cy="9173622"/>
          </a:xfrm>
        </p:grpSpPr>
        <p:pic>
          <p:nvPicPr>
            <p:cNvPr id="330" name="Google Shape;330;p30"/>
            <p:cNvPicPr preferRelativeResize="0"/>
            <p:nvPr/>
          </p:nvPicPr>
          <p:blipFill rotWithShape="1">
            <a:blip r:embed="rId2">
              <a:alphaModFix/>
            </a:blip>
            <a:srcRect b="17749"/>
            <a:stretch/>
          </p:blipFill>
          <p:spPr>
            <a:xfrm flipH="1">
              <a:off x="0" y="3285200"/>
              <a:ext cx="8027500" cy="1873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30"/>
            <p:cNvPicPr preferRelativeResize="0"/>
            <p:nvPr/>
          </p:nvPicPr>
          <p:blipFill rotWithShape="1">
            <a:blip r:embed="rId3">
              <a:alphaModFix/>
            </a:blip>
            <a:srcRect t="46533" r="33328" b="3511"/>
            <a:stretch/>
          </p:blipFill>
          <p:spPr>
            <a:xfrm>
              <a:off x="6307681" y="3030474"/>
              <a:ext cx="2836321" cy="21107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2" name="Google Shape;332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38225" y="4397906"/>
              <a:ext cx="400549" cy="4005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30"/>
            <p:cNvSpPr/>
            <p:nvPr/>
          </p:nvSpPr>
          <p:spPr>
            <a:xfrm flipH="1">
              <a:off x="-1447374" y="-1997762"/>
              <a:ext cx="3559422" cy="3800697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 flipH="1">
              <a:off x="5891076" y="-1521787"/>
              <a:ext cx="3559422" cy="3800697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4192326" y="3375163"/>
              <a:ext cx="3559422" cy="3800697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1"/>
          <p:cNvGrpSpPr/>
          <p:nvPr/>
        </p:nvGrpSpPr>
        <p:grpSpPr>
          <a:xfrm>
            <a:off x="-1066490" y="-1765962"/>
            <a:ext cx="10210492" cy="6909464"/>
            <a:chOff x="-1066490" y="-1765962"/>
            <a:chExt cx="10210492" cy="6909464"/>
          </a:xfrm>
        </p:grpSpPr>
        <p:pic>
          <p:nvPicPr>
            <p:cNvPr id="338" name="Google Shape;338;p31"/>
            <p:cNvPicPr preferRelativeResize="0"/>
            <p:nvPr/>
          </p:nvPicPr>
          <p:blipFill>
            <a:blip r:embed="rId2">
              <a:alphaModFix amt="63000"/>
            </a:blip>
            <a:stretch>
              <a:fillRect/>
            </a:stretch>
          </p:blipFill>
          <p:spPr>
            <a:xfrm flipH="1">
              <a:off x="4339726" y="4"/>
              <a:ext cx="4804275" cy="145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31"/>
            <p:cNvPicPr preferRelativeResize="0"/>
            <p:nvPr/>
          </p:nvPicPr>
          <p:blipFill rotWithShape="1">
            <a:blip r:embed="rId3">
              <a:alphaModFix/>
            </a:blip>
            <a:srcRect b="3306"/>
            <a:stretch/>
          </p:blipFill>
          <p:spPr>
            <a:xfrm flipH="1">
              <a:off x="0" y="2751025"/>
              <a:ext cx="2491325" cy="2392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31"/>
            <p:cNvSpPr/>
            <p:nvPr/>
          </p:nvSpPr>
          <p:spPr>
            <a:xfrm>
              <a:off x="-1066490" y="-1765962"/>
              <a:ext cx="3559422" cy="3800697"/>
            </a:xfrm>
            <a:custGeom>
              <a:avLst/>
              <a:gdLst/>
              <a:ahLst/>
              <a:cxnLst/>
              <a:rect l="l" t="t" r="r" b="b"/>
              <a:pathLst>
                <a:path w="195117" h="208343" extrusionOk="0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1" name="Google Shape;341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95162" y="851302"/>
              <a:ext cx="471213" cy="4712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96648" y="445225"/>
              <a:ext cx="471226" cy="471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12923" y="4436712"/>
              <a:ext cx="471226" cy="4711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042741" y="539501"/>
              <a:ext cx="152401" cy="152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100448" y="749825"/>
              <a:ext cx="155447" cy="155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91323" y="4594587"/>
              <a:ext cx="155447" cy="1554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7" name="Google Shape;347;p31"/>
          <p:cNvPicPr preferRelativeResize="0"/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 flipH="1">
            <a:off x="12076826" y="4847279"/>
            <a:ext cx="4804275" cy="145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1"/>
          <p:cNvPicPr preferRelativeResize="0"/>
          <p:nvPr/>
        </p:nvPicPr>
        <p:blipFill rotWithShape="1">
          <a:blip r:embed="rId3">
            <a:alphaModFix/>
          </a:blip>
          <a:srcRect b="3306"/>
          <a:stretch/>
        </p:blipFill>
        <p:spPr>
          <a:xfrm flipH="1">
            <a:off x="7737100" y="7598300"/>
            <a:ext cx="2491325" cy="239247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1"/>
          <p:cNvSpPr/>
          <p:nvPr/>
        </p:nvSpPr>
        <p:spPr>
          <a:xfrm>
            <a:off x="6670610" y="3081313"/>
            <a:ext cx="3559422" cy="3800697"/>
          </a:xfrm>
          <a:custGeom>
            <a:avLst/>
            <a:gdLst/>
            <a:ahLst/>
            <a:cxnLst/>
            <a:rect l="l" t="t" r="r" b="b"/>
            <a:pathLst>
              <a:path w="195117" h="208343" extrusionOk="0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2262" y="5698577"/>
            <a:ext cx="471213" cy="47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33748" y="5292500"/>
            <a:ext cx="471226" cy="47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50023" y="9283987"/>
            <a:ext cx="471226" cy="47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79841" y="5386776"/>
            <a:ext cx="152401" cy="15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37548" y="5597100"/>
            <a:ext cx="155447" cy="15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28423" y="9441862"/>
            <a:ext cx="155447" cy="155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4"/>
            </a:gs>
            <a:gs pos="50000">
              <a:schemeClr val="accent2"/>
            </a:gs>
            <a:gs pos="100000">
              <a:srgbClr val="3E1044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Changa One"/>
              <a:buNone/>
              <a:defRPr sz="3500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○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■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○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■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●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Medium"/>
              <a:buChar char="○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Open Sans Medium"/>
              <a:buChar char="■"/>
              <a:defRPr>
                <a:solidFill>
                  <a:schemeClr val="lt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9" r:id="rId7"/>
    <p:sldLayoutId id="2147483676" r:id="rId8"/>
    <p:sldLayoutId id="2147483677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50000">
              <a:schemeClr val="accent2"/>
            </a:gs>
            <a:gs pos="100000">
              <a:srgbClr val="3E1044"/>
            </a:gs>
          </a:gsLst>
          <a:lin ang="2700006" scaled="0"/>
        </a:gra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"/>
          <p:cNvSpPr/>
          <p:nvPr/>
        </p:nvSpPr>
        <p:spPr>
          <a:xfrm flipH="1">
            <a:off x="1899495" y="3980525"/>
            <a:ext cx="3056508" cy="3364219"/>
          </a:xfrm>
          <a:custGeom>
            <a:avLst/>
            <a:gdLst/>
            <a:ahLst/>
            <a:cxnLst/>
            <a:rect l="l" t="t" r="r" b="b"/>
            <a:pathLst>
              <a:path w="195117" h="208343" extrusionOk="0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6"/>
          <p:cNvSpPr txBox="1">
            <a:spLocks noGrp="1"/>
          </p:cNvSpPr>
          <p:nvPr>
            <p:ph type="subTitle" idx="1"/>
          </p:nvPr>
        </p:nvSpPr>
        <p:spPr>
          <a:xfrm>
            <a:off x="2632943" y="2977670"/>
            <a:ext cx="3569109" cy="1145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>
                <a:latin typeface="Open Sans"/>
                <a:sym typeface="Open Sans"/>
              </a:rPr>
              <a:t>Oleh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>
                <a:solidFill>
                  <a:schemeClr val="lt1"/>
                </a:solidFill>
                <a:latin typeface="Open Sans"/>
                <a:sym typeface="Open Sans"/>
              </a:rPr>
              <a:t>Lingga Kaila Azahra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>
                <a:latin typeface="Open Sans"/>
                <a:sym typeface="Open Sans"/>
              </a:rPr>
              <a:t>2114051060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>
                <a:solidFill>
                  <a:schemeClr val="lt1"/>
                </a:solidFill>
                <a:latin typeface="Open Sans"/>
                <a:sym typeface="Open Sans"/>
              </a:rPr>
              <a:t>THP B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376" name="Google Shape;376;p36"/>
          <p:cNvSpPr txBox="1"/>
          <p:nvPr/>
        </p:nvSpPr>
        <p:spPr>
          <a:xfrm>
            <a:off x="7139380" y="768100"/>
            <a:ext cx="164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000" dirty="0" smtClean="0">
                <a:solidFill>
                  <a:schemeClr val="lt1"/>
                </a:solidFill>
                <a:latin typeface="Changa One"/>
                <a:ea typeface="Changa One"/>
                <a:cs typeface="Changa One"/>
                <a:sym typeface="Changa One"/>
              </a:rPr>
              <a:t>SUMMARY</a:t>
            </a:r>
            <a:endParaRPr sz="2000" dirty="0">
              <a:solidFill>
                <a:schemeClr val="lt1"/>
              </a:solidFill>
              <a:latin typeface="Changa One"/>
              <a:ea typeface="Changa One"/>
              <a:cs typeface="Changa One"/>
              <a:sym typeface="Changa One"/>
            </a:endParaRPr>
          </a:p>
        </p:txBody>
      </p:sp>
      <p:pic>
        <p:nvPicPr>
          <p:cNvPr id="377" name="Google Shape;377;p36"/>
          <p:cNvPicPr preferRelativeResize="0"/>
          <p:nvPr/>
        </p:nvPicPr>
        <p:blipFill rotWithShape="1">
          <a:blip r:embed="rId3">
            <a:alphaModFix/>
          </a:blip>
          <a:srcRect r="20312"/>
          <a:stretch/>
        </p:blipFill>
        <p:spPr>
          <a:xfrm flipH="1">
            <a:off x="-2" y="1168300"/>
            <a:ext cx="2632945" cy="396980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6"/>
          <p:cNvSpPr txBox="1">
            <a:spLocks noGrp="1"/>
          </p:cNvSpPr>
          <p:nvPr>
            <p:ph type="ctrTitle"/>
          </p:nvPr>
        </p:nvSpPr>
        <p:spPr>
          <a:xfrm>
            <a:off x="1899495" y="968200"/>
            <a:ext cx="5460900" cy="18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5000" dirty="0" smtClean="0"/>
              <a:t>Karbohidrat </a:t>
            </a:r>
            <a:br>
              <a:rPr lang="id-ID" sz="5000" dirty="0" smtClean="0"/>
            </a:br>
            <a:r>
              <a:rPr lang="id-ID" sz="5000" dirty="0" smtClean="0">
                <a:solidFill>
                  <a:schemeClr val="tx2">
                    <a:lumMod val="75000"/>
                  </a:schemeClr>
                </a:solidFill>
              </a:rPr>
              <a:t>Monosakarida</a:t>
            </a:r>
            <a:r>
              <a:rPr lang="id-ID" sz="5000" dirty="0" smtClean="0"/>
              <a:t> </a:t>
            </a:r>
            <a:r>
              <a:rPr lang="en" sz="4300" dirty="0" smtClean="0">
                <a:solidFill>
                  <a:schemeClr val="lt1"/>
                </a:solidFill>
              </a:rPr>
              <a:t> </a:t>
            </a:r>
            <a:endParaRPr sz="4300" dirty="0">
              <a:solidFill>
                <a:schemeClr val="lt1"/>
              </a:solidFill>
            </a:endParaRPr>
          </a:p>
        </p:txBody>
      </p:sp>
      <p:pic>
        <p:nvPicPr>
          <p:cNvPr id="379" name="Google Shape;37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8300" y="3423325"/>
            <a:ext cx="253876" cy="25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5125" y="2280362"/>
            <a:ext cx="508751" cy="58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bg1"/>
                </a:solidFill>
              </a:rPr>
              <a:t>MONO</a:t>
            </a:r>
            <a:r>
              <a:rPr lang="id-ID" dirty="0" smtClean="0"/>
              <a:t>SAKARIDA</a:t>
            </a:r>
            <a:endParaRPr dirty="0"/>
          </a:p>
        </p:txBody>
      </p:sp>
      <p:sp>
        <p:nvSpPr>
          <p:cNvPr id="386" name="Google Shape;386;p37"/>
          <p:cNvSpPr txBox="1">
            <a:spLocks noGrp="1"/>
          </p:cNvSpPr>
          <p:nvPr>
            <p:ph type="body" idx="1"/>
          </p:nvPr>
        </p:nvSpPr>
        <p:spPr>
          <a:xfrm>
            <a:off x="719999" y="1017725"/>
            <a:ext cx="7706245" cy="1027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sz="1800" dirty="0" err="1" smtClean="0"/>
              <a:t>Monosakarida</a:t>
            </a:r>
            <a:r>
              <a:rPr sz="1800" dirty="0" smtClean="0"/>
              <a:t> </a:t>
            </a:r>
            <a:r>
              <a:rPr sz="1800" dirty="0" err="1" smtClean="0"/>
              <a:t>merupakan</a:t>
            </a:r>
            <a:r>
              <a:rPr sz="1800" dirty="0" smtClean="0"/>
              <a:t> unit </a:t>
            </a:r>
            <a:r>
              <a:rPr sz="1800" dirty="0" err="1" smtClean="0"/>
              <a:t>karbohidrat</a:t>
            </a:r>
            <a:r>
              <a:rPr sz="1800" dirty="0" smtClean="0"/>
              <a:t> </a:t>
            </a:r>
            <a:r>
              <a:rPr sz="1800" dirty="0" err="1" smtClean="0"/>
              <a:t>terkecil</a:t>
            </a:r>
            <a:r>
              <a:rPr sz="1800" dirty="0" smtClean="0"/>
              <a:t> (</a:t>
            </a:r>
            <a:r>
              <a:rPr sz="1800" dirty="0" err="1" smtClean="0"/>
              <a:t>gula</a:t>
            </a:r>
            <a:r>
              <a:rPr sz="1800" dirty="0" smtClean="0"/>
              <a:t> </a:t>
            </a:r>
            <a:r>
              <a:rPr sz="1800" dirty="0" err="1" smtClean="0"/>
              <a:t>tunggal</a:t>
            </a:r>
            <a:r>
              <a:rPr sz="1800" dirty="0" smtClean="0"/>
              <a:t>).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en-US" sz="1800" dirty="0" err="1" smtClean="0"/>
              <a:t>Struktur</a:t>
            </a:r>
            <a:r>
              <a:rPr lang="en-US" sz="1800" dirty="0" smtClean="0"/>
              <a:t> </a:t>
            </a:r>
            <a:r>
              <a:rPr lang="en-US" sz="1800" dirty="0" err="1"/>
              <a:t>molekul</a:t>
            </a:r>
            <a:r>
              <a:rPr lang="en-US" sz="1800" dirty="0"/>
              <a:t> </a:t>
            </a:r>
            <a:r>
              <a:rPr lang="en-US" sz="1800" dirty="0" err="1"/>
              <a:t>kimiannya</a:t>
            </a:r>
            <a:r>
              <a:rPr lang="en-US" sz="1800" dirty="0"/>
              <a:t> </a:t>
            </a:r>
            <a:r>
              <a:rPr lang="en-US" sz="1800" dirty="0" err="1"/>
              <a:t>tersusun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gugus</a:t>
            </a:r>
            <a:r>
              <a:rPr lang="en-US" sz="1800" dirty="0"/>
              <a:t> </a:t>
            </a:r>
            <a:r>
              <a:rPr lang="en-US" sz="1800" dirty="0" err="1">
                <a:solidFill>
                  <a:schemeClr val="tx2"/>
                </a:solidFill>
              </a:rPr>
              <a:t>aldehid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 smtClean="0">
                <a:solidFill>
                  <a:schemeClr val="tx2"/>
                </a:solidFill>
              </a:rPr>
              <a:t>keton</a:t>
            </a:r>
            <a:r>
              <a:rPr lang="id-ID" dirty="0" smtClean="0"/>
              <a:t>, </a:t>
            </a:r>
            <a:r>
              <a:rPr lang="id-ID" sz="1800" dirty="0" smtClean="0"/>
              <a:t>yang pada rantainya terikat 2 atau lebih gugus hidroksil.</a:t>
            </a:r>
          </a:p>
          <a:p>
            <a:pPr marL="0" lvl="0" indent="0">
              <a:buNone/>
            </a:pPr>
            <a:endParaRPr lang="id-ID" dirty="0"/>
          </a:p>
          <a:p>
            <a:pPr marL="0" lvl="0" indent="0">
              <a:buNone/>
            </a:pPr>
            <a:endParaRPr lang="id-ID" dirty="0" smtClean="0"/>
          </a:p>
        </p:txBody>
      </p:sp>
      <p:sp>
        <p:nvSpPr>
          <p:cNvPr id="387" name="Google Shape;387;p37"/>
          <p:cNvSpPr/>
          <p:nvPr/>
        </p:nvSpPr>
        <p:spPr>
          <a:xfrm flipH="1">
            <a:off x="-1810655" y="1753225"/>
            <a:ext cx="3056508" cy="3364219"/>
          </a:xfrm>
          <a:custGeom>
            <a:avLst/>
            <a:gdLst/>
            <a:ahLst/>
            <a:cxnLst/>
            <a:rect l="l" t="t" r="r" b="b"/>
            <a:pathLst>
              <a:path w="195117" h="208343" extrusionOk="0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7"/>
          <p:cNvSpPr/>
          <p:nvPr/>
        </p:nvSpPr>
        <p:spPr>
          <a:xfrm flipH="1">
            <a:off x="4712620" y="-2217400"/>
            <a:ext cx="3056508" cy="3364219"/>
          </a:xfrm>
          <a:custGeom>
            <a:avLst/>
            <a:gdLst/>
            <a:ahLst/>
            <a:cxnLst/>
            <a:rect l="l" t="t" r="r" b="b"/>
            <a:pathLst>
              <a:path w="195117" h="208343" extrusionOk="0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958561" y="2835169"/>
            <a:ext cx="1467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dirty="0" smtClean="0">
                <a:solidFill>
                  <a:schemeClr val="bg1"/>
                </a:solidFill>
              </a:rPr>
              <a:t>3 C triosa</a:t>
            </a:r>
          </a:p>
          <a:p>
            <a:r>
              <a:rPr lang="id-ID" sz="1800" dirty="0" smtClean="0">
                <a:solidFill>
                  <a:schemeClr val="bg1"/>
                </a:solidFill>
              </a:rPr>
              <a:t>4 C tetrosa</a:t>
            </a:r>
          </a:p>
          <a:p>
            <a:r>
              <a:rPr lang="id-ID" sz="1800" dirty="0" smtClean="0">
                <a:solidFill>
                  <a:schemeClr val="bg1"/>
                </a:solidFill>
              </a:rPr>
              <a:t>5 C pentosa</a:t>
            </a:r>
          </a:p>
          <a:p>
            <a:r>
              <a:rPr lang="id-ID" sz="1800" dirty="0" smtClean="0">
                <a:solidFill>
                  <a:schemeClr val="bg1"/>
                </a:solidFill>
              </a:rPr>
              <a:t>6 C heksosa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617" y="319871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dirty="0" smtClean="0">
                <a:solidFill>
                  <a:schemeClr val="bg1"/>
                </a:solidFill>
              </a:rPr>
              <a:t>Aldehid = Aldo +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6983" y="320325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dirty="0" smtClean="0">
                <a:solidFill>
                  <a:schemeClr val="bg1"/>
                </a:solidFill>
              </a:rPr>
              <a:t>Keton = keto +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2060" y="2835169"/>
            <a:ext cx="1467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dirty="0" smtClean="0">
                <a:solidFill>
                  <a:schemeClr val="bg1"/>
                </a:solidFill>
              </a:rPr>
              <a:t>3 C triosa</a:t>
            </a:r>
          </a:p>
          <a:p>
            <a:r>
              <a:rPr lang="id-ID" sz="1800" dirty="0" smtClean="0">
                <a:solidFill>
                  <a:schemeClr val="bg1"/>
                </a:solidFill>
              </a:rPr>
              <a:t>4 C tetrosa</a:t>
            </a:r>
          </a:p>
          <a:p>
            <a:r>
              <a:rPr lang="id-ID" sz="1800" dirty="0" smtClean="0">
                <a:solidFill>
                  <a:schemeClr val="bg1"/>
                </a:solidFill>
              </a:rPr>
              <a:t>5 C pentosa</a:t>
            </a:r>
          </a:p>
          <a:p>
            <a:r>
              <a:rPr lang="id-ID" sz="1800" dirty="0" smtClean="0">
                <a:solidFill>
                  <a:schemeClr val="bg1"/>
                </a:solidFill>
              </a:rPr>
              <a:t>6 C heksosa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6266" y="2262426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Penamaan pada kelompok monosakrida </a:t>
            </a:r>
            <a:r>
              <a:rPr lang="id-ID" sz="1800" dirty="0" smtClean="0">
                <a:solidFill>
                  <a:schemeClr val="bg1"/>
                </a:solidFill>
              </a:rPr>
              <a:t>: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9"/>
          <p:cNvSpPr txBox="1">
            <a:spLocks noGrp="1"/>
          </p:cNvSpPr>
          <p:nvPr>
            <p:ph type="title"/>
          </p:nvPr>
        </p:nvSpPr>
        <p:spPr>
          <a:xfrm>
            <a:off x="2929509" y="117580"/>
            <a:ext cx="4248841" cy="792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dirty="0" smtClean="0">
                <a:solidFill>
                  <a:schemeClr val="bg1"/>
                </a:solidFill>
              </a:rPr>
              <a:t>Mono</a:t>
            </a:r>
            <a:r>
              <a:rPr lang="id-ID" sz="4000" dirty="0" smtClean="0"/>
              <a:t>sakarida </a:t>
            </a:r>
            <a:endParaRPr sz="4000" dirty="0"/>
          </a:p>
        </p:txBody>
      </p:sp>
      <p:pic>
        <p:nvPicPr>
          <p:cNvPr id="416" name="Google Shape;416;p39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7720846" y="0"/>
            <a:ext cx="1224850" cy="1027973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9"/>
          <p:cNvSpPr/>
          <p:nvPr/>
        </p:nvSpPr>
        <p:spPr>
          <a:xfrm flipH="1">
            <a:off x="-2185209" y="1708400"/>
            <a:ext cx="3056508" cy="3364219"/>
          </a:xfrm>
          <a:custGeom>
            <a:avLst/>
            <a:gdLst/>
            <a:ahLst/>
            <a:cxnLst/>
            <a:rect l="l" t="t" r="r" b="b"/>
            <a:pathLst>
              <a:path w="195117" h="208343" extrusionOk="0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Down Arrow 5"/>
          <p:cNvSpPr/>
          <p:nvPr/>
        </p:nvSpPr>
        <p:spPr>
          <a:xfrm>
            <a:off x="4382031" y="667973"/>
            <a:ext cx="432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946832" y="1067476"/>
            <a:ext cx="108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204672" y="1055104"/>
            <a:ext cx="108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22647" y="1055104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Aldehida</a:t>
            </a: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5295" y="1049372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Keton </a:t>
            </a: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8" y="1676526"/>
            <a:ext cx="1790699" cy="269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72" y="1675344"/>
            <a:ext cx="1722613" cy="26975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8524" y="2595216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id-ID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Memiliki 6 rantai karbon (C)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id-ID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Memiliki 5 gugus hidroksil (OH)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"/>
          <p:cNvSpPr txBox="1">
            <a:spLocks noGrp="1"/>
          </p:cNvSpPr>
          <p:nvPr>
            <p:ph type="title"/>
          </p:nvPr>
        </p:nvSpPr>
        <p:spPr>
          <a:xfrm>
            <a:off x="1876406" y="0"/>
            <a:ext cx="5519595" cy="489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C-simetris &amp; Sifat Optik Aktif  </a:t>
            </a:r>
            <a:endParaRPr sz="2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45" name="Google Shape;445;p42"/>
          <p:cNvSpPr txBox="1">
            <a:spLocks noGrp="1"/>
          </p:cNvSpPr>
          <p:nvPr>
            <p:ph type="subTitle" idx="1"/>
          </p:nvPr>
        </p:nvSpPr>
        <p:spPr>
          <a:xfrm>
            <a:off x="141595" y="509722"/>
            <a:ext cx="4167615" cy="973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itchFamily="49" charset="0"/>
              <a:buChar char="o"/>
            </a:pPr>
            <a:r>
              <a:rPr sz="1600" dirty="0" smtClean="0"/>
              <a:t>Atom C </a:t>
            </a:r>
            <a:r>
              <a:rPr sz="1600" dirty="0" err="1" smtClean="0"/>
              <a:t>asimetris</a:t>
            </a:r>
            <a:r>
              <a:rPr sz="1600" dirty="0" smtClean="0"/>
              <a:t> </a:t>
            </a:r>
            <a:r>
              <a:rPr sz="1600" dirty="0" err="1" smtClean="0"/>
              <a:t>atau</a:t>
            </a:r>
            <a:r>
              <a:rPr sz="1600" dirty="0" smtClean="0"/>
              <a:t> atom C </a:t>
            </a:r>
            <a:r>
              <a:rPr sz="1600" dirty="0" err="1" smtClean="0"/>
              <a:t>kiral</a:t>
            </a:r>
            <a:r>
              <a:rPr sz="1600" dirty="0" smtClean="0"/>
              <a:t> </a:t>
            </a:r>
            <a:r>
              <a:rPr sz="1600" dirty="0" err="1" smtClean="0"/>
              <a:t>yaitu</a:t>
            </a:r>
            <a:r>
              <a:rPr sz="1600" dirty="0" smtClean="0"/>
              <a:t> atom C yang </a:t>
            </a:r>
            <a:r>
              <a:rPr sz="1600" dirty="0" err="1" smtClean="0"/>
              <a:t>mengikat</a:t>
            </a:r>
            <a:r>
              <a:rPr sz="1600" dirty="0" smtClean="0"/>
              <a:t> 4 </a:t>
            </a:r>
            <a:r>
              <a:rPr sz="1600" dirty="0" err="1" smtClean="0"/>
              <a:t>gugus</a:t>
            </a:r>
            <a:r>
              <a:rPr sz="1600" dirty="0" smtClean="0"/>
              <a:t> yang </a:t>
            </a:r>
            <a:r>
              <a:rPr sz="1600" dirty="0" err="1" smtClean="0"/>
              <a:t>berbeda</a:t>
            </a:r>
            <a:r>
              <a:rPr sz="1600" dirty="0" smtClean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d-ID" sz="1600" dirty="0" smtClean="0"/>
              <a:t>     </a:t>
            </a:r>
            <a:r>
              <a:rPr lang="en-US" sz="1600" dirty="0" err="1" smtClean="0"/>
              <a:t>C</a:t>
            </a:r>
            <a:r>
              <a:rPr sz="1600" dirty="0" err="1" smtClean="0"/>
              <a:t>ontoh</a:t>
            </a:r>
            <a:r>
              <a:rPr sz="1600" dirty="0" smtClean="0"/>
              <a:t> </a:t>
            </a:r>
            <a:r>
              <a:rPr dirty="0" smtClean="0"/>
              <a:t>: </a:t>
            </a:r>
            <a:endParaRPr dirty="0"/>
          </a:p>
        </p:txBody>
      </p:sp>
      <p:pic>
        <p:nvPicPr>
          <p:cNvPr id="446" name="Google Shape;4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4323" y="4653130"/>
            <a:ext cx="1066824" cy="50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2"/>
          <p:cNvPicPr preferRelativeResize="0"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8331151" y="53835"/>
            <a:ext cx="812849" cy="77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6648" y="445225"/>
            <a:ext cx="471226" cy="47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2923" y="4436712"/>
            <a:ext cx="471226" cy="47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0448" y="749825"/>
            <a:ext cx="155447" cy="15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1323" y="4594587"/>
            <a:ext cx="155447" cy="15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8" y="1711381"/>
            <a:ext cx="3104976" cy="22090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95" y="3977897"/>
            <a:ext cx="517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Dari gambar diatas, dapat dilihat bahwa atom C mengikat 4 gugus yang berbeda yaitu aldehid, hidrogen, hidroksil, dan methanol.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3116" y="916414"/>
            <a:ext cx="497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id-ID" sz="1600" dirty="0" smtClean="0">
                <a:solidFill>
                  <a:schemeClr val="bg1"/>
                </a:solidFill>
              </a:rPr>
              <a:t>Karena monosakarida memiliki atom C asimetrik, maka secara fisika, </a:t>
            </a:r>
            <a:r>
              <a:rPr lang="id-ID" sz="1600" dirty="0" smtClean="0">
                <a:solidFill>
                  <a:schemeClr val="tx2">
                    <a:lumMod val="75000"/>
                  </a:schemeClr>
                </a:solidFill>
              </a:rPr>
              <a:t>monosakarida memiliki sifat optik aktif. </a:t>
            </a:r>
            <a:r>
              <a:rPr lang="id-ID" sz="1600" dirty="0" smtClean="0">
                <a:solidFill>
                  <a:schemeClr val="bg1"/>
                </a:solidFill>
              </a:rPr>
              <a:t>Contoh :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34" y="2263796"/>
            <a:ext cx="1673240" cy="201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90" y="2263796"/>
            <a:ext cx="1762041" cy="2002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2712" y="4364533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Gugus OH kanan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6849" y="4340919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Gugus OH kiri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2987" y="1776538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>
                <a:solidFill>
                  <a:schemeClr val="bg1"/>
                </a:solidFill>
              </a:rPr>
              <a:t>Gliseraldehida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83" y="135170"/>
            <a:ext cx="7704000" cy="572700"/>
          </a:xfrm>
        </p:spPr>
        <p:txBody>
          <a:bodyPr/>
          <a:lstStyle/>
          <a:p>
            <a:r>
              <a:rPr lang="id-ID" dirty="0" smtClean="0"/>
              <a:t>Struktur Haworth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032" y="707870"/>
            <a:ext cx="7832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 smtClean="0">
                <a:solidFill>
                  <a:schemeClr val="bg1"/>
                </a:solidFill>
              </a:rPr>
              <a:t>Pada kenyataannya kita menemukan aldotreosa dan monosakarida yang memiliki atom C lebih dari 5 memiliki </a:t>
            </a:r>
            <a:r>
              <a:rPr lang="id-ID" sz="1800" dirty="0" smtClean="0">
                <a:solidFill>
                  <a:schemeClr val="accent1">
                    <a:lumMod val="75000"/>
                  </a:schemeClr>
                </a:solidFill>
              </a:rPr>
              <a:t>struktur siklik atau yang disebut juga struktur haworth</a:t>
            </a:r>
            <a:r>
              <a:rPr lang="id-ID" sz="1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id-ID" sz="1800" dirty="0" smtClean="0">
                <a:solidFill>
                  <a:schemeClr val="bg1"/>
                </a:solidFill>
              </a:rPr>
              <a:t>Struktur ini disebabkan interaksi gugus karbonil dan oksigen pada hidroksil yang membentuk ikatan kovalen.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1" y="2202235"/>
            <a:ext cx="2194836" cy="1582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17" y="2203373"/>
            <a:ext cx="2267317" cy="1581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032" y="3784808"/>
            <a:ext cx="7755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 smtClean="0">
                <a:solidFill>
                  <a:schemeClr val="bg1"/>
                </a:solidFill>
              </a:rPr>
              <a:t>Proyeksi haworth menunjukkan bentuk cincin dari gula dengan perbedaan pada posisi OH di C1 anomerik :</a:t>
            </a:r>
          </a:p>
          <a:p>
            <a:r>
              <a:rPr lang="id-ID" sz="1800" dirty="0" smtClean="0">
                <a:solidFill>
                  <a:schemeClr val="bg1"/>
                </a:solidFill>
              </a:rPr>
              <a:t>α (OH </a:t>
            </a:r>
            <a:r>
              <a:rPr lang="id-ID" sz="1800" dirty="0" smtClean="0">
                <a:solidFill>
                  <a:schemeClr val="tx2"/>
                </a:solidFill>
              </a:rPr>
              <a:t>di bawah </a:t>
            </a:r>
            <a:r>
              <a:rPr lang="id-ID" sz="1800" dirty="0" smtClean="0">
                <a:solidFill>
                  <a:schemeClr val="bg1"/>
                </a:solidFill>
              </a:rPr>
              <a:t>struktur cincin)</a:t>
            </a:r>
          </a:p>
          <a:p>
            <a:r>
              <a:rPr lang="id-ID" sz="1800" dirty="0" smtClean="0">
                <a:solidFill>
                  <a:schemeClr val="bg1"/>
                </a:solidFill>
              </a:rPr>
              <a:t>β (OH </a:t>
            </a:r>
            <a:r>
              <a:rPr lang="id-ID" sz="1800" dirty="0" smtClean="0">
                <a:solidFill>
                  <a:schemeClr val="tx2"/>
                </a:solidFill>
              </a:rPr>
              <a:t>di atas </a:t>
            </a:r>
            <a:r>
              <a:rPr lang="id-ID" sz="1800" dirty="0" smtClean="0">
                <a:solidFill>
                  <a:schemeClr val="bg1"/>
                </a:solidFill>
              </a:rPr>
              <a:t>struktur cincin)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>
            <a:spLocks noGrp="1"/>
          </p:cNvSpPr>
          <p:nvPr>
            <p:ph type="title"/>
          </p:nvPr>
        </p:nvSpPr>
        <p:spPr>
          <a:xfrm>
            <a:off x="0" y="110170"/>
            <a:ext cx="9309254" cy="564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Pembentukan Hemiasetal &amp; Hemiketal, Cincin </a:t>
            </a:r>
            <a:r>
              <a:rPr lang="id-ID" sz="2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d-ID" sz="2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iranosa &amp; Cincin </a:t>
            </a:r>
            <a:r>
              <a:rPr lang="id-ID" sz="2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d-ID" sz="20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uranosa</a:t>
            </a:r>
            <a:endParaRPr sz="2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5" name="Google Shape;435;p41"/>
          <p:cNvSpPr txBox="1">
            <a:spLocks noGrp="1"/>
          </p:cNvSpPr>
          <p:nvPr>
            <p:ph type="subTitle" idx="1"/>
          </p:nvPr>
        </p:nvSpPr>
        <p:spPr>
          <a:xfrm>
            <a:off x="132202" y="728956"/>
            <a:ext cx="3748443" cy="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800" dirty="0" smtClean="0"/>
              <a:t>Aldehida dapat bereaksi dengan alkohol membentuk </a:t>
            </a:r>
            <a:r>
              <a:rPr lang="id-ID" sz="1800" dirty="0" smtClean="0">
                <a:solidFill>
                  <a:schemeClr val="accent5">
                    <a:lumMod val="75000"/>
                  </a:schemeClr>
                </a:solidFill>
              </a:rPr>
              <a:t>hemiasetal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6" y="1418956"/>
            <a:ext cx="2880000" cy="1321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252" y="2771289"/>
            <a:ext cx="351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Keton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dapat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bereaksi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dengan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alkohol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membentuk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accent5"/>
                </a:solidFill>
              </a:rPr>
              <a:t>hemiketal</a:t>
            </a:r>
            <a:endParaRPr lang="en-US" sz="1800" dirty="0">
              <a:solidFill>
                <a:schemeClr val="accent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6" y="3486202"/>
            <a:ext cx="2880000" cy="1513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0989" y="658792"/>
            <a:ext cx="5233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 smtClean="0">
                <a:solidFill>
                  <a:schemeClr val="bg1"/>
                </a:solidFill>
              </a:rPr>
              <a:t>- Cincin heksosa yang membentuk persegi enam disebut </a:t>
            </a:r>
            <a:r>
              <a:rPr lang="id-ID" sz="1800" dirty="0" smtClean="0">
                <a:solidFill>
                  <a:schemeClr val="accent5"/>
                </a:solidFill>
              </a:rPr>
              <a:t>piranosa</a:t>
            </a:r>
            <a:r>
              <a:rPr lang="id-ID" sz="1800" dirty="0" smtClean="0">
                <a:solidFill>
                  <a:schemeClr val="bg1"/>
                </a:solidFill>
              </a:rPr>
              <a:t>. Sementara yang membentuk persegi lima disebut </a:t>
            </a:r>
            <a:r>
              <a:rPr lang="id-ID" sz="1800" dirty="0" smtClean="0">
                <a:solidFill>
                  <a:schemeClr val="accent5"/>
                </a:solidFill>
              </a:rPr>
              <a:t>furanosa.</a:t>
            </a:r>
          </a:p>
          <a:p>
            <a:r>
              <a:rPr lang="id-ID" sz="1800" dirty="0" smtClean="0">
                <a:solidFill>
                  <a:schemeClr val="bg1"/>
                </a:solidFill>
              </a:rPr>
              <a:t>-</a:t>
            </a:r>
            <a:r>
              <a:rPr lang="id-ID" sz="1800" dirty="0" smtClean="0">
                <a:solidFill>
                  <a:schemeClr val="accent5"/>
                </a:solidFill>
              </a:rPr>
              <a:t> </a:t>
            </a:r>
            <a:r>
              <a:rPr lang="id-ID" sz="1800" dirty="0" smtClean="0">
                <a:solidFill>
                  <a:schemeClr val="tx2"/>
                </a:solidFill>
              </a:rPr>
              <a:t>Gula</a:t>
            </a:r>
            <a:r>
              <a:rPr lang="id-ID" sz="1800" dirty="0" smtClean="0">
                <a:solidFill>
                  <a:schemeClr val="bg1"/>
                </a:solidFill>
              </a:rPr>
              <a:t> dapat dikelompokkan kedalam cincin piran seperti </a:t>
            </a:r>
            <a:r>
              <a:rPr lang="id-ID" sz="1800" dirty="0" smtClean="0">
                <a:solidFill>
                  <a:schemeClr val="tx2"/>
                </a:solidFill>
              </a:rPr>
              <a:t>glukosa.</a:t>
            </a:r>
          </a:p>
          <a:p>
            <a:r>
              <a:rPr lang="id-ID" sz="1800" dirty="0" smtClean="0">
                <a:solidFill>
                  <a:schemeClr val="bg1"/>
                </a:solidFill>
              </a:rPr>
              <a:t>- Fruktosa dikelompokkan ke dalam cincin furan</a:t>
            </a:r>
            <a:r>
              <a:rPr lang="id-ID" sz="1800" dirty="0" smtClean="0">
                <a:solidFill>
                  <a:schemeClr val="accent5"/>
                </a:solidFill>
              </a:rPr>
              <a:t>.</a:t>
            </a:r>
            <a:endParaRPr lang="id-ID" sz="1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16" y="2512269"/>
            <a:ext cx="1962155" cy="2286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52" y="2512270"/>
            <a:ext cx="2111865" cy="22865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9952" y="4816280"/>
            <a:ext cx="2892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Sumber :https://youtu.be/LR4kacalYpQ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Middle School - 8th Grade: Chemical Reactions by Slidesgo">
  <a:themeElements>
    <a:clrScheme name="Simple Light">
      <a:dk1>
        <a:srgbClr val="191919"/>
      </a:dk1>
      <a:lt1>
        <a:srgbClr val="FFFFFF"/>
      </a:lt1>
      <a:dk2>
        <a:srgbClr val="EFD1F3"/>
      </a:dk2>
      <a:lt2>
        <a:srgbClr val="FFA156"/>
      </a:lt2>
      <a:accent1>
        <a:srgbClr val="FF7F86"/>
      </a:accent1>
      <a:accent2>
        <a:srgbClr val="72177E"/>
      </a:accent2>
      <a:accent3>
        <a:srgbClr val="05D586"/>
      </a:accent3>
      <a:accent4>
        <a:srgbClr val="BF1D67"/>
      </a:accent4>
      <a:accent5>
        <a:srgbClr val="58D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308</Words>
  <Application>Microsoft Office PowerPoint</Application>
  <PresentationFormat>On-screen Show (16:9)</PresentationFormat>
  <Paragraphs>47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Science Subject for Middle School - 8th Grade: Chemical Reactions by Slidesgo</vt:lpstr>
      <vt:lpstr>Karbohidrat  Monosakarida  </vt:lpstr>
      <vt:lpstr>MONOSAKARIDA</vt:lpstr>
      <vt:lpstr>Monosakarida </vt:lpstr>
      <vt:lpstr>C-simetris &amp; Sifat Optik Aktif  </vt:lpstr>
      <vt:lpstr>Struktur Haworth </vt:lpstr>
      <vt:lpstr>Pembentukan Hemiasetal &amp; Hemiketal, Cincin Piranosa &amp; Cincin Furanosa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 Monosakarida  </dc:title>
  <cp:lastModifiedBy>ACER</cp:lastModifiedBy>
  <cp:revision>23</cp:revision>
  <dcterms:modified xsi:type="dcterms:W3CDTF">2022-03-04T07:44:19Z</dcterms:modified>
</cp:coreProperties>
</file>