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20" name="Footer Placeholder 19"/>
          <p:cNvSpPr>
            <a:spLocks noGrp="1"/>
          </p:cNvSpPr>
          <p:nvPr>
            <p:ph type="ftr" sz="quarter" idx="11"/>
          </p:nvPr>
        </p:nvSpPr>
        <p:spPr/>
        <p:txBody>
          <a:bodyPr/>
          <a:lstStyle>
            <a:extLst/>
          </a:lstStyle>
          <a:p>
            <a:endParaRPr lang="id-ID"/>
          </a:p>
        </p:txBody>
      </p:sp>
      <p:sp>
        <p:nvSpPr>
          <p:cNvPr id="10" name="Slide Number Placeholder 9"/>
          <p:cNvSpPr>
            <a:spLocks noGrp="1"/>
          </p:cNvSpPr>
          <p:nvPr>
            <p:ph type="sldNum" sz="quarter" idx="12"/>
          </p:nvPr>
        </p:nvSpPr>
        <p:spPr/>
        <p:txBody>
          <a:bodyPr/>
          <a:lstStyle>
            <a:extLst/>
          </a:lstStyle>
          <a:p>
            <a:fld id="{46AFEF7E-73BB-4F99-8E6E-83915FABD6A8}" type="slidenum">
              <a:rPr lang="id-ID" smtClean="0"/>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6AFEF7E-73BB-4F99-8E6E-83915FABD6A8}" type="slidenum">
              <a:rPr lang="id-ID" smtClean="0"/>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46AFEF7E-73BB-4F99-8E6E-83915FABD6A8}" type="slidenum">
              <a:rPr lang="id-ID" smtClean="0"/>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6AFEF7E-73BB-4F99-8E6E-83915FABD6A8}"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49391FA-9368-4185-B911-8CC74F16215E}" type="datetimeFigureOut">
              <a:rPr lang="id-ID" smtClean="0"/>
              <a:t>04/03/2022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6AFEF7E-73BB-4F99-8E6E-83915FABD6A8}" type="slidenum">
              <a:rPr lang="id-ID" smtClean="0"/>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49391FA-9368-4185-B911-8CC74F16215E}" type="datetimeFigureOut">
              <a:rPr lang="id-ID" smtClean="0"/>
              <a:t>04/03/2022</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6AFEF7E-73BB-4F99-8E6E-83915FABD6A8}" type="slidenum">
              <a:rPr lang="id-ID" smtClean="0"/>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dirty="0" smtClean="0"/>
              <a:t>MONOSAKARIDA</a:t>
            </a:r>
            <a:endParaRPr lang="id-ID" dirty="0"/>
          </a:p>
        </p:txBody>
      </p:sp>
      <p:sp>
        <p:nvSpPr>
          <p:cNvPr id="3" name="Subtitle 2"/>
          <p:cNvSpPr>
            <a:spLocks noGrp="1"/>
          </p:cNvSpPr>
          <p:nvPr>
            <p:ph type="subTitle" idx="1"/>
          </p:nvPr>
        </p:nvSpPr>
        <p:spPr>
          <a:xfrm>
            <a:off x="2071670" y="2714620"/>
            <a:ext cx="5286412" cy="1285884"/>
          </a:xfrm>
        </p:spPr>
        <p:txBody>
          <a:bodyPr>
            <a:normAutofit lnSpcReduction="10000"/>
          </a:bodyPr>
          <a:lstStyle/>
          <a:p>
            <a:pPr algn="ctr"/>
            <a:r>
              <a:rPr lang="id-ID" dirty="0" smtClean="0"/>
              <a:t>Oleh:</a:t>
            </a:r>
          </a:p>
          <a:p>
            <a:pPr algn="ctr"/>
            <a:r>
              <a:rPr lang="id-ID" dirty="0" smtClean="0"/>
              <a:t>Muhamad Haris Hidayat</a:t>
            </a:r>
          </a:p>
          <a:p>
            <a:pPr algn="ctr"/>
            <a:r>
              <a:rPr lang="id-ID" dirty="0" smtClean="0"/>
              <a:t>2114051010</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46"/>
          </a:xfrm>
        </p:spPr>
        <p:txBody>
          <a:bodyPr>
            <a:normAutofit fontScale="90000"/>
          </a:bodyPr>
          <a:lstStyle/>
          <a:p>
            <a:r>
              <a:rPr lang="id-ID" dirty="0" smtClean="0"/>
              <a:t/>
            </a:r>
            <a:br>
              <a:rPr lang="id-ID" dirty="0" smtClean="0"/>
            </a:br>
            <a:r>
              <a:rPr lang="id-ID" dirty="0" smtClean="0"/>
              <a:t/>
            </a:r>
            <a:br>
              <a:rPr lang="id-ID" dirty="0" smtClean="0"/>
            </a:br>
            <a:r>
              <a:rPr lang="id-ID" dirty="0" smtClean="0"/>
              <a:t/>
            </a:r>
            <a:br>
              <a:rPr lang="id-ID" dirty="0" smtClean="0"/>
            </a:br>
            <a:endParaRPr lang="id-ID" dirty="0"/>
          </a:p>
        </p:txBody>
      </p:sp>
      <p:sp>
        <p:nvSpPr>
          <p:cNvPr id="3" name="Content Placeholder 2"/>
          <p:cNvSpPr>
            <a:spLocks noGrp="1"/>
          </p:cNvSpPr>
          <p:nvPr>
            <p:ph idx="1"/>
          </p:nvPr>
        </p:nvSpPr>
        <p:spPr>
          <a:xfrm>
            <a:off x="1214414" y="571480"/>
            <a:ext cx="7719274" cy="5676920"/>
          </a:xfrm>
        </p:spPr>
        <p:txBody>
          <a:bodyPr>
            <a:normAutofit/>
          </a:bodyPr>
          <a:lstStyle/>
          <a:p>
            <a:pPr>
              <a:buNone/>
            </a:pPr>
            <a:r>
              <a:rPr lang="id-ID" sz="2000" dirty="0" smtClean="0"/>
              <a:t>    </a:t>
            </a:r>
            <a:r>
              <a:rPr lang="id-ID" sz="2200" dirty="0" smtClean="0"/>
              <a:t>Monosakarida merupakan unit karbohidrat terkecil. Mono yang berarti satu dan sakarida yang berarti gula. Gula ini struktur molekul kimianya tersusun atas satu gugus aldehid atau satu gugus keton yang pada rantainya terikat dua atau lebih molekul hidroksil. Pada glukosa ada gugus aldehid, sedangkan pada fruktosa ada gugus keton. Kedua molekul ini memiliki 6 atom karbon dan terikat 5 atom hidroksil.</a:t>
            </a:r>
          </a:p>
          <a:p>
            <a:pPr>
              <a:buNone/>
            </a:pPr>
            <a:endParaRPr lang="id-ID" sz="2000" dirty="0"/>
          </a:p>
        </p:txBody>
      </p:sp>
      <p:pic>
        <p:nvPicPr>
          <p:cNvPr id="4" name="Picture 3" descr="28a04911-05c0-4bf7-bc6a-5c50938914dd.jpg"/>
          <p:cNvPicPr>
            <a:picLocks noChangeAspect="1"/>
          </p:cNvPicPr>
          <p:nvPr/>
        </p:nvPicPr>
        <p:blipFill>
          <a:blip r:embed="rId2"/>
          <a:srcRect l="10156" r="9375"/>
          <a:stretch>
            <a:fillRect/>
          </a:stretch>
        </p:blipFill>
        <p:spPr>
          <a:xfrm>
            <a:off x="1571604" y="3286124"/>
            <a:ext cx="6858048" cy="300039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46"/>
          </a:xfrm>
        </p:spPr>
        <p:txBody>
          <a:bodyPr>
            <a:normAutofit fontScale="90000"/>
          </a:bodyPr>
          <a:lstStyle/>
          <a:p>
            <a:r>
              <a:rPr lang="id-ID" dirty="0" smtClean="0"/>
              <a:t/>
            </a:r>
            <a:br>
              <a:rPr lang="id-ID" dirty="0" smtClean="0"/>
            </a:br>
            <a:endParaRPr lang="id-ID" dirty="0" smtClean="0"/>
          </a:p>
        </p:txBody>
      </p:sp>
      <p:sp>
        <p:nvSpPr>
          <p:cNvPr id="3" name="Content Placeholder 2"/>
          <p:cNvSpPr>
            <a:spLocks noGrp="1"/>
          </p:cNvSpPr>
          <p:nvPr>
            <p:ph idx="1"/>
          </p:nvPr>
        </p:nvSpPr>
        <p:spPr>
          <a:xfrm>
            <a:off x="1435608" y="357166"/>
            <a:ext cx="7498080" cy="5891234"/>
          </a:xfrm>
        </p:spPr>
        <p:txBody>
          <a:bodyPr>
            <a:normAutofit/>
          </a:bodyPr>
          <a:lstStyle/>
          <a:p>
            <a:pPr algn="ctr">
              <a:buNone/>
            </a:pPr>
            <a:r>
              <a:rPr lang="id-ID" sz="2200" dirty="0" smtClean="0"/>
              <a:t>PEMBERIAN NAMA MONOSAKARIDA</a:t>
            </a:r>
          </a:p>
          <a:p>
            <a:pPr>
              <a:buNone/>
            </a:pPr>
            <a:endParaRPr lang="id-ID" sz="2200" dirty="0"/>
          </a:p>
        </p:txBody>
      </p:sp>
      <p:pic>
        <p:nvPicPr>
          <p:cNvPr id="4" name="Picture 3" descr="f3b9f062-6363-4951-97ec-cb22d7cd5cac.jpg"/>
          <p:cNvPicPr>
            <a:picLocks noChangeAspect="1"/>
          </p:cNvPicPr>
          <p:nvPr/>
        </p:nvPicPr>
        <p:blipFill>
          <a:blip r:embed="rId2"/>
          <a:srcRect l="10156" r="9375"/>
          <a:stretch>
            <a:fillRect/>
          </a:stretch>
        </p:blipFill>
        <p:spPr>
          <a:xfrm>
            <a:off x="1500166" y="785794"/>
            <a:ext cx="6715172" cy="2214578"/>
          </a:xfrm>
          <a:prstGeom prst="rect">
            <a:avLst/>
          </a:prstGeom>
        </p:spPr>
      </p:pic>
      <p:pic>
        <p:nvPicPr>
          <p:cNvPr id="5" name="Picture 4" descr="24595edf-3af7-42b2-8bf5-793fc35ec118.jpg"/>
          <p:cNvPicPr>
            <a:picLocks noChangeAspect="1"/>
          </p:cNvPicPr>
          <p:nvPr/>
        </p:nvPicPr>
        <p:blipFill>
          <a:blip r:embed="rId3"/>
          <a:srcRect l="12500" r="13281"/>
          <a:stretch>
            <a:fillRect/>
          </a:stretch>
        </p:blipFill>
        <p:spPr>
          <a:xfrm>
            <a:off x="1428728" y="3643314"/>
            <a:ext cx="7143800" cy="2786082"/>
          </a:xfrm>
          <a:prstGeom prst="rect">
            <a:avLst/>
          </a:prstGeom>
        </p:spPr>
      </p:pic>
      <p:sp>
        <p:nvSpPr>
          <p:cNvPr id="6" name="TextBox 5"/>
          <p:cNvSpPr txBox="1"/>
          <p:nvPr/>
        </p:nvSpPr>
        <p:spPr>
          <a:xfrm>
            <a:off x="1857356" y="3286124"/>
            <a:ext cx="1643074" cy="338554"/>
          </a:xfrm>
          <a:prstGeom prst="rect">
            <a:avLst/>
          </a:prstGeom>
          <a:noFill/>
        </p:spPr>
        <p:txBody>
          <a:bodyPr wrap="square" rtlCol="0">
            <a:spAutoFit/>
          </a:bodyPr>
          <a:lstStyle/>
          <a:p>
            <a:r>
              <a:rPr lang="id-ID" sz="1600" b="1" dirty="0" smtClean="0"/>
              <a:t>CONTOH 1 :</a:t>
            </a:r>
            <a:endParaRPr lang="id-ID" sz="1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797436"/>
          </a:xfrm>
        </p:spPr>
        <p:txBody>
          <a:bodyPr>
            <a:normAutofit/>
          </a:bodyPr>
          <a:lstStyle/>
          <a:p>
            <a:r>
              <a:rPr lang="id-ID" dirty="0" smtClean="0"/>
              <a:t/>
            </a:r>
            <a:br>
              <a:rPr lang="id-ID" dirty="0" smtClean="0"/>
            </a:br>
            <a:endParaRPr lang="id-ID" dirty="0"/>
          </a:p>
        </p:txBody>
      </p:sp>
      <p:sp>
        <p:nvSpPr>
          <p:cNvPr id="3" name="Content Placeholder 2"/>
          <p:cNvSpPr>
            <a:spLocks noGrp="1"/>
          </p:cNvSpPr>
          <p:nvPr>
            <p:ph idx="1"/>
          </p:nvPr>
        </p:nvSpPr>
        <p:spPr>
          <a:xfrm>
            <a:off x="1435608" y="214290"/>
            <a:ext cx="7498080" cy="6034110"/>
          </a:xfrm>
        </p:spPr>
        <p:txBody>
          <a:bodyPr>
            <a:normAutofit/>
          </a:bodyPr>
          <a:lstStyle/>
          <a:p>
            <a:pPr>
              <a:buNone/>
            </a:pPr>
            <a:r>
              <a:rPr lang="id-ID" sz="1800" b="1" dirty="0" smtClean="0"/>
              <a:t>CONTOH 2:</a:t>
            </a:r>
          </a:p>
          <a:p>
            <a:pPr>
              <a:buNone/>
            </a:pPr>
            <a:endParaRPr lang="id-ID" sz="1800" b="1" dirty="0" smtClean="0"/>
          </a:p>
          <a:p>
            <a:pPr>
              <a:buNone/>
            </a:pPr>
            <a:endParaRPr lang="id-ID" sz="1800" b="1" dirty="0" smtClean="0"/>
          </a:p>
          <a:p>
            <a:pPr>
              <a:buNone/>
            </a:pPr>
            <a:endParaRPr lang="id-ID" sz="1800" b="1" dirty="0" smtClean="0"/>
          </a:p>
          <a:p>
            <a:pPr>
              <a:buNone/>
            </a:pPr>
            <a:endParaRPr lang="id-ID" sz="1800" b="1" dirty="0" smtClean="0"/>
          </a:p>
          <a:p>
            <a:pPr>
              <a:buNone/>
            </a:pPr>
            <a:endParaRPr lang="id-ID" sz="1800" b="1" dirty="0" smtClean="0"/>
          </a:p>
          <a:p>
            <a:pPr>
              <a:buNone/>
            </a:pPr>
            <a:endParaRPr lang="id-ID" sz="1800" b="1" dirty="0" smtClean="0"/>
          </a:p>
          <a:p>
            <a:pPr>
              <a:buNone/>
            </a:pPr>
            <a:endParaRPr lang="id-ID" sz="1800" b="1" dirty="0" smtClean="0"/>
          </a:p>
          <a:p>
            <a:pPr>
              <a:buNone/>
            </a:pPr>
            <a:endParaRPr lang="id-ID" sz="1800" b="1" dirty="0" smtClean="0"/>
          </a:p>
          <a:p>
            <a:pPr algn="ctr">
              <a:buNone/>
            </a:pPr>
            <a:endParaRPr lang="id-ID" sz="2400" b="1" dirty="0" smtClean="0"/>
          </a:p>
          <a:p>
            <a:pPr algn="ctr">
              <a:buNone/>
            </a:pPr>
            <a:r>
              <a:rPr lang="id-ID" sz="2400" b="1" dirty="0" smtClean="0"/>
              <a:t>PUSAT ASIMETRIK MONOSAKARIDA</a:t>
            </a:r>
          </a:p>
          <a:p>
            <a:pPr algn="ctr">
              <a:buNone/>
            </a:pPr>
            <a:endParaRPr lang="id-ID" sz="2400" b="1" dirty="0" smtClean="0"/>
          </a:p>
          <a:p>
            <a:pPr>
              <a:buNone/>
            </a:pPr>
            <a:r>
              <a:rPr lang="id-ID" sz="2200" dirty="0" smtClean="0"/>
              <a:t>    Monosakarida memiliki atom karbon yang mengikat 4 gugus yang berbeda pada ke-4 tangannya, atom karbon seperti ini dinamakan atom karbon asimetrik atau atom karbon kira.</a:t>
            </a:r>
          </a:p>
          <a:p>
            <a:pPr>
              <a:buNone/>
            </a:pPr>
            <a:endParaRPr lang="id-ID" sz="1800" b="1" dirty="0"/>
          </a:p>
        </p:txBody>
      </p:sp>
      <p:pic>
        <p:nvPicPr>
          <p:cNvPr id="5" name="Picture 4" descr="3837dba1-af02-4608-8582-fc22e1a3ab1f.jpg"/>
          <p:cNvPicPr>
            <a:picLocks noChangeAspect="1"/>
          </p:cNvPicPr>
          <p:nvPr/>
        </p:nvPicPr>
        <p:blipFill>
          <a:blip r:embed="rId2"/>
          <a:srcRect l="18750" r="16406"/>
          <a:stretch>
            <a:fillRect/>
          </a:stretch>
        </p:blipFill>
        <p:spPr>
          <a:xfrm>
            <a:off x="1714480" y="500042"/>
            <a:ext cx="6429420" cy="271464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46"/>
          </a:xfrm>
        </p:spPr>
        <p:txBody>
          <a:bodyPr>
            <a:normAutofit fontScale="90000"/>
          </a:bodyPr>
          <a:lstStyle/>
          <a:p>
            <a:r>
              <a:rPr lang="id-ID" dirty="0" smtClean="0"/>
              <a:t/>
            </a:r>
            <a:br>
              <a:rPr lang="id-ID" dirty="0" smtClean="0"/>
            </a:br>
            <a:endParaRPr lang="id-ID" dirty="0" smtClean="0"/>
          </a:p>
        </p:txBody>
      </p:sp>
      <p:pic>
        <p:nvPicPr>
          <p:cNvPr id="4" name="Content Placeholder 3" descr="p.jpg"/>
          <p:cNvPicPr>
            <a:picLocks noGrp="1" noChangeAspect="1"/>
          </p:cNvPicPr>
          <p:nvPr>
            <p:ph idx="1"/>
          </p:nvPr>
        </p:nvPicPr>
        <p:blipFill>
          <a:blip r:embed="rId2"/>
          <a:srcRect l="14204" r="12447"/>
          <a:stretch>
            <a:fillRect/>
          </a:stretch>
        </p:blipFill>
        <p:spPr>
          <a:xfrm>
            <a:off x="2000232" y="285728"/>
            <a:ext cx="6000792" cy="2500330"/>
          </a:xfrm>
        </p:spPr>
      </p:pic>
      <p:sp>
        <p:nvSpPr>
          <p:cNvPr id="5" name="TextBox 4"/>
          <p:cNvSpPr txBox="1"/>
          <p:nvPr/>
        </p:nvSpPr>
        <p:spPr>
          <a:xfrm>
            <a:off x="1428728" y="2857496"/>
            <a:ext cx="6572296" cy="707886"/>
          </a:xfrm>
          <a:prstGeom prst="rect">
            <a:avLst/>
          </a:prstGeom>
          <a:noFill/>
        </p:spPr>
        <p:txBody>
          <a:bodyPr wrap="square" rtlCol="0">
            <a:spAutoFit/>
          </a:bodyPr>
          <a:lstStyle/>
          <a:p>
            <a:r>
              <a:rPr lang="id-ID" sz="2000" dirty="0" smtClean="0"/>
              <a:t>Beda gambar ini hanya posisi OH yang ada di sebelah kanan dan kiri keduanya disebut sebagai isomer geometri.</a:t>
            </a:r>
            <a:endParaRPr lang="id-ID" sz="2000" dirty="0"/>
          </a:p>
        </p:txBody>
      </p:sp>
      <p:sp>
        <p:nvSpPr>
          <p:cNvPr id="6" name="TextBox 5"/>
          <p:cNvSpPr txBox="1"/>
          <p:nvPr/>
        </p:nvSpPr>
        <p:spPr>
          <a:xfrm>
            <a:off x="1428728" y="3429000"/>
            <a:ext cx="1959816" cy="400110"/>
          </a:xfrm>
          <a:prstGeom prst="rect">
            <a:avLst/>
          </a:prstGeom>
          <a:noFill/>
        </p:spPr>
        <p:txBody>
          <a:bodyPr wrap="square" rtlCol="0">
            <a:spAutoFit/>
          </a:bodyPr>
          <a:lstStyle/>
          <a:p>
            <a:r>
              <a:rPr lang="id-ID" sz="2000" dirty="0" smtClean="0"/>
              <a:t>Contoh lain </a:t>
            </a:r>
            <a:r>
              <a:rPr lang="id-ID" dirty="0" smtClean="0"/>
              <a:t>:</a:t>
            </a:r>
            <a:endParaRPr lang="id-ID" dirty="0"/>
          </a:p>
        </p:txBody>
      </p:sp>
      <p:pic>
        <p:nvPicPr>
          <p:cNvPr id="7" name="Picture 6" descr="l.jpg"/>
          <p:cNvPicPr>
            <a:picLocks noChangeAspect="1"/>
          </p:cNvPicPr>
          <p:nvPr/>
        </p:nvPicPr>
        <p:blipFill>
          <a:blip r:embed="rId3"/>
          <a:srcRect l="19531" t="5989" r="17969" b="4297"/>
          <a:stretch>
            <a:fillRect/>
          </a:stretch>
        </p:blipFill>
        <p:spPr>
          <a:xfrm>
            <a:off x="1785918" y="3857628"/>
            <a:ext cx="6143668" cy="278608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939784"/>
          </a:xfrm>
        </p:spPr>
        <p:txBody>
          <a:bodyPr>
            <a:normAutofit fontScale="90000"/>
          </a:bodyPr>
          <a:lstStyle/>
          <a:p>
            <a:r>
              <a:rPr lang="id-ID" dirty="0" smtClean="0"/>
              <a:t/>
            </a:r>
            <a:br>
              <a:rPr lang="id-ID" dirty="0" smtClean="0"/>
            </a:br>
            <a:endParaRPr lang="id-ID" dirty="0"/>
          </a:p>
        </p:txBody>
      </p:sp>
      <p:pic>
        <p:nvPicPr>
          <p:cNvPr id="4" name="Content Placeholder 3" descr="e.jpg"/>
          <p:cNvPicPr>
            <a:picLocks noGrp="1" noChangeAspect="1"/>
          </p:cNvPicPr>
          <p:nvPr>
            <p:ph idx="1"/>
          </p:nvPr>
        </p:nvPicPr>
        <p:blipFill>
          <a:blip r:embed="rId2"/>
          <a:srcRect l="10478" r="11409"/>
          <a:stretch>
            <a:fillRect/>
          </a:stretch>
        </p:blipFill>
        <p:spPr>
          <a:xfrm>
            <a:off x="1928794" y="214290"/>
            <a:ext cx="5857916" cy="2500330"/>
          </a:xfrm>
        </p:spPr>
      </p:pic>
      <p:sp>
        <p:nvSpPr>
          <p:cNvPr id="6" name="TextBox 5"/>
          <p:cNvSpPr txBox="1"/>
          <p:nvPr/>
        </p:nvSpPr>
        <p:spPr>
          <a:xfrm>
            <a:off x="1571604" y="2786058"/>
            <a:ext cx="6215106" cy="369332"/>
          </a:xfrm>
          <a:prstGeom prst="rect">
            <a:avLst/>
          </a:prstGeom>
          <a:noFill/>
        </p:spPr>
        <p:txBody>
          <a:bodyPr wrap="square" rtlCol="0">
            <a:spAutoFit/>
          </a:bodyPr>
          <a:lstStyle/>
          <a:p>
            <a:pPr algn="ctr"/>
            <a:r>
              <a:rPr lang="id-ID" b="1" dirty="0" smtClean="0"/>
              <a:t>STRUKTUR (HAWORTH</a:t>
            </a:r>
            <a:r>
              <a:rPr lang="id-ID" dirty="0" smtClean="0"/>
              <a:t>)</a:t>
            </a:r>
            <a:endParaRPr lang="id-ID" dirty="0"/>
          </a:p>
        </p:txBody>
      </p:sp>
      <p:pic>
        <p:nvPicPr>
          <p:cNvPr id="7" name="Picture 6" descr="ST.jpg"/>
          <p:cNvPicPr>
            <a:picLocks noChangeAspect="1"/>
          </p:cNvPicPr>
          <p:nvPr/>
        </p:nvPicPr>
        <p:blipFill>
          <a:blip r:embed="rId3"/>
          <a:srcRect l="10937" r="9375"/>
          <a:stretch>
            <a:fillRect/>
          </a:stretch>
        </p:blipFill>
        <p:spPr>
          <a:xfrm>
            <a:off x="1357290" y="3214686"/>
            <a:ext cx="7500990" cy="335758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r>
            <a:br>
              <a:rPr lang="id-ID" dirty="0" smtClean="0"/>
            </a:br>
            <a:r>
              <a:rPr lang="id-ID" dirty="0" smtClean="0"/>
              <a:t> </a:t>
            </a:r>
            <a:endParaRPr lang="id-ID" dirty="0"/>
          </a:p>
        </p:txBody>
      </p:sp>
      <p:sp>
        <p:nvSpPr>
          <p:cNvPr id="3" name="Content Placeholder 2"/>
          <p:cNvSpPr>
            <a:spLocks noGrp="1"/>
          </p:cNvSpPr>
          <p:nvPr>
            <p:ph idx="1"/>
          </p:nvPr>
        </p:nvSpPr>
        <p:spPr>
          <a:xfrm>
            <a:off x="1071538" y="214290"/>
            <a:ext cx="7862150" cy="6286544"/>
          </a:xfrm>
        </p:spPr>
        <p:txBody>
          <a:bodyPr>
            <a:normAutofit/>
          </a:bodyPr>
          <a:lstStyle/>
          <a:p>
            <a:pPr algn="ctr">
              <a:buNone/>
            </a:pPr>
            <a:r>
              <a:rPr lang="id-ID" sz="2200" dirty="0" smtClean="0"/>
              <a:t>PRINSIP SIKLISASI GLUKOSA DAN FRUKTOSA</a:t>
            </a:r>
          </a:p>
          <a:p>
            <a:pPr algn="ctr">
              <a:buNone/>
            </a:pPr>
            <a:endParaRPr lang="id-ID" sz="2200" dirty="0"/>
          </a:p>
        </p:txBody>
      </p:sp>
      <p:pic>
        <p:nvPicPr>
          <p:cNvPr id="4" name="Picture 3" descr="GG.jpg"/>
          <p:cNvPicPr>
            <a:picLocks noChangeAspect="1"/>
          </p:cNvPicPr>
          <p:nvPr/>
        </p:nvPicPr>
        <p:blipFill>
          <a:blip r:embed="rId2"/>
          <a:srcRect l="14843" t="4297" r="14844" b="29687"/>
          <a:stretch>
            <a:fillRect/>
          </a:stretch>
        </p:blipFill>
        <p:spPr>
          <a:xfrm>
            <a:off x="1214414" y="785794"/>
            <a:ext cx="3143272" cy="1928826"/>
          </a:xfrm>
          <a:prstGeom prst="rect">
            <a:avLst/>
          </a:prstGeom>
        </p:spPr>
      </p:pic>
      <p:pic>
        <p:nvPicPr>
          <p:cNvPr id="5" name="Picture 4" descr="LL.jpg"/>
          <p:cNvPicPr>
            <a:picLocks noChangeAspect="1"/>
          </p:cNvPicPr>
          <p:nvPr/>
        </p:nvPicPr>
        <p:blipFill>
          <a:blip r:embed="rId3"/>
          <a:srcRect l="10937" t="11067" r="10937" b="16146"/>
          <a:stretch>
            <a:fillRect/>
          </a:stretch>
        </p:blipFill>
        <p:spPr>
          <a:xfrm>
            <a:off x="4500562" y="714356"/>
            <a:ext cx="4429156" cy="2500330"/>
          </a:xfrm>
          <a:prstGeom prst="rect">
            <a:avLst/>
          </a:prstGeom>
        </p:spPr>
      </p:pic>
      <p:pic>
        <p:nvPicPr>
          <p:cNvPr id="6" name="Picture 5" descr="KK.jpg"/>
          <p:cNvPicPr>
            <a:picLocks noChangeAspect="1"/>
          </p:cNvPicPr>
          <p:nvPr/>
        </p:nvPicPr>
        <p:blipFill>
          <a:blip r:embed="rId4" cstate="print"/>
          <a:srcRect l="17187" t="5989" r="17187" b="24609"/>
          <a:stretch>
            <a:fillRect/>
          </a:stretch>
        </p:blipFill>
        <p:spPr>
          <a:xfrm>
            <a:off x="1071538" y="3357562"/>
            <a:ext cx="3214710" cy="1857388"/>
          </a:xfrm>
          <a:prstGeom prst="rect">
            <a:avLst/>
          </a:prstGeom>
        </p:spPr>
      </p:pic>
      <p:pic>
        <p:nvPicPr>
          <p:cNvPr id="7" name="Picture 6" descr="KO.jpg"/>
          <p:cNvPicPr>
            <a:picLocks noChangeAspect="1"/>
          </p:cNvPicPr>
          <p:nvPr/>
        </p:nvPicPr>
        <p:blipFill>
          <a:blip r:embed="rId5"/>
          <a:srcRect l="10156" t="25391" r="10156" b="13671"/>
          <a:stretch>
            <a:fillRect/>
          </a:stretch>
        </p:blipFill>
        <p:spPr>
          <a:xfrm>
            <a:off x="4500562" y="3357562"/>
            <a:ext cx="4429156" cy="3000396"/>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56</TotalTime>
  <Words>145</Words>
  <Application>Microsoft Office PowerPoint</Application>
  <PresentationFormat>On-screen Show (4:3)</PresentationFormat>
  <Paragraphs>30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Solstice</vt:lpstr>
      <vt:lpstr>MONOSAKARIDA</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MONOSAKARIDA</dc:title>
  <dc:creator>Acer</dc:creator>
  <cp:lastModifiedBy>Acer</cp:lastModifiedBy>
  <cp:revision>6</cp:revision>
  <dcterms:created xsi:type="dcterms:W3CDTF">2022-03-04T06:32:36Z</dcterms:created>
  <dcterms:modified xsi:type="dcterms:W3CDTF">2022-03-04T07:29:14Z</dcterms:modified>
</cp:coreProperties>
</file>