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70" r:id="rId4"/>
    <p:sldId id="272" r:id="rId5"/>
    <p:sldId id="273" r:id="rId6"/>
    <p:sldId id="274" r:id="rId7"/>
  </p:sldIdLst>
  <p:sldSz cx="9144000" cy="5143500" type="screen16x9"/>
  <p:notesSz cx="6858000" cy="9144000"/>
  <p:embeddedFontLst>
    <p:embeddedFont>
      <p:font typeface="Open Sans" charset="0"/>
      <p:regular r:id="rId9"/>
      <p:bold r:id="rId10"/>
      <p:italic r:id="rId11"/>
      <p:boldItalic r:id="rId12"/>
    </p:embeddedFont>
    <p:embeddedFont>
      <p:font typeface="Indie Flower" charset="0"/>
      <p:regular r:id="rId13"/>
    </p:embeddedFont>
    <p:embeddedFont>
      <p:font typeface="Montserrat" charset="0"/>
      <p:regular r:id="rId14"/>
      <p:bold r:id="rId15"/>
      <p:italic r:id="rId16"/>
      <p:boldItalic r:id="rId17"/>
    </p:embeddedFont>
    <p:embeddedFont>
      <p:font typeface="Eras Bold ITC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DB2B4F8-DBAD-4EC8-81A1-A0C9D61487EE}">
  <a:tblStyle styleId="{FDB2B4F8-DBAD-4EC8-81A1-A0C9D6148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38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7309b6ffc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7309b6ffc7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7309b6ffc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7309b6ffc7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7309b6ffc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7309b6ffc7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7309b6ffc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7309b6ffc7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2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356151" y="-17055"/>
            <a:ext cx="6101667" cy="30706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000" dirty="0" smtClean="0"/>
              <a:t>M</a:t>
            </a:r>
            <a:r>
              <a:rPr sz="5000" dirty="0" err="1" smtClean="0"/>
              <a:t>onosakarida</a:t>
            </a:r>
            <a:r>
              <a:rPr sz="5000" dirty="0" smtClean="0"/>
              <a:t> </a:t>
            </a:r>
            <a:endParaRPr sz="5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729854" y="1847642"/>
            <a:ext cx="3611907" cy="1793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latin typeface="Eras Bold ITC" pitchFamily="34" charset="0"/>
              </a:rPr>
              <a:t>N</a:t>
            </a:r>
            <a:r>
              <a:rPr sz="2000" dirty="0" err="1" smtClean="0">
                <a:latin typeface="Eras Bold ITC" pitchFamily="34" charset="0"/>
              </a:rPr>
              <a:t>ama</a:t>
            </a:r>
            <a:r>
              <a:rPr sz="2000" dirty="0" smtClean="0">
                <a:latin typeface="Eras Bold ITC" pitchFamily="34" charset="0"/>
              </a:rPr>
              <a:t> : Tri </a:t>
            </a:r>
            <a:r>
              <a:rPr sz="2000" dirty="0" err="1" smtClean="0">
                <a:latin typeface="Eras Bold ITC" pitchFamily="34" charset="0"/>
              </a:rPr>
              <a:t>Risma</a:t>
            </a:r>
            <a:r>
              <a:rPr sz="2000" dirty="0" smtClean="0">
                <a:latin typeface="Eras Bold ITC" pitchFamily="34" charset="0"/>
              </a:rPr>
              <a:t> Sari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latin typeface="Eras Bold ITC" pitchFamily="34" charset="0"/>
              </a:rPr>
              <a:t>N</a:t>
            </a:r>
            <a:r>
              <a:rPr lang="x-none" sz="2000" smtClean="0">
                <a:latin typeface="Eras Bold ITC" pitchFamily="34" charset="0"/>
              </a:rPr>
              <a:t>pm : 2114051034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latin typeface="Eras Bold ITC" pitchFamily="34" charset="0"/>
              </a:rPr>
              <a:t>K</a:t>
            </a:r>
            <a:r>
              <a:rPr lang="x-none" sz="2000" smtClean="0">
                <a:latin typeface="Eras Bold ITC" pitchFamily="34" charset="0"/>
              </a:rPr>
              <a:t>elas : THP B</a:t>
            </a:r>
            <a:endParaRPr sz="2000" dirty="0">
              <a:latin typeface="Eras Bold ITC" pitchFamily="34" charset="0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287016" y="555526"/>
            <a:ext cx="8856984" cy="432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onosakarida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terkecil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mono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sakarida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disimpulkan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onosakarida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tersusun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keton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) yang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nya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edua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memi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liki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enam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atom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lima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ada kelompok aldehida memiliki awalan aldo jika pada aldehid memiliki 3 atom karbon maka namanya menjadi aldotriosa dan pada kelompok keton memiliki awalan keto jika pada keton memiliki 3 atom karbon maka namanya menjadi ketotriosa.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539552" y="17644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MONOsakarida</a:t>
            </a:r>
            <a:endParaRPr dirty="0"/>
          </a:p>
        </p:txBody>
      </p:sp>
      <p:sp>
        <p:nvSpPr>
          <p:cNvPr id="3" name="Rounded Rectangle 2"/>
          <p:cNvSpPr/>
          <p:nvPr/>
        </p:nvSpPr>
        <p:spPr>
          <a:xfrm>
            <a:off x="719572" y="3003798"/>
            <a:ext cx="1512168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aldehid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1283877" y="3327834"/>
            <a:ext cx="360040" cy="39604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392833" y="3723878"/>
            <a:ext cx="2232248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Aldo + 3 C Tritosa</a:t>
            </a:r>
          </a:p>
          <a:p>
            <a:pPr algn="ctr"/>
            <a:r>
              <a:rPr lang="id-ID" dirty="0" smtClean="0"/>
              <a:t>            4 C Tetrosa</a:t>
            </a:r>
          </a:p>
          <a:p>
            <a:pPr algn="ctr"/>
            <a:r>
              <a:rPr lang="id-ID" dirty="0"/>
              <a:t> </a:t>
            </a:r>
            <a:r>
              <a:rPr lang="id-ID" dirty="0" smtClean="0"/>
              <a:t>            5 C Pentosa</a:t>
            </a:r>
          </a:p>
          <a:p>
            <a:pPr algn="ctr"/>
            <a:r>
              <a:rPr lang="id-ID" dirty="0" smtClean="0"/>
              <a:t>             6 C Heksosa </a:t>
            </a:r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6696236" y="3003798"/>
            <a:ext cx="1224136" cy="3240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Keton</a:t>
            </a:r>
            <a:endParaRPr lang="id-ID" dirty="0"/>
          </a:p>
        </p:txBody>
      </p:sp>
      <p:sp>
        <p:nvSpPr>
          <p:cNvPr id="7" name="Down Arrow 6"/>
          <p:cNvSpPr/>
          <p:nvPr/>
        </p:nvSpPr>
        <p:spPr>
          <a:xfrm>
            <a:off x="7074278" y="3327834"/>
            <a:ext cx="468052" cy="39604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6372200" y="3723878"/>
            <a:ext cx="2376263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Keto +</a:t>
            </a:r>
            <a:r>
              <a:rPr lang="id-ID" dirty="0"/>
              <a:t>3 C Tritosa</a:t>
            </a:r>
          </a:p>
          <a:p>
            <a:pPr algn="ctr"/>
            <a:r>
              <a:rPr lang="id-ID" dirty="0"/>
              <a:t>            4 C Tetrosa</a:t>
            </a:r>
          </a:p>
          <a:p>
            <a:pPr algn="ctr"/>
            <a:r>
              <a:rPr lang="id-ID" dirty="0"/>
              <a:t>             5 C Pentosa</a:t>
            </a:r>
          </a:p>
          <a:p>
            <a:pPr algn="ctr"/>
            <a:r>
              <a:rPr lang="id-ID" dirty="0"/>
              <a:t>             </a:t>
            </a:r>
            <a:r>
              <a:rPr lang="id-ID" dirty="0" smtClean="0"/>
              <a:t> 6 </a:t>
            </a:r>
            <a:r>
              <a:rPr lang="id-ID" dirty="0"/>
              <a:t>C Heksosa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15566"/>
            <a:ext cx="7988708" cy="3960440"/>
          </a:xfrm>
        </p:spPr>
        <p:txBody>
          <a:bodyPr/>
          <a:lstStyle/>
          <a:p>
            <a:pPr marL="369888" indent="-285750">
              <a:buFont typeface="Arial" panose="020B0604020202020204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Gliseraldehida, karena memiliki gugus Aldehida dan hanya memiliki 3 atom Karbon maka diberi nama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Aldotriosa.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  <a:p>
            <a:pPr marL="369888" indent="-285750">
              <a:buFont typeface="Arial" panose="020B0604020202020204" pitchFamily="34" charset="0"/>
              <a:buChar char="•"/>
            </a:pP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Dihidroksiaseton, karena memiliki gugus Keton dan hanya memiliki 3 atom Karbon maka diberi nama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Ketotriosa.</a:t>
            </a:r>
          </a:p>
          <a:p>
            <a:pPr marL="84138" indent="0"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Monosakarida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memiliki atom karbon yang mengikat empat gugus yang berbeda pada keempat tangannya. Atom C tersebut disebut dengan atom C asimetris atau atom C kiral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4138" indent="0">
              <a:buNone/>
            </a:pP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Glukosa memiliki 4 atom C asimetris dan fruktosa memiliki 3 atom C asimetris.</a:t>
            </a:r>
          </a:p>
          <a:p>
            <a:pPr marL="127000" lvl="0" indent="0">
              <a:buSzPts val="1600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Asimetris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notasi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atom C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terjauh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0" lvl="0" indent="0">
              <a:buSzPts val="1600"/>
              <a:buNone/>
            </a:pP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28444"/>
            <a:ext cx="2976410" cy="16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15566"/>
            <a:ext cx="7988708" cy="3960440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id-ID" sz="1800" dirty="0" smtClean="0">
                <a:latin typeface="Times New Roman" pitchFamily="18" charset="0"/>
                <a:cs typeface="Times New Roman" pitchFamily="18" charset="0"/>
              </a:rPr>
              <a:t>Pada struktur hawort disebabkan interaksi gugus karbonil dan oksigen pada hydroksil membentuk ikatan kovalen</a:t>
            </a:r>
            <a:endParaRPr lang="id-ID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5686"/>
            <a:ext cx="64087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/>
              <a:t>Prinsip</a:t>
            </a:r>
            <a:r>
              <a:rPr lang="en-US" altLang="id-ID" dirty="0" smtClean="0"/>
              <a:t> </a:t>
            </a:r>
            <a:r>
              <a:rPr lang="en-US" altLang="id-ID" dirty="0" err="1"/>
              <a:t>Siklisasi</a:t>
            </a:r>
            <a:r>
              <a:rPr lang="en-US" altLang="id-ID" dirty="0"/>
              <a:t> </a:t>
            </a:r>
            <a:r>
              <a:rPr lang="en-US" altLang="id-ID" dirty="0" err="1"/>
              <a:t>Glukosa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Fruktosa</a:t>
            </a:r>
            <a:r>
              <a:rPr lang="en-US" altLang="id-ID" dirty="0"/>
              <a:t> 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lvl="0" indent="0">
              <a:buNone/>
            </a:pPr>
            <a:r>
              <a:rPr lang="id-ID" sz="1600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Jika gugus OH terletak di bawah maka namanya adalah </a:t>
            </a:r>
            <a:r>
              <a:rPr lang="id-ID" sz="1600" i="1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a</a:t>
            </a:r>
            <a:r>
              <a:rPr lang="id-ID" sz="1600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-D-</a:t>
            </a:r>
            <a:r>
              <a:rPr lang="id-ID" sz="1600" i="1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glukosa</a:t>
            </a:r>
            <a:r>
              <a:rPr lang="id-ID" sz="1600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. Begitupun sebaliknya jika gugus OH terletak diatas maka namanya adalah </a:t>
            </a:r>
            <a:r>
              <a:rPr lang="el-GR" sz="1600" i="1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β</a:t>
            </a:r>
            <a:r>
              <a:rPr lang="el-GR" sz="1600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-</a:t>
            </a:r>
            <a:r>
              <a:rPr lang="id-ID" sz="1600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D-</a:t>
            </a:r>
            <a:r>
              <a:rPr lang="id-ID" sz="1600" i="1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glukosa</a:t>
            </a:r>
            <a:r>
              <a:rPr lang="id-ID" sz="1600" dirty="0">
                <a:solidFill>
                  <a:srgbClr val="000000"/>
                </a:solidFill>
                <a:latin typeface="Times New Roman" pitchFamily="18" charset="0"/>
                <a:ea typeface="Happy Monkey"/>
                <a:cs typeface="Times New Roman" pitchFamily="18" charset="0"/>
                <a:sym typeface="Happy Monkey"/>
              </a:rPr>
              <a:t>. Hal ini berlaku juga untuk fruktosa.</a:t>
            </a:r>
          </a:p>
          <a:p>
            <a:pPr marL="139700" indent="0">
              <a:buNone/>
            </a:pP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1" y="2209638"/>
            <a:ext cx="3959504" cy="25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21641"/>
            <a:ext cx="3724502" cy="242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0500" y="411510"/>
            <a:ext cx="7916700" cy="4342241"/>
          </a:xfrm>
        </p:spPr>
        <p:txBody>
          <a:bodyPr/>
          <a:lstStyle/>
          <a:p>
            <a:pPr marL="13970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3970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Kita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mengelompokan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kedalam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cincin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furan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139700" indent="0">
              <a:buNone/>
            </a:pP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1631"/>
            <a:ext cx="69847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328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Open Sans</vt:lpstr>
      <vt:lpstr>Indie Flower</vt:lpstr>
      <vt:lpstr>Montserrat</vt:lpstr>
      <vt:lpstr>Happy Monkey</vt:lpstr>
      <vt:lpstr>Eras Bold ITC</vt:lpstr>
      <vt:lpstr>Times New Roman</vt:lpstr>
      <vt:lpstr>Science Education Center by Slidesgo</vt:lpstr>
      <vt:lpstr>Monosakarida </vt:lpstr>
      <vt:lpstr>MONOsakarida</vt:lpstr>
      <vt:lpstr>PowerPoint Presentation</vt:lpstr>
      <vt:lpstr>PowerPoint Presentation</vt:lpstr>
      <vt:lpstr>Prinsip Siklisasi Glukosa dan Fruktosa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mmc</dc:creator>
  <cp:lastModifiedBy>mmc</cp:lastModifiedBy>
  <cp:revision>11</cp:revision>
  <dcterms:modified xsi:type="dcterms:W3CDTF">2022-03-04T07:32:59Z</dcterms:modified>
</cp:coreProperties>
</file>