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8288000" cy="10287000"/>
  <p:notesSz cx="6858000" cy="9144000"/>
  <p:embeddedFontLst>
    <p:embeddedFont>
      <p:font typeface="Open Sans Light Bold" charset="0"/>
      <p:regular r:id="rId7"/>
    </p:embeddedFont>
    <p:embeddedFont>
      <p:font typeface="Calibri" pitchFamily="34" charset="0"/>
      <p:regular r:id="rId8"/>
      <p:bold r:id="rId9"/>
      <p:italic r:id="rId10"/>
      <p:boldItalic r:id="rId11"/>
    </p:embeddedFont>
    <p:embeddedFont>
      <p:font typeface="Open Sans Light" charset="0"/>
      <p:regular r:id="rId12"/>
    </p:embeddedFont>
    <p:embeddedFont>
      <p:font typeface="Arimo Bold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22" autoAdjust="0"/>
  </p:normalViewPr>
  <p:slideViewPr>
    <p:cSldViewPr>
      <p:cViewPr varScale="1">
        <p:scale>
          <a:sx n="46" d="100"/>
          <a:sy n="46" d="100"/>
        </p:scale>
        <p:origin x="-75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57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1149350" cy="114935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704728" cy="7146410"/>
            </a:xfrm>
            <a:custGeom>
              <a:avLst/>
              <a:gdLst/>
              <a:ahLst/>
              <a:cxnLst/>
              <a:rect l="l" t="t" r="r" b="b"/>
              <a:pathLst>
                <a:path w="12704728" h="7146410">
                  <a:moveTo>
                    <a:pt x="12704728" y="78966"/>
                  </a:moveTo>
                  <a:lnTo>
                    <a:pt x="12704728" y="0"/>
                  </a:lnTo>
                  <a:lnTo>
                    <a:pt x="70192" y="0"/>
                  </a:lnTo>
                  <a:lnTo>
                    <a:pt x="70192" y="39483"/>
                  </a:lnTo>
                  <a:lnTo>
                    <a:pt x="0" y="39483"/>
                  </a:lnTo>
                  <a:lnTo>
                    <a:pt x="0" y="7146410"/>
                  </a:lnTo>
                  <a:lnTo>
                    <a:pt x="140384" y="7146410"/>
                  </a:lnTo>
                  <a:lnTo>
                    <a:pt x="140384" y="5764507"/>
                  </a:lnTo>
                  <a:lnTo>
                    <a:pt x="2526907" y="5764507"/>
                  </a:lnTo>
                  <a:lnTo>
                    <a:pt x="2526907" y="7146410"/>
                  </a:lnTo>
                  <a:lnTo>
                    <a:pt x="2667291" y="7146410"/>
                  </a:lnTo>
                  <a:lnTo>
                    <a:pt x="2667291" y="5764507"/>
                  </a:lnTo>
                  <a:lnTo>
                    <a:pt x="5053814" y="5764507"/>
                  </a:lnTo>
                  <a:lnTo>
                    <a:pt x="5053814" y="7146410"/>
                  </a:lnTo>
                  <a:lnTo>
                    <a:pt x="5194198" y="7146410"/>
                  </a:lnTo>
                  <a:lnTo>
                    <a:pt x="5194198" y="5764507"/>
                  </a:lnTo>
                  <a:lnTo>
                    <a:pt x="7580722" y="5764507"/>
                  </a:lnTo>
                  <a:lnTo>
                    <a:pt x="7580722" y="7146410"/>
                  </a:lnTo>
                  <a:lnTo>
                    <a:pt x="7721105" y="7146410"/>
                  </a:lnTo>
                  <a:lnTo>
                    <a:pt x="7721105" y="5764507"/>
                  </a:lnTo>
                  <a:lnTo>
                    <a:pt x="10107629" y="5764507"/>
                  </a:lnTo>
                  <a:lnTo>
                    <a:pt x="10107629" y="7146410"/>
                  </a:lnTo>
                  <a:lnTo>
                    <a:pt x="10248012" y="7146410"/>
                  </a:lnTo>
                  <a:lnTo>
                    <a:pt x="10248012" y="5764507"/>
                  </a:lnTo>
                  <a:lnTo>
                    <a:pt x="12704728" y="5764507"/>
                  </a:lnTo>
                  <a:lnTo>
                    <a:pt x="12704728" y="5685541"/>
                  </a:lnTo>
                  <a:lnTo>
                    <a:pt x="10248012" y="5685541"/>
                  </a:lnTo>
                  <a:lnTo>
                    <a:pt x="10248012" y="4343122"/>
                  </a:lnTo>
                  <a:lnTo>
                    <a:pt x="12704728" y="4343122"/>
                  </a:lnTo>
                  <a:lnTo>
                    <a:pt x="12704728" y="4264156"/>
                  </a:lnTo>
                  <a:lnTo>
                    <a:pt x="10248012" y="4264156"/>
                  </a:lnTo>
                  <a:lnTo>
                    <a:pt x="10248012" y="2921736"/>
                  </a:lnTo>
                  <a:lnTo>
                    <a:pt x="12704728" y="2921736"/>
                  </a:lnTo>
                  <a:lnTo>
                    <a:pt x="12704728" y="2842770"/>
                  </a:lnTo>
                  <a:lnTo>
                    <a:pt x="10248012" y="2842770"/>
                  </a:lnTo>
                  <a:lnTo>
                    <a:pt x="10248012" y="1500351"/>
                  </a:lnTo>
                  <a:lnTo>
                    <a:pt x="12704728" y="1500351"/>
                  </a:lnTo>
                  <a:lnTo>
                    <a:pt x="12704728" y="1421385"/>
                  </a:lnTo>
                  <a:lnTo>
                    <a:pt x="10248012" y="1421385"/>
                  </a:lnTo>
                  <a:lnTo>
                    <a:pt x="10248012" y="78966"/>
                  </a:lnTo>
                  <a:lnTo>
                    <a:pt x="12704728" y="78966"/>
                  </a:lnTo>
                  <a:close/>
                  <a:moveTo>
                    <a:pt x="2667291" y="1421385"/>
                  </a:moveTo>
                  <a:lnTo>
                    <a:pt x="2667291" y="78966"/>
                  </a:lnTo>
                  <a:lnTo>
                    <a:pt x="5053814" y="78966"/>
                  </a:lnTo>
                  <a:lnTo>
                    <a:pt x="5053814" y="1421385"/>
                  </a:lnTo>
                  <a:lnTo>
                    <a:pt x="2667291" y="1421385"/>
                  </a:lnTo>
                  <a:close/>
                  <a:moveTo>
                    <a:pt x="5053814" y="1500351"/>
                  </a:moveTo>
                  <a:lnTo>
                    <a:pt x="5053814" y="2842770"/>
                  </a:lnTo>
                  <a:lnTo>
                    <a:pt x="2667291" y="2842770"/>
                  </a:lnTo>
                  <a:lnTo>
                    <a:pt x="2667291" y="1500351"/>
                  </a:lnTo>
                  <a:lnTo>
                    <a:pt x="5053814" y="1500351"/>
                  </a:lnTo>
                  <a:close/>
                  <a:moveTo>
                    <a:pt x="2526907" y="1421385"/>
                  </a:moveTo>
                  <a:lnTo>
                    <a:pt x="140384" y="1421385"/>
                  </a:lnTo>
                  <a:lnTo>
                    <a:pt x="140384" y="78966"/>
                  </a:lnTo>
                  <a:lnTo>
                    <a:pt x="2526907" y="78966"/>
                  </a:lnTo>
                  <a:lnTo>
                    <a:pt x="2526907" y="1421385"/>
                  </a:lnTo>
                  <a:close/>
                  <a:moveTo>
                    <a:pt x="2526907" y="1500351"/>
                  </a:moveTo>
                  <a:lnTo>
                    <a:pt x="2526907" y="2842770"/>
                  </a:lnTo>
                  <a:lnTo>
                    <a:pt x="140384" y="2842770"/>
                  </a:lnTo>
                  <a:lnTo>
                    <a:pt x="140384" y="1500351"/>
                  </a:lnTo>
                  <a:lnTo>
                    <a:pt x="2526907" y="1500351"/>
                  </a:lnTo>
                  <a:close/>
                  <a:moveTo>
                    <a:pt x="2526907" y="2921736"/>
                  </a:moveTo>
                  <a:lnTo>
                    <a:pt x="2526907" y="4264156"/>
                  </a:lnTo>
                  <a:lnTo>
                    <a:pt x="140384" y="4264156"/>
                  </a:lnTo>
                  <a:lnTo>
                    <a:pt x="140384" y="2921736"/>
                  </a:lnTo>
                  <a:lnTo>
                    <a:pt x="2526907" y="2921736"/>
                  </a:lnTo>
                  <a:close/>
                  <a:moveTo>
                    <a:pt x="2667291" y="2921736"/>
                  </a:moveTo>
                  <a:lnTo>
                    <a:pt x="5053814" y="2921736"/>
                  </a:lnTo>
                  <a:lnTo>
                    <a:pt x="5053814" y="4264156"/>
                  </a:lnTo>
                  <a:lnTo>
                    <a:pt x="2667291" y="4264156"/>
                  </a:lnTo>
                  <a:lnTo>
                    <a:pt x="2667291" y="2921736"/>
                  </a:lnTo>
                  <a:close/>
                  <a:moveTo>
                    <a:pt x="5194198" y="2921736"/>
                  </a:moveTo>
                  <a:lnTo>
                    <a:pt x="7580722" y="2921736"/>
                  </a:lnTo>
                  <a:lnTo>
                    <a:pt x="7580722" y="4264156"/>
                  </a:lnTo>
                  <a:lnTo>
                    <a:pt x="5194198" y="4264156"/>
                  </a:lnTo>
                  <a:lnTo>
                    <a:pt x="5194198" y="2921736"/>
                  </a:lnTo>
                  <a:close/>
                  <a:moveTo>
                    <a:pt x="5194198" y="2842770"/>
                  </a:moveTo>
                  <a:lnTo>
                    <a:pt x="5194198" y="1500351"/>
                  </a:lnTo>
                  <a:lnTo>
                    <a:pt x="7580722" y="1500351"/>
                  </a:lnTo>
                  <a:lnTo>
                    <a:pt x="7580722" y="2842770"/>
                  </a:lnTo>
                  <a:lnTo>
                    <a:pt x="5194198" y="2842770"/>
                  </a:lnTo>
                  <a:close/>
                  <a:moveTo>
                    <a:pt x="5194198" y="1421385"/>
                  </a:moveTo>
                  <a:lnTo>
                    <a:pt x="5194198" y="78966"/>
                  </a:lnTo>
                  <a:lnTo>
                    <a:pt x="7580722" y="78966"/>
                  </a:lnTo>
                  <a:lnTo>
                    <a:pt x="7580722" y="1421385"/>
                  </a:lnTo>
                  <a:lnTo>
                    <a:pt x="5194198" y="1421385"/>
                  </a:lnTo>
                  <a:close/>
                  <a:moveTo>
                    <a:pt x="140384" y="5685541"/>
                  </a:moveTo>
                  <a:lnTo>
                    <a:pt x="140384" y="4343122"/>
                  </a:lnTo>
                  <a:lnTo>
                    <a:pt x="2526907" y="4343122"/>
                  </a:lnTo>
                  <a:lnTo>
                    <a:pt x="2526907" y="5685541"/>
                  </a:lnTo>
                  <a:lnTo>
                    <a:pt x="140384" y="5685541"/>
                  </a:lnTo>
                  <a:close/>
                  <a:moveTo>
                    <a:pt x="2667291" y="5685541"/>
                  </a:moveTo>
                  <a:lnTo>
                    <a:pt x="2667291" y="4343122"/>
                  </a:lnTo>
                  <a:lnTo>
                    <a:pt x="5053814" y="4343122"/>
                  </a:lnTo>
                  <a:lnTo>
                    <a:pt x="5053814" y="5685541"/>
                  </a:lnTo>
                  <a:lnTo>
                    <a:pt x="2667291" y="5685541"/>
                  </a:lnTo>
                  <a:close/>
                  <a:moveTo>
                    <a:pt x="5194198" y="5685541"/>
                  </a:moveTo>
                  <a:lnTo>
                    <a:pt x="5194198" y="4343122"/>
                  </a:lnTo>
                  <a:lnTo>
                    <a:pt x="7580722" y="4343122"/>
                  </a:lnTo>
                  <a:lnTo>
                    <a:pt x="7580722" y="5685541"/>
                  </a:lnTo>
                  <a:lnTo>
                    <a:pt x="5194198" y="5685541"/>
                  </a:lnTo>
                  <a:close/>
                  <a:moveTo>
                    <a:pt x="10107629" y="5685541"/>
                  </a:moveTo>
                  <a:lnTo>
                    <a:pt x="7721105" y="5685541"/>
                  </a:lnTo>
                  <a:lnTo>
                    <a:pt x="7721105" y="4343122"/>
                  </a:lnTo>
                  <a:lnTo>
                    <a:pt x="10107629" y="4343122"/>
                  </a:lnTo>
                  <a:lnTo>
                    <a:pt x="10107629" y="5685541"/>
                  </a:lnTo>
                  <a:close/>
                  <a:moveTo>
                    <a:pt x="10107629" y="4264156"/>
                  </a:moveTo>
                  <a:lnTo>
                    <a:pt x="7721105" y="4264156"/>
                  </a:lnTo>
                  <a:lnTo>
                    <a:pt x="7721105" y="2921736"/>
                  </a:lnTo>
                  <a:lnTo>
                    <a:pt x="10107629" y="2921736"/>
                  </a:lnTo>
                  <a:lnTo>
                    <a:pt x="10107629" y="4264156"/>
                  </a:lnTo>
                  <a:close/>
                  <a:moveTo>
                    <a:pt x="10107629" y="2842770"/>
                  </a:moveTo>
                  <a:lnTo>
                    <a:pt x="7721105" y="2842770"/>
                  </a:lnTo>
                  <a:lnTo>
                    <a:pt x="7721105" y="1500351"/>
                  </a:lnTo>
                  <a:lnTo>
                    <a:pt x="10107629" y="1500351"/>
                  </a:lnTo>
                  <a:lnTo>
                    <a:pt x="10107629" y="2842770"/>
                  </a:lnTo>
                  <a:close/>
                  <a:moveTo>
                    <a:pt x="10107629" y="1421385"/>
                  </a:moveTo>
                  <a:lnTo>
                    <a:pt x="7721105" y="1421385"/>
                  </a:lnTo>
                  <a:lnTo>
                    <a:pt x="7721105" y="78966"/>
                  </a:lnTo>
                  <a:lnTo>
                    <a:pt x="10107629" y="78966"/>
                  </a:lnTo>
                  <a:lnTo>
                    <a:pt x="10107629" y="1421385"/>
                  </a:lnTo>
                  <a:close/>
                </a:path>
              </a:pathLst>
            </a:custGeom>
            <a:solidFill>
              <a:srgbClr val="FFFFFF">
                <a:alpha val="9804"/>
              </a:srgbClr>
            </a:solidFill>
          </p:spPr>
        </p:sp>
      </p:grpSp>
      <p:grpSp>
        <p:nvGrpSpPr>
          <p:cNvPr id="4" name="Group 4"/>
          <p:cNvGrpSpPr/>
          <p:nvPr/>
        </p:nvGrpSpPr>
        <p:grpSpPr>
          <a:xfrm>
            <a:off x="4670425" y="669925"/>
            <a:ext cx="8947150" cy="8947150"/>
            <a:chOff x="0" y="0"/>
            <a:chExt cx="6350000" cy="6350000"/>
          </a:xfrm>
        </p:grpSpPr>
        <p:sp>
          <p:nvSpPr>
            <p:cNvPr id="5" name="Freeform 5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F8F4EF"/>
            </a:solidFill>
          </p:spPr>
        </p:sp>
      </p:grpSp>
      <p:sp>
        <p:nvSpPr>
          <p:cNvPr id="6" name="AutoShape 6"/>
          <p:cNvSpPr/>
          <p:nvPr/>
        </p:nvSpPr>
        <p:spPr>
          <a:xfrm>
            <a:off x="0" y="9629775"/>
            <a:ext cx="18288000" cy="0"/>
          </a:xfrm>
          <a:prstGeom prst="line">
            <a:avLst/>
          </a:prstGeom>
          <a:ln w="19050" cap="rnd">
            <a:solidFill>
              <a:srgbClr val="FF8A5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7" name="AutoShape 7"/>
          <p:cNvSpPr/>
          <p:nvPr/>
        </p:nvSpPr>
        <p:spPr>
          <a:xfrm>
            <a:off x="0" y="663575"/>
            <a:ext cx="18288000" cy="0"/>
          </a:xfrm>
          <a:prstGeom prst="line">
            <a:avLst/>
          </a:prstGeom>
          <a:ln w="19050" cap="rnd">
            <a:solidFill>
              <a:srgbClr val="FF8A5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8" name="AutoShape 8"/>
          <p:cNvSpPr/>
          <p:nvPr/>
        </p:nvSpPr>
        <p:spPr>
          <a:xfrm rot="5400000">
            <a:off x="-4474181" y="5133975"/>
            <a:ext cx="10287000" cy="0"/>
          </a:xfrm>
          <a:prstGeom prst="line">
            <a:avLst/>
          </a:prstGeom>
          <a:ln w="19050" cap="rnd">
            <a:solidFill>
              <a:srgbClr val="FF8A5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9" name="AutoShape 9"/>
          <p:cNvSpPr/>
          <p:nvPr/>
        </p:nvSpPr>
        <p:spPr>
          <a:xfrm rot="5400000">
            <a:off x="12498705" y="5133975"/>
            <a:ext cx="10287000" cy="0"/>
          </a:xfrm>
          <a:prstGeom prst="line">
            <a:avLst/>
          </a:prstGeom>
          <a:ln w="19050" cap="rnd">
            <a:solidFill>
              <a:srgbClr val="FF8A5E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10" name="Group 10"/>
          <p:cNvGrpSpPr/>
          <p:nvPr/>
        </p:nvGrpSpPr>
        <p:grpSpPr>
          <a:xfrm>
            <a:off x="659794" y="8260508"/>
            <a:ext cx="1388317" cy="1388317"/>
            <a:chOff x="0" y="0"/>
            <a:chExt cx="1851089" cy="1851089"/>
          </a:xfrm>
        </p:grpSpPr>
        <p:grpSp>
          <p:nvGrpSpPr>
            <p:cNvPr id="11" name="Group 11"/>
            <p:cNvGrpSpPr/>
            <p:nvPr/>
          </p:nvGrpSpPr>
          <p:grpSpPr>
            <a:xfrm>
              <a:off x="0" y="0"/>
              <a:ext cx="1851089" cy="1851089"/>
              <a:chOff x="0" y="0"/>
              <a:chExt cx="6350000" cy="6350000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solidFill>
                <a:srgbClr val="FF8A5E"/>
              </a:solidFill>
            </p:spPr>
          </p:sp>
        </p:grpSp>
        <p:grpSp>
          <p:nvGrpSpPr>
            <p:cNvPr id="13" name="Group 13"/>
            <p:cNvGrpSpPr/>
            <p:nvPr/>
          </p:nvGrpSpPr>
          <p:grpSpPr>
            <a:xfrm>
              <a:off x="450969" y="448586"/>
              <a:ext cx="949151" cy="949151"/>
              <a:chOff x="0" y="0"/>
              <a:chExt cx="6350000" cy="6350000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solidFill>
                <a:srgbClr val="205745"/>
              </a:solidFill>
            </p:spPr>
          </p:sp>
        </p:grpSp>
        <p:grpSp>
          <p:nvGrpSpPr>
            <p:cNvPr id="15" name="Group 15"/>
            <p:cNvGrpSpPr/>
            <p:nvPr/>
          </p:nvGrpSpPr>
          <p:grpSpPr>
            <a:xfrm rot="-5400000">
              <a:off x="894303" y="725125"/>
              <a:ext cx="62483" cy="396073"/>
              <a:chOff x="0" y="0"/>
              <a:chExt cx="301926" cy="1913890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0" y="0"/>
                <a:ext cx="301926" cy="1913890"/>
              </a:xfrm>
              <a:custGeom>
                <a:avLst/>
                <a:gdLst/>
                <a:ahLst/>
                <a:cxnLst/>
                <a:rect l="l" t="t" r="r" b="b"/>
                <a:pathLst>
                  <a:path w="301926" h="1913890">
                    <a:moveTo>
                      <a:pt x="0" y="0"/>
                    </a:moveTo>
                    <a:lnTo>
                      <a:pt x="301926" y="0"/>
                    </a:lnTo>
                    <a:lnTo>
                      <a:pt x="301926" y="1913890"/>
                    </a:lnTo>
                    <a:lnTo>
                      <a:pt x="0" y="1913890"/>
                    </a:lnTo>
                    <a:close/>
                  </a:path>
                </a:pathLst>
              </a:custGeom>
              <a:solidFill>
                <a:srgbClr val="F8F4EF"/>
              </a:solidFill>
            </p:spPr>
          </p:sp>
        </p:grpSp>
        <p:grpSp>
          <p:nvGrpSpPr>
            <p:cNvPr id="17" name="Group 17"/>
            <p:cNvGrpSpPr/>
            <p:nvPr/>
          </p:nvGrpSpPr>
          <p:grpSpPr>
            <a:xfrm rot="-10800000">
              <a:off x="894303" y="725125"/>
              <a:ext cx="62483" cy="396073"/>
              <a:chOff x="0" y="0"/>
              <a:chExt cx="301926" cy="1913890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0" y="0"/>
                <a:ext cx="301926" cy="1913890"/>
              </a:xfrm>
              <a:custGeom>
                <a:avLst/>
                <a:gdLst/>
                <a:ahLst/>
                <a:cxnLst/>
                <a:rect l="l" t="t" r="r" b="b"/>
                <a:pathLst>
                  <a:path w="301926" h="1913890">
                    <a:moveTo>
                      <a:pt x="0" y="0"/>
                    </a:moveTo>
                    <a:lnTo>
                      <a:pt x="301926" y="0"/>
                    </a:lnTo>
                    <a:lnTo>
                      <a:pt x="301926" y="1913890"/>
                    </a:lnTo>
                    <a:lnTo>
                      <a:pt x="0" y="1913890"/>
                    </a:lnTo>
                    <a:close/>
                  </a:path>
                </a:pathLst>
              </a:custGeom>
              <a:solidFill>
                <a:srgbClr val="F8F4EF"/>
              </a:solidFill>
            </p:spPr>
          </p:sp>
        </p:grpSp>
      </p:grpSp>
      <p:grpSp>
        <p:nvGrpSpPr>
          <p:cNvPr id="19" name="Group 19"/>
          <p:cNvGrpSpPr/>
          <p:nvPr/>
        </p:nvGrpSpPr>
        <p:grpSpPr>
          <a:xfrm>
            <a:off x="16263413" y="663575"/>
            <a:ext cx="1388317" cy="1388317"/>
            <a:chOff x="0" y="0"/>
            <a:chExt cx="1851089" cy="1851089"/>
          </a:xfrm>
        </p:grpSpPr>
        <p:grpSp>
          <p:nvGrpSpPr>
            <p:cNvPr id="20" name="Group 20"/>
            <p:cNvGrpSpPr/>
            <p:nvPr/>
          </p:nvGrpSpPr>
          <p:grpSpPr>
            <a:xfrm>
              <a:off x="0" y="0"/>
              <a:ext cx="1851089" cy="1851089"/>
              <a:chOff x="0" y="0"/>
              <a:chExt cx="6350000" cy="6350000"/>
            </a:xfrm>
          </p:grpSpPr>
          <p:sp>
            <p:nvSpPr>
              <p:cNvPr id="21" name="Freeform 21"/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solidFill>
                <a:srgbClr val="FF8A5E"/>
              </a:solidFill>
            </p:spPr>
          </p:sp>
        </p:grpSp>
        <p:grpSp>
          <p:nvGrpSpPr>
            <p:cNvPr id="22" name="Group 22"/>
            <p:cNvGrpSpPr/>
            <p:nvPr/>
          </p:nvGrpSpPr>
          <p:grpSpPr>
            <a:xfrm>
              <a:off x="450969" y="429393"/>
              <a:ext cx="949151" cy="949151"/>
              <a:chOff x="0" y="0"/>
              <a:chExt cx="6350000" cy="6350000"/>
            </a:xfrm>
          </p:grpSpPr>
          <p:sp>
            <p:nvSpPr>
              <p:cNvPr id="23" name="Freeform 23"/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solidFill>
                <a:srgbClr val="205745"/>
              </a:solidFill>
            </p:spPr>
          </p:sp>
        </p:grpSp>
        <p:grpSp>
          <p:nvGrpSpPr>
            <p:cNvPr id="24" name="Group 24"/>
            <p:cNvGrpSpPr/>
            <p:nvPr/>
          </p:nvGrpSpPr>
          <p:grpSpPr>
            <a:xfrm rot="-5400000">
              <a:off x="894303" y="696701"/>
              <a:ext cx="62483" cy="396073"/>
              <a:chOff x="0" y="0"/>
              <a:chExt cx="301926" cy="1913890"/>
            </a:xfrm>
          </p:grpSpPr>
          <p:sp>
            <p:nvSpPr>
              <p:cNvPr id="25" name="Freeform 25"/>
              <p:cNvSpPr/>
              <p:nvPr/>
            </p:nvSpPr>
            <p:spPr>
              <a:xfrm>
                <a:off x="0" y="0"/>
                <a:ext cx="301926" cy="1913890"/>
              </a:xfrm>
              <a:custGeom>
                <a:avLst/>
                <a:gdLst/>
                <a:ahLst/>
                <a:cxnLst/>
                <a:rect l="l" t="t" r="r" b="b"/>
                <a:pathLst>
                  <a:path w="301926" h="1913890">
                    <a:moveTo>
                      <a:pt x="0" y="0"/>
                    </a:moveTo>
                    <a:lnTo>
                      <a:pt x="301926" y="0"/>
                    </a:lnTo>
                    <a:lnTo>
                      <a:pt x="301926" y="1913890"/>
                    </a:lnTo>
                    <a:lnTo>
                      <a:pt x="0" y="1913890"/>
                    </a:lnTo>
                    <a:close/>
                  </a:path>
                </a:pathLst>
              </a:custGeom>
              <a:solidFill>
                <a:srgbClr val="F8F4EF"/>
              </a:solidFill>
            </p:spPr>
          </p:sp>
        </p:grpSp>
      </p:grpSp>
      <p:sp>
        <p:nvSpPr>
          <p:cNvPr id="26" name="TextBox 26"/>
          <p:cNvSpPr txBox="1"/>
          <p:nvPr/>
        </p:nvSpPr>
        <p:spPr>
          <a:xfrm>
            <a:off x="5762848" y="4005199"/>
            <a:ext cx="6762304" cy="22766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954"/>
              </a:lnSpc>
            </a:pPr>
            <a:r>
              <a:rPr lang="en-US" sz="7400">
                <a:solidFill>
                  <a:srgbClr val="FF8A5E"/>
                </a:solidFill>
                <a:latin typeface="Now Bold"/>
              </a:rPr>
              <a:t>Karbohidrat Monosakarida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5762848" y="6862238"/>
            <a:ext cx="6762304" cy="13205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292"/>
              </a:lnSpc>
            </a:pPr>
            <a:r>
              <a:rPr lang="en-US" sz="4200" spc="214">
                <a:solidFill>
                  <a:srgbClr val="000000"/>
                </a:solidFill>
                <a:latin typeface="Now"/>
              </a:rPr>
              <a:t>Aisyah Ramadhani</a:t>
            </a:r>
          </a:p>
          <a:p>
            <a:pPr algn="ctr">
              <a:lnSpc>
                <a:spcPts val="5292"/>
              </a:lnSpc>
            </a:pPr>
            <a:r>
              <a:rPr lang="en-US" sz="4200" spc="214">
                <a:solidFill>
                  <a:srgbClr val="000000"/>
                </a:solidFill>
                <a:latin typeface="Now"/>
              </a:rPr>
              <a:t>2114051002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4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336069" y="528002"/>
            <a:ext cx="7136904" cy="8966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7279"/>
              </a:lnSpc>
              <a:spcBef>
                <a:spcPct val="0"/>
              </a:spcBef>
            </a:pPr>
            <a:r>
              <a:rPr lang="en-US" sz="5199">
                <a:solidFill>
                  <a:srgbClr val="FF8A5E"/>
                </a:solidFill>
                <a:latin typeface="Now"/>
              </a:rPr>
              <a:t>Monosakarida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17237718" y="9261418"/>
            <a:ext cx="1050282" cy="1025582"/>
            <a:chOff x="0" y="0"/>
            <a:chExt cx="1959984" cy="191389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959984" cy="1913890"/>
            </a:xfrm>
            <a:custGeom>
              <a:avLst/>
              <a:gdLst/>
              <a:ahLst/>
              <a:cxnLst/>
              <a:rect l="l" t="t" r="r" b="b"/>
              <a:pathLst>
                <a:path w="1959984" h="1913890">
                  <a:moveTo>
                    <a:pt x="0" y="0"/>
                  </a:moveTo>
                  <a:lnTo>
                    <a:pt x="1959984" y="0"/>
                  </a:lnTo>
                  <a:lnTo>
                    <a:pt x="1959984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grpSp>
        <p:nvGrpSpPr>
          <p:cNvPr id="5" name="Group 5"/>
          <p:cNvGrpSpPr/>
          <p:nvPr/>
        </p:nvGrpSpPr>
        <p:grpSpPr>
          <a:xfrm>
            <a:off x="16964588" y="-57150"/>
            <a:ext cx="1342462" cy="10344150"/>
            <a:chOff x="0" y="0"/>
            <a:chExt cx="1149350" cy="114935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932612" cy="7186112"/>
            </a:xfrm>
            <a:custGeom>
              <a:avLst/>
              <a:gdLst/>
              <a:ahLst/>
              <a:cxnLst/>
              <a:rect l="l" t="t" r="r" b="b"/>
              <a:pathLst>
                <a:path w="932612" h="7186112">
                  <a:moveTo>
                    <a:pt x="932612" y="79405"/>
                  </a:moveTo>
                  <a:lnTo>
                    <a:pt x="932612" y="0"/>
                  </a:lnTo>
                  <a:lnTo>
                    <a:pt x="5153" y="0"/>
                  </a:lnTo>
                  <a:lnTo>
                    <a:pt x="5153" y="39702"/>
                  </a:lnTo>
                  <a:lnTo>
                    <a:pt x="0" y="39702"/>
                  </a:lnTo>
                  <a:lnTo>
                    <a:pt x="0" y="7186112"/>
                  </a:lnTo>
                  <a:lnTo>
                    <a:pt x="10305" y="7186112"/>
                  </a:lnTo>
                  <a:lnTo>
                    <a:pt x="10305" y="5796532"/>
                  </a:lnTo>
                  <a:lnTo>
                    <a:pt x="185492" y="5796532"/>
                  </a:lnTo>
                  <a:lnTo>
                    <a:pt x="185492" y="7186112"/>
                  </a:lnTo>
                  <a:lnTo>
                    <a:pt x="195797" y="7186112"/>
                  </a:lnTo>
                  <a:lnTo>
                    <a:pt x="195797" y="5796532"/>
                  </a:lnTo>
                  <a:lnTo>
                    <a:pt x="370984" y="5796532"/>
                  </a:lnTo>
                  <a:lnTo>
                    <a:pt x="370984" y="7186112"/>
                  </a:lnTo>
                  <a:lnTo>
                    <a:pt x="381289" y="7186112"/>
                  </a:lnTo>
                  <a:lnTo>
                    <a:pt x="381289" y="5796532"/>
                  </a:lnTo>
                  <a:lnTo>
                    <a:pt x="556476" y="5796532"/>
                  </a:lnTo>
                  <a:lnTo>
                    <a:pt x="556476" y="7186112"/>
                  </a:lnTo>
                  <a:lnTo>
                    <a:pt x="566781" y="7186112"/>
                  </a:lnTo>
                  <a:lnTo>
                    <a:pt x="566781" y="5796532"/>
                  </a:lnTo>
                  <a:lnTo>
                    <a:pt x="741968" y="5796532"/>
                  </a:lnTo>
                  <a:lnTo>
                    <a:pt x="741968" y="7186112"/>
                  </a:lnTo>
                  <a:lnTo>
                    <a:pt x="752273" y="7186112"/>
                  </a:lnTo>
                  <a:lnTo>
                    <a:pt x="752273" y="5796532"/>
                  </a:lnTo>
                  <a:lnTo>
                    <a:pt x="932612" y="5796532"/>
                  </a:lnTo>
                  <a:lnTo>
                    <a:pt x="932612" y="5717127"/>
                  </a:lnTo>
                  <a:lnTo>
                    <a:pt x="752273" y="5717127"/>
                  </a:lnTo>
                  <a:lnTo>
                    <a:pt x="752273" y="4367250"/>
                  </a:lnTo>
                  <a:lnTo>
                    <a:pt x="932612" y="4367250"/>
                  </a:lnTo>
                  <a:lnTo>
                    <a:pt x="932612" y="4287846"/>
                  </a:lnTo>
                  <a:lnTo>
                    <a:pt x="752273" y="4287846"/>
                  </a:lnTo>
                  <a:lnTo>
                    <a:pt x="752273" y="2937968"/>
                  </a:lnTo>
                  <a:lnTo>
                    <a:pt x="932612" y="2937968"/>
                  </a:lnTo>
                  <a:lnTo>
                    <a:pt x="932612" y="2858564"/>
                  </a:lnTo>
                  <a:lnTo>
                    <a:pt x="752273" y="2858564"/>
                  </a:lnTo>
                  <a:lnTo>
                    <a:pt x="752273" y="1508686"/>
                  </a:lnTo>
                  <a:lnTo>
                    <a:pt x="932612" y="1508686"/>
                  </a:lnTo>
                  <a:lnTo>
                    <a:pt x="932612" y="1429282"/>
                  </a:lnTo>
                  <a:lnTo>
                    <a:pt x="752273" y="1429282"/>
                  </a:lnTo>
                  <a:lnTo>
                    <a:pt x="752273" y="79405"/>
                  </a:lnTo>
                  <a:lnTo>
                    <a:pt x="932612" y="79405"/>
                  </a:lnTo>
                  <a:close/>
                  <a:moveTo>
                    <a:pt x="195797" y="1429282"/>
                  </a:moveTo>
                  <a:lnTo>
                    <a:pt x="195797" y="79405"/>
                  </a:lnTo>
                  <a:lnTo>
                    <a:pt x="370984" y="79405"/>
                  </a:lnTo>
                  <a:lnTo>
                    <a:pt x="370984" y="1429282"/>
                  </a:lnTo>
                  <a:lnTo>
                    <a:pt x="195797" y="1429282"/>
                  </a:lnTo>
                  <a:close/>
                  <a:moveTo>
                    <a:pt x="370984" y="1508686"/>
                  </a:moveTo>
                  <a:lnTo>
                    <a:pt x="370984" y="2858564"/>
                  </a:lnTo>
                  <a:lnTo>
                    <a:pt x="195797" y="2858564"/>
                  </a:lnTo>
                  <a:lnTo>
                    <a:pt x="195797" y="1508686"/>
                  </a:lnTo>
                  <a:lnTo>
                    <a:pt x="370984" y="1508686"/>
                  </a:lnTo>
                  <a:close/>
                  <a:moveTo>
                    <a:pt x="185492" y="1429282"/>
                  </a:moveTo>
                  <a:lnTo>
                    <a:pt x="10305" y="1429282"/>
                  </a:lnTo>
                  <a:lnTo>
                    <a:pt x="10305" y="79405"/>
                  </a:lnTo>
                  <a:lnTo>
                    <a:pt x="185492" y="79405"/>
                  </a:lnTo>
                  <a:lnTo>
                    <a:pt x="185492" y="1429282"/>
                  </a:lnTo>
                  <a:close/>
                  <a:moveTo>
                    <a:pt x="185492" y="1508686"/>
                  </a:moveTo>
                  <a:lnTo>
                    <a:pt x="185492" y="2858564"/>
                  </a:lnTo>
                  <a:lnTo>
                    <a:pt x="10305" y="2858564"/>
                  </a:lnTo>
                  <a:lnTo>
                    <a:pt x="10305" y="1508686"/>
                  </a:lnTo>
                  <a:lnTo>
                    <a:pt x="185492" y="1508686"/>
                  </a:lnTo>
                  <a:close/>
                  <a:moveTo>
                    <a:pt x="185492" y="2937968"/>
                  </a:moveTo>
                  <a:lnTo>
                    <a:pt x="185492" y="4287846"/>
                  </a:lnTo>
                  <a:lnTo>
                    <a:pt x="10305" y="4287846"/>
                  </a:lnTo>
                  <a:lnTo>
                    <a:pt x="10305" y="2937968"/>
                  </a:lnTo>
                  <a:lnTo>
                    <a:pt x="185492" y="2937968"/>
                  </a:lnTo>
                  <a:close/>
                  <a:moveTo>
                    <a:pt x="195797" y="2937968"/>
                  </a:moveTo>
                  <a:lnTo>
                    <a:pt x="370984" y="2937968"/>
                  </a:lnTo>
                  <a:lnTo>
                    <a:pt x="370984" y="4287846"/>
                  </a:lnTo>
                  <a:lnTo>
                    <a:pt x="195797" y="4287846"/>
                  </a:lnTo>
                  <a:lnTo>
                    <a:pt x="195797" y="2937968"/>
                  </a:lnTo>
                  <a:close/>
                  <a:moveTo>
                    <a:pt x="381289" y="2937968"/>
                  </a:moveTo>
                  <a:lnTo>
                    <a:pt x="556476" y="2937968"/>
                  </a:lnTo>
                  <a:lnTo>
                    <a:pt x="556476" y="4287846"/>
                  </a:lnTo>
                  <a:lnTo>
                    <a:pt x="381289" y="4287846"/>
                  </a:lnTo>
                  <a:lnTo>
                    <a:pt x="381289" y="2937968"/>
                  </a:lnTo>
                  <a:close/>
                  <a:moveTo>
                    <a:pt x="381289" y="2858564"/>
                  </a:moveTo>
                  <a:lnTo>
                    <a:pt x="381289" y="1508686"/>
                  </a:lnTo>
                  <a:lnTo>
                    <a:pt x="556476" y="1508686"/>
                  </a:lnTo>
                  <a:lnTo>
                    <a:pt x="556476" y="2858564"/>
                  </a:lnTo>
                  <a:lnTo>
                    <a:pt x="381289" y="2858564"/>
                  </a:lnTo>
                  <a:close/>
                  <a:moveTo>
                    <a:pt x="381289" y="1429282"/>
                  </a:moveTo>
                  <a:lnTo>
                    <a:pt x="381289" y="79405"/>
                  </a:lnTo>
                  <a:lnTo>
                    <a:pt x="556476" y="79405"/>
                  </a:lnTo>
                  <a:lnTo>
                    <a:pt x="556476" y="1429282"/>
                  </a:lnTo>
                  <a:lnTo>
                    <a:pt x="381289" y="1429282"/>
                  </a:lnTo>
                  <a:close/>
                  <a:moveTo>
                    <a:pt x="10305" y="5717127"/>
                  </a:moveTo>
                  <a:lnTo>
                    <a:pt x="10305" y="4367250"/>
                  </a:lnTo>
                  <a:lnTo>
                    <a:pt x="185492" y="4367250"/>
                  </a:lnTo>
                  <a:lnTo>
                    <a:pt x="185492" y="5717127"/>
                  </a:lnTo>
                  <a:lnTo>
                    <a:pt x="10305" y="5717127"/>
                  </a:lnTo>
                  <a:close/>
                  <a:moveTo>
                    <a:pt x="195797" y="5717127"/>
                  </a:moveTo>
                  <a:lnTo>
                    <a:pt x="195797" y="4367250"/>
                  </a:lnTo>
                  <a:lnTo>
                    <a:pt x="370984" y="4367250"/>
                  </a:lnTo>
                  <a:lnTo>
                    <a:pt x="370984" y="5717127"/>
                  </a:lnTo>
                  <a:lnTo>
                    <a:pt x="195797" y="5717127"/>
                  </a:lnTo>
                  <a:close/>
                  <a:moveTo>
                    <a:pt x="381289" y="5717127"/>
                  </a:moveTo>
                  <a:lnTo>
                    <a:pt x="381289" y="4367250"/>
                  </a:lnTo>
                  <a:lnTo>
                    <a:pt x="556476" y="4367250"/>
                  </a:lnTo>
                  <a:lnTo>
                    <a:pt x="556476" y="5717127"/>
                  </a:lnTo>
                  <a:lnTo>
                    <a:pt x="381289" y="5717127"/>
                  </a:lnTo>
                  <a:close/>
                  <a:moveTo>
                    <a:pt x="741968" y="5717127"/>
                  </a:moveTo>
                  <a:lnTo>
                    <a:pt x="566781" y="5717127"/>
                  </a:lnTo>
                  <a:lnTo>
                    <a:pt x="566781" y="4367250"/>
                  </a:lnTo>
                  <a:lnTo>
                    <a:pt x="741968" y="4367250"/>
                  </a:lnTo>
                  <a:lnTo>
                    <a:pt x="741968" y="5717127"/>
                  </a:lnTo>
                  <a:close/>
                  <a:moveTo>
                    <a:pt x="741968" y="4287846"/>
                  </a:moveTo>
                  <a:lnTo>
                    <a:pt x="566781" y="4287846"/>
                  </a:lnTo>
                  <a:lnTo>
                    <a:pt x="566781" y="2937968"/>
                  </a:lnTo>
                  <a:lnTo>
                    <a:pt x="741968" y="2937968"/>
                  </a:lnTo>
                  <a:lnTo>
                    <a:pt x="741968" y="4287846"/>
                  </a:lnTo>
                  <a:close/>
                  <a:moveTo>
                    <a:pt x="741968" y="2858564"/>
                  </a:moveTo>
                  <a:lnTo>
                    <a:pt x="566781" y="2858564"/>
                  </a:lnTo>
                  <a:lnTo>
                    <a:pt x="566781" y="1508686"/>
                  </a:lnTo>
                  <a:lnTo>
                    <a:pt x="741968" y="1508686"/>
                  </a:lnTo>
                  <a:lnTo>
                    <a:pt x="741968" y="2858564"/>
                  </a:lnTo>
                  <a:close/>
                  <a:moveTo>
                    <a:pt x="741968" y="1429282"/>
                  </a:moveTo>
                  <a:lnTo>
                    <a:pt x="566781" y="1429282"/>
                  </a:lnTo>
                  <a:lnTo>
                    <a:pt x="566781" y="79405"/>
                  </a:lnTo>
                  <a:lnTo>
                    <a:pt x="741968" y="79405"/>
                  </a:lnTo>
                  <a:lnTo>
                    <a:pt x="741968" y="1429282"/>
                  </a:lnTo>
                  <a:close/>
                </a:path>
              </a:pathLst>
            </a:custGeom>
            <a:solidFill>
              <a:srgbClr val="205745"/>
            </a:solidFill>
          </p:spPr>
        </p:sp>
      </p:grpSp>
      <p:grpSp>
        <p:nvGrpSpPr>
          <p:cNvPr id="7" name="Group 7"/>
          <p:cNvGrpSpPr/>
          <p:nvPr/>
        </p:nvGrpSpPr>
        <p:grpSpPr>
          <a:xfrm>
            <a:off x="15031316" y="7229044"/>
            <a:ext cx="6848487" cy="6848487"/>
            <a:chOff x="0" y="0"/>
            <a:chExt cx="6350000" cy="6350000"/>
          </a:xfrm>
        </p:grpSpPr>
        <p:sp>
          <p:nvSpPr>
            <p:cNvPr id="8" name="Freeform 8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sp>
        <p:nvSpPr>
          <p:cNvPr id="9" name="AutoShape 9"/>
          <p:cNvSpPr/>
          <p:nvPr/>
        </p:nvSpPr>
        <p:spPr>
          <a:xfrm rot="5400000">
            <a:off x="-4474181" y="5133975"/>
            <a:ext cx="10287000" cy="0"/>
          </a:xfrm>
          <a:prstGeom prst="line">
            <a:avLst/>
          </a:prstGeom>
          <a:ln w="19050" cap="rnd">
            <a:solidFill>
              <a:srgbClr val="205745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10" name="Group 10"/>
          <p:cNvGrpSpPr/>
          <p:nvPr/>
        </p:nvGrpSpPr>
        <p:grpSpPr>
          <a:xfrm>
            <a:off x="16964588" y="9615769"/>
            <a:ext cx="1342462" cy="1342462"/>
            <a:chOff x="0" y="0"/>
            <a:chExt cx="6350000" cy="6350000"/>
          </a:xfrm>
        </p:grpSpPr>
        <p:sp>
          <p:nvSpPr>
            <p:cNvPr id="11" name="Freeform 11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FF8A5E"/>
            </a:solidFill>
          </p:spPr>
        </p:sp>
      </p:grpSp>
      <p:sp>
        <p:nvSpPr>
          <p:cNvPr id="12" name="TextBox 12"/>
          <p:cNvSpPr txBox="1"/>
          <p:nvPr/>
        </p:nvSpPr>
        <p:spPr>
          <a:xfrm>
            <a:off x="1028700" y="2383573"/>
            <a:ext cx="3091458" cy="5803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 Light Bold"/>
              </a:rPr>
              <a:t>Monosakarida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5300247" y="1869858"/>
            <a:ext cx="2272117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 dirty="0" err="1" smtClean="0">
                <a:solidFill>
                  <a:srgbClr val="000000"/>
                </a:solidFill>
                <a:latin typeface="Open Sans Light Bold"/>
              </a:rPr>
              <a:t>Aldehida</a:t>
            </a:r>
            <a:endParaRPr lang="en-US" sz="3399" dirty="0">
              <a:solidFill>
                <a:srgbClr val="000000"/>
              </a:solidFill>
              <a:latin typeface="Open Sans Light Bold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5429224" y="2928922"/>
            <a:ext cx="1672709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 dirty="0" err="1">
                <a:solidFill>
                  <a:srgbClr val="000000"/>
                </a:solidFill>
                <a:latin typeface="Open Sans Light Bold"/>
              </a:rPr>
              <a:t>Keton</a:t>
            </a:r>
            <a:endParaRPr lang="en-US" sz="3399" dirty="0">
              <a:solidFill>
                <a:srgbClr val="000000"/>
              </a:solidFill>
              <a:latin typeface="Open Sans Light Bold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7715240" y="2071666"/>
            <a:ext cx="3395662" cy="5803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 dirty="0" err="1">
                <a:solidFill>
                  <a:srgbClr val="000000"/>
                </a:solidFill>
                <a:latin typeface="Open Sans Light Bold"/>
              </a:rPr>
              <a:t>Gugus</a:t>
            </a:r>
            <a:r>
              <a:rPr lang="en-US" sz="3399" dirty="0">
                <a:solidFill>
                  <a:srgbClr val="000000"/>
                </a:solidFill>
                <a:latin typeface="Open Sans Light Bold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 Light Bold"/>
              </a:rPr>
              <a:t>Hidroksil</a:t>
            </a:r>
            <a:endParaRPr lang="en-US" sz="3399" dirty="0">
              <a:solidFill>
                <a:srgbClr val="000000"/>
              </a:solidFill>
              <a:latin typeface="Open Sans Light Bold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336069" y="4237355"/>
            <a:ext cx="10595983" cy="6889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600"/>
              </a:lnSpc>
              <a:spcBef>
                <a:spcPct val="0"/>
              </a:spcBef>
            </a:pPr>
            <a:r>
              <a:rPr lang="en-US" sz="4000">
                <a:solidFill>
                  <a:srgbClr val="FF8A5E"/>
                </a:solidFill>
                <a:latin typeface="Now"/>
              </a:rPr>
              <a:t>Pemberian Nama Monosakarida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2714580" y="5643566"/>
            <a:ext cx="2359489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 dirty="0" err="1">
                <a:solidFill>
                  <a:srgbClr val="000000"/>
                </a:solidFill>
                <a:latin typeface="Open Sans Light Bold"/>
              </a:rPr>
              <a:t>Aldehida</a:t>
            </a:r>
            <a:endParaRPr lang="en-US" sz="3399" dirty="0">
              <a:solidFill>
                <a:srgbClr val="000000"/>
              </a:solidFill>
              <a:latin typeface="Open Sans Light Bold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9072562" y="5429252"/>
            <a:ext cx="1814035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 dirty="0" err="1">
                <a:solidFill>
                  <a:srgbClr val="000000"/>
                </a:solidFill>
                <a:latin typeface="Open Sans Light Bold"/>
              </a:rPr>
              <a:t>Keton</a:t>
            </a:r>
            <a:endParaRPr lang="en-US" sz="3399" dirty="0">
              <a:solidFill>
                <a:srgbClr val="000000"/>
              </a:solidFill>
              <a:latin typeface="Open Sans Light Bold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1727299" y="7419227"/>
            <a:ext cx="970359" cy="5803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 Light Bold"/>
              </a:rPr>
              <a:t>Aldo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3043089" y="7419227"/>
            <a:ext cx="246459" cy="5803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 Light Bold"/>
              </a:rPr>
              <a:t>+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3639035" y="6529000"/>
            <a:ext cx="2530971" cy="23703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799"/>
              </a:lnSpc>
            </a:pPr>
            <a:r>
              <a:rPr lang="en-US" sz="3428">
                <a:solidFill>
                  <a:srgbClr val="000000"/>
                </a:solidFill>
                <a:latin typeface="Open Sans Light Bold"/>
              </a:rPr>
              <a:t>3 C triosa</a:t>
            </a:r>
          </a:p>
          <a:p>
            <a:pPr>
              <a:lnSpc>
                <a:spcPts val="4799"/>
              </a:lnSpc>
            </a:pPr>
            <a:r>
              <a:rPr lang="en-US" sz="3428">
                <a:solidFill>
                  <a:srgbClr val="000000"/>
                </a:solidFill>
                <a:latin typeface="Open Sans Light Bold"/>
              </a:rPr>
              <a:t>4 C tetrosa</a:t>
            </a:r>
          </a:p>
          <a:p>
            <a:pPr>
              <a:lnSpc>
                <a:spcPts val="4799"/>
              </a:lnSpc>
            </a:pPr>
            <a:r>
              <a:rPr lang="en-US" sz="3428">
                <a:solidFill>
                  <a:srgbClr val="000000"/>
                </a:solidFill>
                <a:latin typeface="Open Sans Light Bold"/>
              </a:rPr>
              <a:t>5 C pentosa</a:t>
            </a:r>
          </a:p>
          <a:p>
            <a:pPr>
              <a:lnSpc>
                <a:spcPts val="4799"/>
              </a:lnSpc>
            </a:pPr>
            <a:r>
              <a:rPr lang="en-US" sz="3428">
                <a:solidFill>
                  <a:srgbClr val="000000"/>
                </a:solidFill>
                <a:latin typeface="Open Sans Light Bold"/>
              </a:rPr>
              <a:t>6 C heksosa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489442" y="7419227"/>
            <a:ext cx="1225930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 dirty="0" err="1">
                <a:solidFill>
                  <a:srgbClr val="000000"/>
                </a:solidFill>
                <a:latin typeface="Open Sans Light Bold"/>
              </a:rPr>
              <a:t>Keto</a:t>
            </a:r>
            <a:endParaRPr lang="en-US" sz="3399" dirty="0">
              <a:solidFill>
                <a:srgbClr val="000000"/>
              </a:solidFill>
              <a:latin typeface="Open Sans Light Bold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8866698" y="7419227"/>
            <a:ext cx="246459" cy="5803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 Light Bold"/>
              </a:rPr>
              <a:t>+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9442455" y="6529000"/>
            <a:ext cx="2530971" cy="23703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799"/>
              </a:lnSpc>
            </a:pPr>
            <a:r>
              <a:rPr lang="en-US" sz="3428">
                <a:solidFill>
                  <a:srgbClr val="000000"/>
                </a:solidFill>
                <a:latin typeface="Open Sans Light Bold"/>
              </a:rPr>
              <a:t>3 C triosa</a:t>
            </a:r>
          </a:p>
          <a:p>
            <a:pPr>
              <a:lnSpc>
                <a:spcPts val="4799"/>
              </a:lnSpc>
            </a:pPr>
            <a:r>
              <a:rPr lang="en-US" sz="3428">
                <a:solidFill>
                  <a:srgbClr val="000000"/>
                </a:solidFill>
                <a:latin typeface="Open Sans Light Bold"/>
              </a:rPr>
              <a:t>4 C tetrosa</a:t>
            </a:r>
          </a:p>
          <a:p>
            <a:pPr>
              <a:lnSpc>
                <a:spcPts val="4799"/>
              </a:lnSpc>
            </a:pPr>
            <a:r>
              <a:rPr lang="en-US" sz="3428">
                <a:solidFill>
                  <a:srgbClr val="000000"/>
                </a:solidFill>
                <a:latin typeface="Open Sans Light Bold"/>
              </a:rPr>
              <a:t>5 C pentosa</a:t>
            </a:r>
          </a:p>
          <a:p>
            <a:pPr>
              <a:lnSpc>
                <a:spcPts val="4799"/>
              </a:lnSpc>
            </a:pPr>
            <a:r>
              <a:rPr lang="en-US" sz="3428">
                <a:solidFill>
                  <a:srgbClr val="000000"/>
                </a:solidFill>
                <a:latin typeface="Open Sans Light Bold"/>
              </a:rPr>
              <a:t>6 C heksosa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4286216" y="2214542"/>
            <a:ext cx="1014031" cy="536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286216" y="2786046"/>
            <a:ext cx="114300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3" idx="3"/>
          </p:cNvCxnSpPr>
          <p:nvPr/>
        </p:nvCxnSpPr>
        <p:spPr>
          <a:xfrm>
            <a:off x="7572364" y="2177635"/>
            <a:ext cx="785818" cy="4655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4" idx="3"/>
          </p:cNvCxnSpPr>
          <p:nvPr/>
        </p:nvCxnSpPr>
        <p:spPr>
          <a:xfrm flipV="1">
            <a:off x="7101933" y="2714608"/>
            <a:ext cx="1256249" cy="5220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>
            <a:off x="7429488" y="6429384"/>
            <a:ext cx="4786346" cy="264320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8" name="Rounded Rectangle 37"/>
          <p:cNvSpPr/>
          <p:nvPr/>
        </p:nvSpPr>
        <p:spPr>
          <a:xfrm>
            <a:off x="1652534" y="6581784"/>
            <a:ext cx="4786346" cy="264320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4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9626600"/>
            <a:ext cx="18288000" cy="0"/>
          </a:xfrm>
          <a:prstGeom prst="line">
            <a:avLst/>
          </a:prstGeom>
          <a:ln w="19050" cap="rnd">
            <a:solidFill>
              <a:srgbClr val="205745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" name="AutoShape 3"/>
          <p:cNvSpPr/>
          <p:nvPr/>
        </p:nvSpPr>
        <p:spPr>
          <a:xfrm>
            <a:off x="0" y="660400"/>
            <a:ext cx="18288000" cy="0"/>
          </a:xfrm>
          <a:prstGeom prst="line">
            <a:avLst/>
          </a:prstGeom>
          <a:ln w="19050" cap="rnd">
            <a:solidFill>
              <a:srgbClr val="205745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4" name="Group 4"/>
          <p:cNvGrpSpPr/>
          <p:nvPr/>
        </p:nvGrpSpPr>
        <p:grpSpPr>
          <a:xfrm>
            <a:off x="659794" y="679450"/>
            <a:ext cx="3239389" cy="1041438"/>
            <a:chOff x="0" y="0"/>
            <a:chExt cx="5899857" cy="1896757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5899857" cy="1896757"/>
            </a:xfrm>
            <a:custGeom>
              <a:avLst/>
              <a:gdLst/>
              <a:ahLst/>
              <a:cxnLst/>
              <a:rect l="l" t="t" r="r" b="b"/>
              <a:pathLst>
                <a:path w="5899857" h="1896757">
                  <a:moveTo>
                    <a:pt x="0" y="0"/>
                  </a:moveTo>
                  <a:lnTo>
                    <a:pt x="5899857" y="0"/>
                  </a:lnTo>
                  <a:lnTo>
                    <a:pt x="5899857" y="1896757"/>
                  </a:lnTo>
                  <a:lnTo>
                    <a:pt x="0" y="1896757"/>
                  </a:lnTo>
                  <a:close/>
                </a:path>
              </a:pathLst>
            </a:custGeom>
            <a:solidFill>
              <a:srgbClr val="FF8A5E"/>
            </a:solidFill>
          </p:spPr>
        </p:sp>
      </p:grpSp>
      <p:sp>
        <p:nvSpPr>
          <p:cNvPr id="6" name="AutoShape 6"/>
          <p:cNvSpPr/>
          <p:nvPr/>
        </p:nvSpPr>
        <p:spPr>
          <a:xfrm rot="5400000">
            <a:off x="-4474181" y="5130800"/>
            <a:ext cx="10287000" cy="0"/>
          </a:xfrm>
          <a:prstGeom prst="line">
            <a:avLst/>
          </a:prstGeom>
          <a:ln w="19050" cap="rnd">
            <a:solidFill>
              <a:srgbClr val="205745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7" name="AutoShape 7"/>
          <p:cNvSpPr/>
          <p:nvPr/>
        </p:nvSpPr>
        <p:spPr>
          <a:xfrm rot="5400000">
            <a:off x="12498705" y="5130800"/>
            <a:ext cx="10287000" cy="0"/>
          </a:xfrm>
          <a:prstGeom prst="line">
            <a:avLst/>
          </a:prstGeom>
          <a:ln w="19050" cap="rnd">
            <a:solidFill>
              <a:srgbClr val="205745"/>
            </a:solidFill>
            <a:prstDash val="solid"/>
            <a:headEnd type="none" w="sm" len="sm"/>
            <a:tailEnd type="none" w="sm" len="sm"/>
          </a:ln>
        </p:spPr>
      </p:sp>
      <p:pic>
        <p:nvPicPr>
          <p:cNvPr id="8" name="Picture 8"/>
          <p:cNvPicPr>
            <a:picLocks noChangeAspect="1"/>
          </p:cNvPicPr>
          <p:nvPr/>
        </p:nvPicPr>
        <p:blipFill>
          <a:blip r:embed="rId2"/>
          <a:srcRect b="9789"/>
          <a:stretch>
            <a:fillRect/>
          </a:stretch>
        </p:blipFill>
        <p:spPr>
          <a:xfrm>
            <a:off x="1028700" y="2513910"/>
            <a:ext cx="7376262" cy="4681330"/>
          </a:xfrm>
          <a:prstGeom prst="rect">
            <a:avLst/>
          </a:prstGeom>
        </p:spPr>
      </p:pic>
      <p:sp>
        <p:nvSpPr>
          <p:cNvPr id="9" name="AutoShape 9"/>
          <p:cNvSpPr/>
          <p:nvPr/>
        </p:nvSpPr>
        <p:spPr>
          <a:xfrm rot="5400000">
            <a:off x="3990975" y="5133975"/>
            <a:ext cx="10287000" cy="0"/>
          </a:xfrm>
          <a:prstGeom prst="line">
            <a:avLst/>
          </a:prstGeom>
          <a:ln w="19050" cap="rnd">
            <a:solidFill>
              <a:srgbClr val="205745"/>
            </a:solidFill>
            <a:prstDash val="solid"/>
            <a:headEnd type="none" w="sm" len="sm"/>
            <a:tailEnd type="none" w="sm" len="sm"/>
          </a:ln>
        </p:spPr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3"/>
          <a:srcRect b="8528"/>
          <a:stretch>
            <a:fillRect/>
          </a:stretch>
        </p:blipFill>
        <p:spPr>
          <a:xfrm>
            <a:off x="9403407" y="3587302"/>
            <a:ext cx="3172508" cy="5269606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4"/>
          <a:srcRect b="9986"/>
          <a:stretch>
            <a:fillRect/>
          </a:stretch>
        </p:blipFill>
        <p:spPr>
          <a:xfrm>
            <a:off x="13823241" y="3587302"/>
            <a:ext cx="3309012" cy="4960886"/>
          </a:xfrm>
          <a:prstGeom prst="rect">
            <a:avLst/>
          </a:prstGeom>
        </p:spPr>
      </p:pic>
      <p:sp>
        <p:nvSpPr>
          <p:cNvPr id="12" name="TextBox 12"/>
          <p:cNvSpPr txBox="1"/>
          <p:nvPr/>
        </p:nvSpPr>
        <p:spPr>
          <a:xfrm>
            <a:off x="678844" y="886161"/>
            <a:ext cx="3239389" cy="514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Light Bold"/>
              </a:rPr>
              <a:t>Contoh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9337069" y="857586"/>
            <a:ext cx="10595983" cy="6889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600"/>
              </a:lnSpc>
              <a:spcBef>
                <a:spcPct val="0"/>
              </a:spcBef>
            </a:pPr>
            <a:r>
              <a:rPr lang="en-US" sz="4000">
                <a:solidFill>
                  <a:srgbClr val="FF8A5E"/>
                </a:solidFill>
                <a:latin typeface="Now"/>
              </a:rPr>
              <a:t>Pusat Asimetrik Monosakarida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9403407" y="1663738"/>
            <a:ext cx="7855893" cy="10477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Light Bold"/>
              </a:rPr>
              <a:t>Asimetris : ke 4 tangan atom c mengikat gugus yang berbeda 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9403407" y="3072952"/>
            <a:ext cx="3239389" cy="514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dirty="0" err="1">
                <a:solidFill>
                  <a:srgbClr val="000000"/>
                </a:solidFill>
                <a:latin typeface="Open Sans Light"/>
              </a:rPr>
              <a:t>Glukosa</a:t>
            </a:r>
            <a:endParaRPr lang="en-US" sz="3000" dirty="0">
              <a:solidFill>
                <a:srgbClr val="000000"/>
              </a:solidFill>
              <a:latin typeface="Open Sans Light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3823241" y="3072952"/>
            <a:ext cx="3239389" cy="514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dirty="0" err="1">
                <a:solidFill>
                  <a:srgbClr val="000000"/>
                </a:solidFill>
                <a:latin typeface="Open Sans Light"/>
              </a:rPr>
              <a:t>Fruktosa</a:t>
            </a:r>
            <a:endParaRPr lang="en-US" sz="3000" dirty="0">
              <a:solidFill>
                <a:srgbClr val="000000"/>
              </a:solidFill>
              <a:latin typeface="Open Sans Light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9403407" y="8867775"/>
            <a:ext cx="3239389" cy="760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sz="3000" dirty="0">
                <a:solidFill>
                  <a:srgbClr val="000000"/>
                </a:solidFill>
                <a:latin typeface="Open Sans Light Bold"/>
              </a:rPr>
              <a:t>4 atom C </a:t>
            </a:r>
            <a:r>
              <a:rPr lang="en-US" sz="3000" dirty="0" err="1">
                <a:solidFill>
                  <a:srgbClr val="000000"/>
                </a:solidFill>
                <a:latin typeface="Open Sans Light Bold"/>
              </a:rPr>
              <a:t>asimetris</a:t>
            </a:r>
            <a:endParaRPr lang="en-US" sz="3000" dirty="0">
              <a:solidFill>
                <a:srgbClr val="000000"/>
              </a:solidFill>
              <a:latin typeface="Open Sans Light Bold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13892864" y="8923583"/>
            <a:ext cx="3239389" cy="760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sz="3000">
                <a:solidFill>
                  <a:srgbClr val="000000"/>
                </a:solidFill>
                <a:latin typeface="Open Sans Light Bold"/>
              </a:rPr>
              <a:t>3 atom C asimetris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4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9626600"/>
            <a:ext cx="18288000" cy="0"/>
          </a:xfrm>
          <a:prstGeom prst="line">
            <a:avLst/>
          </a:prstGeom>
          <a:ln w="19050" cap="rnd">
            <a:solidFill>
              <a:srgbClr val="205745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" name="AutoShape 3"/>
          <p:cNvSpPr/>
          <p:nvPr/>
        </p:nvSpPr>
        <p:spPr>
          <a:xfrm>
            <a:off x="0" y="660400"/>
            <a:ext cx="18288000" cy="0"/>
          </a:xfrm>
          <a:prstGeom prst="line">
            <a:avLst/>
          </a:prstGeom>
          <a:ln w="19050" cap="rnd">
            <a:solidFill>
              <a:srgbClr val="205745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AutoShape 4"/>
          <p:cNvSpPr/>
          <p:nvPr/>
        </p:nvSpPr>
        <p:spPr>
          <a:xfrm rot="5400000">
            <a:off x="-4474181" y="5130800"/>
            <a:ext cx="10287000" cy="0"/>
          </a:xfrm>
          <a:prstGeom prst="line">
            <a:avLst/>
          </a:prstGeom>
          <a:ln w="19050" cap="rnd">
            <a:solidFill>
              <a:srgbClr val="205745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5" name="AutoShape 5"/>
          <p:cNvSpPr/>
          <p:nvPr/>
        </p:nvSpPr>
        <p:spPr>
          <a:xfrm rot="5400000">
            <a:off x="12498705" y="5130800"/>
            <a:ext cx="10287000" cy="0"/>
          </a:xfrm>
          <a:prstGeom prst="line">
            <a:avLst/>
          </a:prstGeom>
          <a:ln w="19050" cap="rnd">
            <a:solidFill>
              <a:srgbClr val="205745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AutoShape 6"/>
          <p:cNvSpPr/>
          <p:nvPr/>
        </p:nvSpPr>
        <p:spPr>
          <a:xfrm rot="5400000">
            <a:off x="3992575" y="5141900"/>
            <a:ext cx="10302850" cy="0"/>
          </a:xfrm>
          <a:prstGeom prst="line">
            <a:avLst/>
          </a:prstGeom>
          <a:ln w="19050" cap="rnd">
            <a:solidFill>
              <a:srgbClr val="205745"/>
            </a:solidFill>
            <a:prstDash val="solid"/>
            <a:headEnd type="none" w="sm" len="sm"/>
            <a:tailEnd type="none" w="sm" len="sm"/>
          </a:ln>
        </p:spPr>
      </p:sp>
      <p:pic>
        <p:nvPicPr>
          <p:cNvPr id="8" name="Picture 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632431" y="2054993"/>
            <a:ext cx="7151138" cy="5351514"/>
          </a:xfrm>
          <a:prstGeom prst="rect">
            <a:avLst/>
          </a:prstGeom>
        </p:spPr>
      </p:pic>
      <p:sp>
        <p:nvSpPr>
          <p:cNvPr id="9" name="TextBox 9"/>
          <p:cNvSpPr txBox="1"/>
          <p:nvPr/>
        </p:nvSpPr>
        <p:spPr>
          <a:xfrm>
            <a:off x="857192" y="928658"/>
            <a:ext cx="10595983" cy="718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600"/>
              </a:lnSpc>
              <a:spcBef>
                <a:spcPct val="0"/>
              </a:spcBef>
            </a:pPr>
            <a:r>
              <a:rPr lang="en-US" sz="4000" dirty="0" err="1">
                <a:solidFill>
                  <a:srgbClr val="FF8A5E"/>
                </a:solidFill>
                <a:latin typeface="Now"/>
              </a:rPr>
              <a:t>Notasi</a:t>
            </a:r>
            <a:r>
              <a:rPr lang="en-US" sz="4000" dirty="0">
                <a:solidFill>
                  <a:srgbClr val="FF8A5E"/>
                </a:solidFill>
                <a:latin typeface="Now"/>
              </a:rPr>
              <a:t> L </a:t>
            </a:r>
            <a:r>
              <a:rPr lang="id-ID" sz="4000" dirty="0" smtClean="0">
                <a:solidFill>
                  <a:srgbClr val="FF8A5E"/>
                </a:solidFill>
                <a:latin typeface="Now"/>
              </a:rPr>
              <a:t>&amp;</a:t>
            </a:r>
            <a:r>
              <a:rPr lang="en-US" sz="4000" dirty="0" smtClean="0">
                <a:solidFill>
                  <a:srgbClr val="FF8A5E"/>
                </a:solidFill>
                <a:latin typeface="Now"/>
              </a:rPr>
              <a:t> </a:t>
            </a:r>
            <a:r>
              <a:rPr lang="en-US" sz="4000" dirty="0">
                <a:solidFill>
                  <a:srgbClr val="FF8A5E"/>
                </a:solidFill>
                <a:latin typeface="Now"/>
              </a:rPr>
              <a:t>D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857192" y="2000228"/>
            <a:ext cx="8455631" cy="15811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200"/>
              </a:lnSpc>
            </a:pPr>
            <a:r>
              <a:rPr lang="en-US" sz="3000" dirty="0" err="1">
                <a:solidFill>
                  <a:srgbClr val="000000"/>
                </a:solidFill>
                <a:latin typeface="Open Sans Light Bold"/>
              </a:rPr>
              <a:t>Notasi</a:t>
            </a:r>
            <a:r>
              <a:rPr lang="en-US" sz="3000" dirty="0">
                <a:solidFill>
                  <a:srgbClr val="000000"/>
                </a:solidFill>
                <a:latin typeface="Open Sans Light Bold"/>
              </a:rPr>
              <a:t> D &amp; L </a:t>
            </a:r>
            <a:r>
              <a:rPr lang="en-US" sz="3000" dirty="0" err="1">
                <a:solidFill>
                  <a:srgbClr val="000000"/>
                </a:solidFill>
                <a:latin typeface="Open Sans Light Bold"/>
              </a:rPr>
              <a:t>merujuk</a:t>
            </a:r>
            <a:r>
              <a:rPr lang="en-US" sz="3000" dirty="0">
                <a:solidFill>
                  <a:srgbClr val="000000"/>
                </a:solidFill>
                <a:latin typeface="Open Sans Light Bold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Arimo Bold"/>
              </a:rPr>
              <a:t>pada</a:t>
            </a:r>
            <a:r>
              <a:rPr lang="en-US" sz="3000" dirty="0">
                <a:solidFill>
                  <a:srgbClr val="000000"/>
                </a:solidFill>
                <a:latin typeface="Arimo Bold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Arimo Bold"/>
              </a:rPr>
              <a:t>posisi</a:t>
            </a:r>
            <a:r>
              <a:rPr lang="en-US" sz="3000" dirty="0">
                <a:solidFill>
                  <a:srgbClr val="000000"/>
                </a:solidFill>
                <a:latin typeface="Arimo Bold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Arimo Bold"/>
              </a:rPr>
              <a:t>gugus</a:t>
            </a:r>
            <a:endParaRPr lang="en-US" sz="3000" dirty="0">
              <a:solidFill>
                <a:srgbClr val="000000"/>
              </a:solidFill>
              <a:latin typeface="Arimo Bold"/>
            </a:endParaRPr>
          </a:p>
          <a:p>
            <a:pPr>
              <a:lnSpc>
                <a:spcPts val="4200"/>
              </a:lnSpc>
            </a:pPr>
            <a:r>
              <a:rPr lang="en-US" sz="3000" dirty="0" err="1">
                <a:solidFill>
                  <a:srgbClr val="000000"/>
                </a:solidFill>
                <a:latin typeface="Arimo Bold"/>
              </a:rPr>
              <a:t>hidroksil</a:t>
            </a:r>
            <a:r>
              <a:rPr lang="en-US" sz="3000" dirty="0">
                <a:solidFill>
                  <a:srgbClr val="000000"/>
                </a:solidFill>
                <a:latin typeface="Arimo Bold"/>
              </a:rPr>
              <a:t> (OH) </a:t>
            </a:r>
            <a:r>
              <a:rPr lang="en-US" sz="3000" dirty="0" err="1">
                <a:solidFill>
                  <a:srgbClr val="000000"/>
                </a:solidFill>
                <a:latin typeface="Arimo Bold"/>
              </a:rPr>
              <a:t>pada</a:t>
            </a:r>
            <a:r>
              <a:rPr lang="en-US" sz="3000" dirty="0">
                <a:solidFill>
                  <a:srgbClr val="000000"/>
                </a:solidFill>
                <a:latin typeface="Arimo Bold"/>
              </a:rPr>
              <a:t> atom C </a:t>
            </a:r>
            <a:r>
              <a:rPr lang="en-US" sz="3000" dirty="0" err="1">
                <a:solidFill>
                  <a:srgbClr val="000000"/>
                </a:solidFill>
                <a:latin typeface="Arimo Bold"/>
              </a:rPr>
              <a:t>dengan</a:t>
            </a:r>
            <a:endParaRPr lang="en-US" sz="3000" dirty="0">
              <a:solidFill>
                <a:srgbClr val="000000"/>
              </a:solidFill>
              <a:latin typeface="Arimo Bold"/>
            </a:endParaRPr>
          </a:p>
          <a:p>
            <a:pPr>
              <a:lnSpc>
                <a:spcPts val="4200"/>
              </a:lnSpc>
            </a:pPr>
            <a:r>
              <a:rPr lang="en-US" sz="3000" dirty="0" err="1">
                <a:solidFill>
                  <a:srgbClr val="000000"/>
                </a:solidFill>
                <a:latin typeface="Arimo Bold"/>
              </a:rPr>
              <a:t>konfigurasi</a:t>
            </a:r>
            <a:r>
              <a:rPr lang="en-US" sz="3000" dirty="0">
                <a:solidFill>
                  <a:srgbClr val="000000"/>
                </a:solidFill>
                <a:latin typeface="Arimo Bold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Arimo Bold"/>
              </a:rPr>
              <a:t>asimetris</a:t>
            </a:r>
            <a:endParaRPr lang="en-US" sz="3000" dirty="0">
              <a:solidFill>
                <a:srgbClr val="000000"/>
              </a:solidFill>
              <a:latin typeface="Arimo Bold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9358314" y="928658"/>
            <a:ext cx="10595983" cy="6889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600"/>
              </a:lnSpc>
              <a:spcBef>
                <a:spcPct val="0"/>
              </a:spcBef>
            </a:pPr>
            <a:r>
              <a:rPr lang="en-US" sz="4000" dirty="0" err="1">
                <a:solidFill>
                  <a:srgbClr val="FF8A5E"/>
                </a:solidFill>
                <a:latin typeface="Now"/>
              </a:rPr>
              <a:t>Prinsip</a:t>
            </a:r>
            <a:r>
              <a:rPr lang="en-US" sz="4000" dirty="0">
                <a:solidFill>
                  <a:srgbClr val="FF8A5E"/>
                </a:solidFill>
                <a:latin typeface="Now"/>
              </a:rPr>
              <a:t> </a:t>
            </a:r>
            <a:r>
              <a:rPr lang="en-US" sz="4000" dirty="0" err="1">
                <a:solidFill>
                  <a:srgbClr val="FF8A5E"/>
                </a:solidFill>
                <a:latin typeface="Now"/>
              </a:rPr>
              <a:t>Siklisasi</a:t>
            </a:r>
            <a:r>
              <a:rPr lang="en-US" sz="4000" dirty="0">
                <a:solidFill>
                  <a:srgbClr val="FF8A5E"/>
                </a:solidFill>
                <a:latin typeface="Now"/>
              </a:rPr>
              <a:t> </a:t>
            </a:r>
            <a:r>
              <a:rPr lang="en-US" sz="4000" dirty="0" err="1">
                <a:solidFill>
                  <a:srgbClr val="FF8A5E"/>
                </a:solidFill>
                <a:latin typeface="Now"/>
              </a:rPr>
              <a:t>Glukosa</a:t>
            </a:r>
            <a:endParaRPr lang="en-US" sz="4000" dirty="0">
              <a:solidFill>
                <a:srgbClr val="FF8A5E"/>
              </a:solidFill>
              <a:latin typeface="Now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9632431" y="7908370"/>
            <a:ext cx="8436581" cy="14173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780"/>
              </a:lnSpc>
            </a:pPr>
            <a:r>
              <a:rPr lang="en-US" sz="2700">
                <a:solidFill>
                  <a:srgbClr val="000000"/>
                </a:solidFill>
                <a:latin typeface="Open Sans Light Bold"/>
              </a:rPr>
              <a:t>Aldehida </a:t>
            </a:r>
            <a:r>
              <a:rPr lang="en-US" sz="2700">
                <a:solidFill>
                  <a:srgbClr val="000000"/>
                </a:solidFill>
                <a:latin typeface="Arimo Bold"/>
              </a:rPr>
              <a:t>bereaksi dengan alkohol membentuk hemiasetal. Keton bereaksi dengan alkohol membentuk hemiketal.</a:t>
            </a:r>
          </a:p>
        </p:txBody>
      </p:sp>
      <p:pic>
        <p:nvPicPr>
          <p:cNvPr id="1026" name="Picture 2" descr="C:\Users\ok\Downloads\WhatsApp Image 2022-03-04 at 13.58.57.jpeg"/>
          <p:cNvPicPr>
            <a:picLocks noChangeAspect="1" noChangeArrowheads="1"/>
          </p:cNvPicPr>
          <p:nvPr/>
        </p:nvPicPr>
        <p:blipFill>
          <a:blip r:embed="rId3"/>
          <a:srcRect l="9648" t="28792" r="9494"/>
          <a:stretch>
            <a:fillRect/>
          </a:stretch>
        </p:blipFill>
        <p:spPr bwMode="auto">
          <a:xfrm>
            <a:off x="1142944" y="4214806"/>
            <a:ext cx="7358113" cy="35004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4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9626600"/>
            <a:ext cx="18288000" cy="0"/>
          </a:xfrm>
          <a:prstGeom prst="line">
            <a:avLst/>
          </a:prstGeom>
          <a:ln w="19050" cap="rnd">
            <a:solidFill>
              <a:srgbClr val="205745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" name="AutoShape 3"/>
          <p:cNvSpPr/>
          <p:nvPr/>
        </p:nvSpPr>
        <p:spPr>
          <a:xfrm>
            <a:off x="0" y="660400"/>
            <a:ext cx="18288000" cy="0"/>
          </a:xfrm>
          <a:prstGeom prst="line">
            <a:avLst/>
          </a:prstGeom>
          <a:ln w="19050" cap="rnd">
            <a:solidFill>
              <a:srgbClr val="205745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AutoShape 4"/>
          <p:cNvSpPr/>
          <p:nvPr/>
        </p:nvSpPr>
        <p:spPr>
          <a:xfrm rot="5400000">
            <a:off x="-4474181" y="5130800"/>
            <a:ext cx="10287000" cy="0"/>
          </a:xfrm>
          <a:prstGeom prst="line">
            <a:avLst/>
          </a:prstGeom>
          <a:ln w="19050" cap="rnd">
            <a:solidFill>
              <a:srgbClr val="205745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5" name="AutoShape 5"/>
          <p:cNvSpPr/>
          <p:nvPr/>
        </p:nvSpPr>
        <p:spPr>
          <a:xfrm rot="5400000">
            <a:off x="12498705" y="5130800"/>
            <a:ext cx="10287000" cy="0"/>
          </a:xfrm>
          <a:prstGeom prst="line">
            <a:avLst/>
          </a:prstGeom>
          <a:ln w="19050" cap="rnd">
            <a:solidFill>
              <a:srgbClr val="205745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7" name="TextBox 7"/>
          <p:cNvSpPr txBox="1"/>
          <p:nvPr/>
        </p:nvSpPr>
        <p:spPr>
          <a:xfrm>
            <a:off x="1028700" y="6489700"/>
            <a:ext cx="16330670" cy="16158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dirty="0" err="1">
                <a:solidFill>
                  <a:srgbClr val="000000"/>
                </a:solidFill>
                <a:latin typeface="Open Sans Light Bold"/>
              </a:rPr>
              <a:t>Pada</a:t>
            </a:r>
            <a:r>
              <a:rPr lang="en-US" sz="3000" dirty="0">
                <a:solidFill>
                  <a:srgbClr val="000000"/>
                </a:solidFill>
                <a:latin typeface="Open Sans Light Bold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 Light Bold"/>
              </a:rPr>
              <a:t>Struktur</a:t>
            </a:r>
            <a:r>
              <a:rPr lang="en-US" sz="3000" dirty="0">
                <a:solidFill>
                  <a:srgbClr val="000000"/>
                </a:solidFill>
                <a:latin typeface="Open Sans Light Bold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 Light Bold"/>
              </a:rPr>
              <a:t>siklik</a:t>
            </a:r>
            <a:r>
              <a:rPr lang="en-US" sz="3000" dirty="0">
                <a:solidFill>
                  <a:srgbClr val="000000"/>
                </a:solidFill>
                <a:latin typeface="Open Sans Light Bold"/>
              </a:rPr>
              <a:t> OH </a:t>
            </a:r>
            <a:r>
              <a:rPr lang="id-ID" sz="3000" dirty="0" smtClean="0">
                <a:solidFill>
                  <a:srgbClr val="000000"/>
                </a:solidFill>
                <a:latin typeface="Open Sans Light Bold"/>
              </a:rPr>
              <a:t>yang </a:t>
            </a:r>
            <a:r>
              <a:rPr lang="en-US" sz="3000" dirty="0" err="1" smtClean="0">
                <a:solidFill>
                  <a:srgbClr val="000000"/>
                </a:solidFill>
                <a:latin typeface="Open Sans Light Bold"/>
              </a:rPr>
              <a:t>terdapat</a:t>
            </a:r>
            <a:r>
              <a:rPr lang="en-US" sz="3000" dirty="0" smtClean="0">
                <a:solidFill>
                  <a:srgbClr val="000000"/>
                </a:solidFill>
                <a:latin typeface="Open Sans Light Bold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 Light Bold"/>
              </a:rPr>
              <a:t>dibawah</a:t>
            </a:r>
            <a:r>
              <a:rPr lang="en-US" sz="3000" dirty="0">
                <a:solidFill>
                  <a:srgbClr val="000000"/>
                </a:solidFill>
                <a:latin typeface="Open Sans Light Bold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 Light Bold"/>
              </a:rPr>
              <a:t>maka</a:t>
            </a:r>
            <a:r>
              <a:rPr lang="en-US" sz="3000" dirty="0">
                <a:solidFill>
                  <a:srgbClr val="000000"/>
                </a:solidFill>
                <a:latin typeface="Open Sans Light Bold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 Light Bold"/>
              </a:rPr>
              <a:t>menjadi</a:t>
            </a:r>
            <a:r>
              <a:rPr lang="en-US" sz="3000" dirty="0">
                <a:solidFill>
                  <a:srgbClr val="000000"/>
                </a:solidFill>
                <a:latin typeface="Open Sans Light Bold"/>
              </a:rPr>
              <a:t> alpha-D </a:t>
            </a:r>
            <a:r>
              <a:rPr lang="en-US" sz="3000" dirty="0" err="1">
                <a:solidFill>
                  <a:srgbClr val="000000"/>
                </a:solidFill>
                <a:latin typeface="Open Sans Light Bold"/>
              </a:rPr>
              <a:t>sedangkan</a:t>
            </a:r>
            <a:r>
              <a:rPr lang="en-US" sz="3000" dirty="0">
                <a:solidFill>
                  <a:srgbClr val="000000"/>
                </a:solidFill>
                <a:latin typeface="Open Sans Light Bold"/>
              </a:rPr>
              <a:t> OH </a:t>
            </a:r>
            <a:r>
              <a:rPr lang="en-US" sz="3000" dirty="0" err="1">
                <a:solidFill>
                  <a:srgbClr val="000000"/>
                </a:solidFill>
                <a:latin typeface="Open Sans Light Bold"/>
              </a:rPr>
              <a:t>diatas</a:t>
            </a:r>
            <a:r>
              <a:rPr lang="en-US" sz="3000" dirty="0">
                <a:solidFill>
                  <a:srgbClr val="000000"/>
                </a:solidFill>
                <a:latin typeface="Open Sans Light Bold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 Light Bold"/>
              </a:rPr>
              <a:t>menjadi</a:t>
            </a:r>
            <a:r>
              <a:rPr lang="en-US" sz="3000" dirty="0">
                <a:solidFill>
                  <a:srgbClr val="000000"/>
                </a:solidFill>
                <a:latin typeface="Open Sans Light Bold"/>
              </a:rPr>
              <a:t> </a:t>
            </a:r>
            <a:r>
              <a:rPr lang="en-US" sz="3000" dirty="0" smtClean="0">
                <a:solidFill>
                  <a:srgbClr val="000000"/>
                </a:solidFill>
                <a:latin typeface="Open Sans Light Bold"/>
              </a:rPr>
              <a:t>beta-D</a:t>
            </a:r>
            <a:r>
              <a:rPr lang="id-ID" sz="3000" dirty="0" smtClean="0">
                <a:solidFill>
                  <a:srgbClr val="000000"/>
                </a:solidFill>
                <a:latin typeface="Open Sans Light Bold"/>
              </a:rPr>
              <a:t>. Struktur siklik diatas dapat dikelompokan menjadi cincin piran dan furan</a:t>
            </a:r>
            <a:endParaRPr lang="en-US" sz="3000" dirty="0">
              <a:solidFill>
                <a:srgbClr val="000000"/>
              </a:solidFill>
              <a:latin typeface="Open Sans Light Bold"/>
            </a:endParaRPr>
          </a:p>
        </p:txBody>
      </p:sp>
      <p:sp>
        <p:nvSpPr>
          <p:cNvPr id="9" name="TextBox 15"/>
          <p:cNvSpPr txBox="1"/>
          <p:nvPr/>
        </p:nvSpPr>
        <p:spPr>
          <a:xfrm>
            <a:off x="3428960" y="714344"/>
            <a:ext cx="3239389" cy="514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dirty="0" err="1">
                <a:solidFill>
                  <a:srgbClr val="000000"/>
                </a:solidFill>
                <a:latin typeface="Open Sans Light"/>
              </a:rPr>
              <a:t>Glukosa</a:t>
            </a:r>
            <a:endParaRPr lang="en-US" sz="3000" dirty="0">
              <a:solidFill>
                <a:srgbClr val="000000"/>
              </a:solidFill>
              <a:latin typeface="Open Sans Light"/>
            </a:endParaRPr>
          </a:p>
        </p:txBody>
      </p:sp>
      <p:sp>
        <p:nvSpPr>
          <p:cNvPr id="10" name="TextBox 16"/>
          <p:cNvSpPr txBox="1"/>
          <p:nvPr/>
        </p:nvSpPr>
        <p:spPr>
          <a:xfrm>
            <a:off x="11715768" y="714344"/>
            <a:ext cx="3239389" cy="514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dirty="0" err="1">
                <a:solidFill>
                  <a:srgbClr val="000000"/>
                </a:solidFill>
                <a:latin typeface="Open Sans Light"/>
              </a:rPr>
              <a:t>Fruktosa</a:t>
            </a:r>
            <a:endParaRPr lang="en-US" sz="3000" dirty="0">
              <a:solidFill>
                <a:srgbClr val="000000"/>
              </a:solidFill>
              <a:latin typeface="Open Sans Light"/>
            </a:endParaRPr>
          </a:p>
        </p:txBody>
      </p:sp>
      <p:pic>
        <p:nvPicPr>
          <p:cNvPr id="2050" name="Picture 2" descr="C:\Users\ok\Downloads\WhatsApp Image 2022-03-04 at 14.07.24 (1).jpeg"/>
          <p:cNvPicPr>
            <a:picLocks noChangeAspect="1" noChangeArrowheads="1"/>
          </p:cNvPicPr>
          <p:nvPr/>
        </p:nvPicPr>
        <p:blipFill>
          <a:blip r:embed="rId2"/>
          <a:srcRect l="7343" t="7712" r="7812" b="16259"/>
          <a:stretch>
            <a:fillRect/>
          </a:stretch>
        </p:blipFill>
        <p:spPr bwMode="auto">
          <a:xfrm>
            <a:off x="1142944" y="1857352"/>
            <a:ext cx="7858180" cy="4214842"/>
          </a:xfrm>
          <a:prstGeom prst="rect">
            <a:avLst/>
          </a:prstGeom>
          <a:noFill/>
        </p:spPr>
      </p:pic>
      <p:pic>
        <p:nvPicPr>
          <p:cNvPr id="2051" name="Picture 3" descr="C:\Users\ok\Downloads\WhatsApp Image 2022-03-04 at 14.07.24.jpeg"/>
          <p:cNvPicPr>
            <a:picLocks noChangeAspect="1" noChangeArrowheads="1"/>
          </p:cNvPicPr>
          <p:nvPr/>
        </p:nvPicPr>
        <p:blipFill>
          <a:blip r:embed="rId3"/>
          <a:srcRect l="7343" t="14331" r="7343" b="8547"/>
          <a:stretch>
            <a:fillRect/>
          </a:stretch>
        </p:blipFill>
        <p:spPr bwMode="auto">
          <a:xfrm>
            <a:off x="9215438" y="1857352"/>
            <a:ext cx="8142392" cy="41155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136</Words>
  <Application>Microsoft Office PowerPoint</Application>
  <PresentationFormat>Custom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Now Bold</vt:lpstr>
      <vt:lpstr>Now</vt:lpstr>
      <vt:lpstr>Open Sans Light Bold</vt:lpstr>
      <vt:lpstr>Calibri</vt:lpstr>
      <vt:lpstr>Open Sans Light</vt:lpstr>
      <vt:lpstr>Arimo Bold</vt:lpstr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Karbohidrat Monosakarida</dc:title>
  <dc:creator>ok</dc:creator>
  <cp:lastModifiedBy>ok</cp:lastModifiedBy>
  <cp:revision>6</cp:revision>
  <dcterms:created xsi:type="dcterms:W3CDTF">2006-08-16T00:00:00Z</dcterms:created>
  <dcterms:modified xsi:type="dcterms:W3CDTF">2022-03-04T07:21:34Z</dcterms:modified>
  <dc:identifier>DAE5_Dj2SOM</dc:identifier>
</cp:coreProperties>
</file>