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Default Extension="fntdata" ContentType="application/x-fontdata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2" r:id="rId1"/>
  </p:sldMasterIdLst>
  <p:notesMasterIdLst>
    <p:notesMasterId r:id="rId8"/>
  </p:notesMasterIdLst>
  <p:sldIdLst>
    <p:sldId id="256" r:id="rId2"/>
    <p:sldId id="257" r:id="rId3"/>
    <p:sldId id="265" r:id="rId4"/>
    <p:sldId id="300" r:id="rId5"/>
    <p:sldId id="301" r:id="rId6"/>
    <p:sldId id="282" r:id="rId7"/>
  </p:sldIdLst>
  <p:sldSz cx="9144000" cy="5143500" type="screen16x9"/>
  <p:notesSz cx="6858000" cy="9144000"/>
  <p:embeddedFontLst>
    <p:embeddedFont>
      <p:font typeface="Cormorant Garamond Medium" charset="0"/>
      <p:regular r:id="rId9"/>
      <p:bold r:id="rId10"/>
      <p:italic r:id="rId11"/>
      <p:boldItalic r:id="rId12"/>
    </p:embeddedFont>
    <p:embeddedFont>
      <p:font typeface="Lato" charset="0"/>
      <p:regular r:id="rId13"/>
      <p:bold r:id="rId14"/>
      <p:italic r:id="rId15"/>
      <p:boldItalic r:id="rId16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D2A64C25-0A17-4AA4-9B44-D593E8640AAF}">
  <a:tblStyle styleId="{D2A64C25-0A17-4AA4-9B44-D593E8640AAF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91" d="100"/>
          <a:sy n="91" d="100"/>
        </p:scale>
        <p:origin x="-786" y="-96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font" Target="fonts/font5.fntdata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4.fntdata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font" Target="fonts/font8.fntdata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3.fntdata"/><Relationship Id="rId5" Type="http://schemas.openxmlformats.org/officeDocument/2006/relationships/slide" Target="slides/slide4.xml"/><Relationship Id="rId15" Type="http://schemas.openxmlformats.org/officeDocument/2006/relationships/font" Target="fonts/font7.fntdata"/><Relationship Id="rId10" Type="http://schemas.openxmlformats.org/officeDocument/2006/relationships/font" Target="fonts/font2.fntdata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font" Target="fonts/font1.fntdata"/><Relationship Id="rId14" Type="http://schemas.openxmlformats.org/officeDocument/2006/relationships/font" Target="fonts/font6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g8f4bd20341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8" name="Google Shape;168;g8f4bd20341_0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Google Shape;274;gac87bfb6cd_0_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5" name="Google Shape;275;gac87bfb6cd_0_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3" name="Google Shape;633;gaca1d19433_5_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4" name="Google Shape;634;gaca1d19433_5_2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>
            <a:spLocks noGrp="1"/>
          </p:cNvSpPr>
          <p:nvPr>
            <p:ph type="ctrTitle"/>
          </p:nvPr>
        </p:nvSpPr>
        <p:spPr>
          <a:xfrm>
            <a:off x="2341950" y="1589075"/>
            <a:ext cx="4460100" cy="150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700"/>
              <a:buNone/>
              <a:defRPr sz="4700">
                <a:solidFill>
                  <a:schemeClr val="dk2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6000">
                <a:solidFill>
                  <a:schemeClr val="dk2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6000">
                <a:solidFill>
                  <a:schemeClr val="dk2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6000">
                <a:solidFill>
                  <a:schemeClr val="dk2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6000">
                <a:solidFill>
                  <a:schemeClr val="dk2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6000">
                <a:solidFill>
                  <a:schemeClr val="dk2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6000">
                <a:solidFill>
                  <a:schemeClr val="dk2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6000">
                <a:solidFill>
                  <a:schemeClr val="dk2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60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subTitle" idx="1"/>
          </p:nvPr>
        </p:nvSpPr>
        <p:spPr>
          <a:xfrm>
            <a:off x="2657400" y="3316175"/>
            <a:ext cx="3829200" cy="24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1400">
                <a:solidFill>
                  <a:schemeClr val="dk2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1" name="Google Shape;11;p2"/>
          <p:cNvSpPr/>
          <p:nvPr/>
        </p:nvSpPr>
        <p:spPr>
          <a:xfrm>
            <a:off x="307500" y="218859"/>
            <a:ext cx="8376600" cy="4557000"/>
          </a:xfrm>
          <a:prstGeom prst="rect">
            <a:avLst/>
          </a:prstGeom>
          <a:noFill/>
          <a:ln w="2857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" name="Google Shape;12;p2"/>
          <p:cNvSpPr/>
          <p:nvPr/>
        </p:nvSpPr>
        <p:spPr>
          <a:xfrm>
            <a:off x="459900" y="367641"/>
            <a:ext cx="8376600" cy="4557000"/>
          </a:xfrm>
          <a:prstGeom prst="rect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4"/>
          <p:cNvSpPr/>
          <p:nvPr/>
        </p:nvSpPr>
        <p:spPr>
          <a:xfrm>
            <a:off x="586650" y="453200"/>
            <a:ext cx="7970700" cy="4386600"/>
          </a:xfrm>
          <a:prstGeom prst="rect">
            <a:avLst/>
          </a:prstGeom>
          <a:solidFill>
            <a:srgbClr val="F3F3F3"/>
          </a:solidFill>
          <a:ln>
            <a:noFill/>
          </a:ln>
          <a:effectLst>
            <a:outerShdw blurRad="471488" dist="400050" dir="10140000" algn="bl" rotWithShape="0">
              <a:srgbClr val="000000">
                <a:alpha val="8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" name="Google Shape;21;p4"/>
          <p:cNvSpPr txBox="1">
            <a:spLocks noGrp="1"/>
          </p:cNvSpPr>
          <p:nvPr>
            <p:ph type="body" idx="1"/>
          </p:nvPr>
        </p:nvSpPr>
        <p:spPr>
          <a:xfrm>
            <a:off x="713225" y="1243700"/>
            <a:ext cx="7545000" cy="3255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AutoNum type="arabicPeriod"/>
              <a:defRPr>
                <a:solidFill>
                  <a:schemeClr val="dk1"/>
                </a:solidFill>
              </a:defRPr>
            </a:lvl1pPr>
            <a:lvl2pPr marL="914400" lvl="1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>
                <a:solidFill>
                  <a:schemeClr val="dk1"/>
                </a:solidFill>
              </a:defRPr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>
                <a:solidFill>
                  <a:schemeClr val="dk1"/>
                </a:solidFill>
              </a:defRPr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22" name="Google Shape;22;p4"/>
          <p:cNvSpPr txBox="1">
            <a:spLocks noGrp="1"/>
          </p:cNvSpPr>
          <p:nvPr>
            <p:ph type="title"/>
          </p:nvPr>
        </p:nvSpPr>
        <p:spPr>
          <a:xfrm>
            <a:off x="713225" y="530584"/>
            <a:ext cx="5768100" cy="528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700"/>
              <a:buNone/>
              <a:defRPr sz="3000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>
                <a:solidFill>
                  <a:schemeClr val="dk2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>
                <a:solidFill>
                  <a:schemeClr val="dk2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>
                <a:solidFill>
                  <a:schemeClr val="dk2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>
                <a:solidFill>
                  <a:schemeClr val="dk2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>
                <a:solidFill>
                  <a:schemeClr val="dk2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>
                <a:solidFill>
                  <a:schemeClr val="dk2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>
                <a:solidFill>
                  <a:schemeClr val="dk2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cxnSp>
        <p:nvCxnSpPr>
          <p:cNvPr id="23" name="Google Shape;23;p4"/>
          <p:cNvCxnSpPr/>
          <p:nvPr/>
        </p:nvCxnSpPr>
        <p:spPr>
          <a:xfrm>
            <a:off x="8641800" y="-467375"/>
            <a:ext cx="0" cy="5642700"/>
          </a:xfrm>
          <a:prstGeom prst="straightConnector1">
            <a:avLst/>
          </a:prstGeom>
          <a:noFill/>
          <a:ln w="3810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4" name="Google Shape;24;p4"/>
          <p:cNvCxnSpPr/>
          <p:nvPr/>
        </p:nvCxnSpPr>
        <p:spPr>
          <a:xfrm>
            <a:off x="8794200" y="-467375"/>
            <a:ext cx="0" cy="56952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y dos columnas " type="twoColTx">
  <p:cSld name="TITLE_AND_TWO_COLUMNS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5"/>
          <p:cNvSpPr/>
          <p:nvPr/>
        </p:nvSpPr>
        <p:spPr>
          <a:xfrm>
            <a:off x="589463" y="522675"/>
            <a:ext cx="3659400" cy="39909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614363" dist="504825" dir="9420000" algn="bl" rotWithShape="0">
              <a:srgbClr val="000000">
                <a:alpha val="69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" name="Google Shape;27;p5"/>
          <p:cNvSpPr/>
          <p:nvPr/>
        </p:nvSpPr>
        <p:spPr>
          <a:xfrm>
            <a:off x="4895138" y="522675"/>
            <a:ext cx="3659400" cy="39909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614363" dist="504825" dir="9420000" algn="bl" rotWithShape="0">
              <a:srgbClr val="000000">
                <a:alpha val="69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" name="Google Shape;28;p5"/>
          <p:cNvSpPr txBox="1">
            <a:spLocks noGrp="1"/>
          </p:cNvSpPr>
          <p:nvPr>
            <p:ph type="subTitle" idx="1"/>
          </p:nvPr>
        </p:nvSpPr>
        <p:spPr>
          <a:xfrm>
            <a:off x="868764" y="2605767"/>
            <a:ext cx="3100800" cy="99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29" name="Google Shape;29;p5"/>
          <p:cNvSpPr txBox="1">
            <a:spLocks noGrp="1"/>
          </p:cNvSpPr>
          <p:nvPr>
            <p:ph type="subTitle" idx="2"/>
          </p:nvPr>
        </p:nvSpPr>
        <p:spPr>
          <a:xfrm>
            <a:off x="5167911" y="2605767"/>
            <a:ext cx="3100800" cy="99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30" name="Google Shape;30;p5"/>
          <p:cNvSpPr txBox="1">
            <a:spLocks noGrp="1"/>
          </p:cNvSpPr>
          <p:nvPr>
            <p:ph type="title"/>
          </p:nvPr>
        </p:nvSpPr>
        <p:spPr>
          <a:xfrm>
            <a:off x="1175524" y="1799261"/>
            <a:ext cx="2487300" cy="308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>
                <a:solidFill>
                  <a:schemeClr val="dk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>
                <a:solidFill>
                  <a:schemeClr val="dk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>
                <a:solidFill>
                  <a:schemeClr val="dk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>
                <a:solidFill>
                  <a:schemeClr val="dk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>
                <a:solidFill>
                  <a:schemeClr val="dk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>
                <a:solidFill>
                  <a:schemeClr val="dk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>
                <a:solidFill>
                  <a:schemeClr val="dk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31" name="Google Shape;31;p5"/>
          <p:cNvSpPr txBox="1">
            <a:spLocks noGrp="1"/>
          </p:cNvSpPr>
          <p:nvPr>
            <p:ph type="title" idx="3"/>
          </p:nvPr>
        </p:nvSpPr>
        <p:spPr>
          <a:xfrm>
            <a:off x="5481200" y="1799261"/>
            <a:ext cx="2487300" cy="308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>
                <a:solidFill>
                  <a:schemeClr val="dk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>
                <a:solidFill>
                  <a:schemeClr val="dk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>
                <a:solidFill>
                  <a:schemeClr val="dk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>
                <a:solidFill>
                  <a:schemeClr val="dk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>
                <a:solidFill>
                  <a:schemeClr val="dk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>
                <a:solidFill>
                  <a:schemeClr val="dk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>
                <a:solidFill>
                  <a:schemeClr val="dk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9"/>
          <p:cNvSpPr txBox="1">
            <a:spLocks noGrp="1"/>
          </p:cNvSpPr>
          <p:nvPr>
            <p:ph type="ctrTitle"/>
          </p:nvPr>
        </p:nvSpPr>
        <p:spPr>
          <a:xfrm>
            <a:off x="1690800" y="1412200"/>
            <a:ext cx="5762400" cy="1139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000"/>
              <a:buNone/>
              <a:defRPr sz="8000">
                <a:solidFill>
                  <a:schemeClr val="dk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000"/>
              <a:buNone/>
              <a:defRPr sz="8000">
                <a:solidFill>
                  <a:schemeClr val="dk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000"/>
              <a:buNone/>
              <a:defRPr sz="8000">
                <a:solidFill>
                  <a:schemeClr val="dk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000"/>
              <a:buNone/>
              <a:defRPr sz="8000">
                <a:solidFill>
                  <a:schemeClr val="dk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000"/>
              <a:buNone/>
              <a:defRPr sz="8000">
                <a:solidFill>
                  <a:schemeClr val="dk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000"/>
              <a:buNone/>
              <a:defRPr sz="8000">
                <a:solidFill>
                  <a:schemeClr val="dk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000"/>
              <a:buNone/>
              <a:defRPr sz="8000">
                <a:solidFill>
                  <a:schemeClr val="dk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000"/>
              <a:buNone/>
              <a:defRPr sz="8000">
                <a:solidFill>
                  <a:schemeClr val="dk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000"/>
              <a:buNone/>
              <a:defRPr sz="80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44" name="Google Shape;44;p9"/>
          <p:cNvSpPr txBox="1">
            <a:spLocks noGrp="1"/>
          </p:cNvSpPr>
          <p:nvPr>
            <p:ph type="subTitle" idx="1"/>
          </p:nvPr>
        </p:nvSpPr>
        <p:spPr>
          <a:xfrm>
            <a:off x="2105100" y="2523638"/>
            <a:ext cx="4933800" cy="799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chemeClr val="lt1"/>
        </a:solidFill>
        <a:effectLst/>
      </p:bgPr>
    </p:bg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noFill/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13225" y="539500"/>
            <a:ext cx="7717500" cy="113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2700"/>
              <a:buFont typeface="Cormorant Garamond Medium"/>
              <a:buNone/>
              <a:defRPr sz="2700">
                <a:solidFill>
                  <a:schemeClr val="hlink"/>
                </a:solidFill>
                <a:latin typeface="Cormorant Garamond Medium"/>
                <a:ea typeface="Cormorant Garamond Medium"/>
                <a:cs typeface="Cormorant Garamond Medium"/>
                <a:sym typeface="Cormorant Garamond Mediu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3000"/>
              <a:buFont typeface="Cormorant Garamond Medium"/>
              <a:buNone/>
              <a:defRPr sz="3000">
                <a:solidFill>
                  <a:schemeClr val="hlink"/>
                </a:solidFill>
                <a:latin typeface="Cormorant Garamond Medium"/>
                <a:ea typeface="Cormorant Garamond Medium"/>
                <a:cs typeface="Cormorant Garamond Medium"/>
                <a:sym typeface="Cormorant Garamond Medium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3000"/>
              <a:buFont typeface="Cormorant Garamond Medium"/>
              <a:buNone/>
              <a:defRPr sz="3000">
                <a:solidFill>
                  <a:schemeClr val="hlink"/>
                </a:solidFill>
                <a:latin typeface="Cormorant Garamond Medium"/>
                <a:ea typeface="Cormorant Garamond Medium"/>
                <a:cs typeface="Cormorant Garamond Medium"/>
                <a:sym typeface="Cormorant Garamond Medium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3000"/>
              <a:buFont typeface="Cormorant Garamond Medium"/>
              <a:buNone/>
              <a:defRPr sz="3000">
                <a:solidFill>
                  <a:schemeClr val="hlink"/>
                </a:solidFill>
                <a:latin typeface="Cormorant Garamond Medium"/>
                <a:ea typeface="Cormorant Garamond Medium"/>
                <a:cs typeface="Cormorant Garamond Medium"/>
                <a:sym typeface="Cormorant Garamond Medium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3000"/>
              <a:buFont typeface="Cormorant Garamond Medium"/>
              <a:buNone/>
              <a:defRPr sz="3000">
                <a:solidFill>
                  <a:schemeClr val="hlink"/>
                </a:solidFill>
                <a:latin typeface="Cormorant Garamond Medium"/>
                <a:ea typeface="Cormorant Garamond Medium"/>
                <a:cs typeface="Cormorant Garamond Medium"/>
                <a:sym typeface="Cormorant Garamond Medium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3000"/>
              <a:buFont typeface="Cormorant Garamond Medium"/>
              <a:buNone/>
              <a:defRPr sz="3000">
                <a:solidFill>
                  <a:schemeClr val="hlink"/>
                </a:solidFill>
                <a:latin typeface="Cormorant Garamond Medium"/>
                <a:ea typeface="Cormorant Garamond Medium"/>
                <a:cs typeface="Cormorant Garamond Medium"/>
                <a:sym typeface="Cormorant Garamond Medium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3000"/>
              <a:buFont typeface="Cormorant Garamond Medium"/>
              <a:buNone/>
              <a:defRPr sz="3000">
                <a:solidFill>
                  <a:schemeClr val="hlink"/>
                </a:solidFill>
                <a:latin typeface="Cormorant Garamond Medium"/>
                <a:ea typeface="Cormorant Garamond Medium"/>
                <a:cs typeface="Cormorant Garamond Medium"/>
                <a:sym typeface="Cormorant Garamond Medium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3000"/>
              <a:buFont typeface="Cormorant Garamond Medium"/>
              <a:buNone/>
              <a:defRPr sz="3000">
                <a:solidFill>
                  <a:schemeClr val="hlink"/>
                </a:solidFill>
                <a:latin typeface="Cormorant Garamond Medium"/>
                <a:ea typeface="Cormorant Garamond Medium"/>
                <a:cs typeface="Cormorant Garamond Medium"/>
                <a:sym typeface="Cormorant Garamond Medium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3000"/>
              <a:buFont typeface="Cormorant Garamond Medium"/>
              <a:buNone/>
              <a:defRPr sz="3000">
                <a:solidFill>
                  <a:schemeClr val="hlink"/>
                </a:solidFill>
                <a:latin typeface="Cormorant Garamond Medium"/>
                <a:ea typeface="Cormorant Garamond Medium"/>
                <a:cs typeface="Cormorant Garamond Medium"/>
                <a:sym typeface="Cormorant Garamond Medium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13225" y="1152475"/>
            <a:ext cx="7717500" cy="345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1400"/>
              <a:buFont typeface="Lato"/>
              <a:buChar char="●"/>
              <a:defRPr>
                <a:solidFill>
                  <a:schemeClr val="hlink"/>
                </a:solidFill>
                <a:latin typeface="Lato"/>
                <a:ea typeface="Lato"/>
                <a:cs typeface="Lato"/>
                <a:sym typeface="Lato"/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hlink"/>
              </a:buClr>
              <a:buSzPts val="1400"/>
              <a:buFont typeface="Lato"/>
              <a:buChar char="○"/>
              <a:defRPr>
                <a:solidFill>
                  <a:schemeClr val="hlink"/>
                </a:solidFill>
                <a:latin typeface="Lato"/>
                <a:ea typeface="Lato"/>
                <a:cs typeface="Lato"/>
                <a:sym typeface="Lato"/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hlink"/>
              </a:buClr>
              <a:buSzPts val="1400"/>
              <a:buFont typeface="Lato"/>
              <a:buChar char="■"/>
              <a:defRPr>
                <a:solidFill>
                  <a:schemeClr val="hlink"/>
                </a:solidFill>
                <a:latin typeface="Lato"/>
                <a:ea typeface="Lato"/>
                <a:cs typeface="Lato"/>
                <a:sym typeface="Lato"/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hlink"/>
              </a:buClr>
              <a:buSzPts val="1400"/>
              <a:buFont typeface="Lato"/>
              <a:buChar char="●"/>
              <a:defRPr>
                <a:solidFill>
                  <a:schemeClr val="hlink"/>
                </a:solidFill>
                <a:latin typeface="Lato"/>
                <a:ea typeface="Lato"/>
                <a:cs typeface="Lato"/>
                <a:sym typeface="Lato"/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hlink"/>
              </a:buClr>
              <a:buSzPts val="1400"/>
              <a:buFont typeface="Lato"/>
              <a:buChar char="○"/>
              <a:defRPr>
                <a:solidFill>
                  <a:schemeClr val="hlink"/>
                </a:solidFill>
                <a:latin typeface="Lato"/>
                <a:ea typeface="Lato"/>
                <a:cs typeface="Lato"/>
                <a:sym typeface="Lato"/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hlink"/>
              </a:buClr>
              <a:buSzPts val="1400"/>
              <a:buFont typeface="Lato"/>
              <a:buChar char="■"/>
              <a:defRPr>
                <a:solidFill>
                  <a:schemeClr val="hlink"/>
                </a:solidFill>
                <a:latin typeface="Lato"/>
                <a:ea typeface="Lato"/>
                <a:cs typeface="Lato"/>
                <a:sym typeface="Lato"/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hlink"/>
              </a:buClr>
              <a:buSzPts val="1400"/>
              <a:buFont typeface="Lato"/>
              <a:buChar char="●"/>
              <a:defRPr>
                <a:solidFill>
                  <a:schemeClr val="hlink"/>
                </a:solidFill>
                <a:latin typeface="Lato"/>
                <a:ea typeface="Lato"/>
                <a:cs typeface="Lato"/>
                <a:sym typeface="Lato"/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hlink"/>
              </a:buClr>
              <a:buSzPts val="1400"/>
              <a:buFont typeface="Lato"/>
              <a:buChar char="○"/>
              <a:defRPr>
                <a:solidFill>
                  <a:schemeClr val="hlink"/>
                </a:solidFill>
                <a:latin typeface="Lato"/>
                <a:ea typeface="Lato"/>
                <a:cs typeface="Lato"/>
                <a:sym typeface="Lato"/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hlink"/>
              </a:buClr>
              <a:buSzPts val="1400"/>
              <a:buFont typeface="Lato"/>
              <a:buChar char="■"/>
              <a:defRPr>
                <a:solidFill>
                  <a:schemeClr val="hlink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0" r:id="rId2"/>
    <p:sldLayoutId id="2147483651" r:id="rId3"/>
    <p:sldLayoutId id="2147483655" r:id="rId4"/>
    <p:sldLayoutId id="2147483658" r:id="rId5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28"/>
          <p:cNvSpPr txBox="1">
            <a:spLocks noGrp="1"/>
          </p:cNvSpPr>
          <p:nvPr>
            <p:ph type="ctrTitle"/>
          </p:nvPr>
        </p:nvSpPr>
        <p:spPr>
          <a:xfrm>
            <a:off x="1643042" y="1589075"/>
            <a:ext cx="6072230" cy="1508400"/>
          </a:xfrm>
          <a:prstGeom prst="rect">
            <a:avLst/>
          </a:prstGeom>
          <a:effectLst>
            <a:outerShdw blurRad="371475" dist="142875" dir="5400000" algn="bl" rotWithShape="0">
              <a:srgbClr val="000000">
                <a:alpha val="75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000" dirty="0" smtClean="0">
                <a:solidFill>
                  <a:schemeClr val="dk2"/>
                </a:solidFill>
                <a:latin typeface="Cormorant Garamond Medium"/>
                <a:ea typeface="Cormorant Garamond Medium"/>
                <a:cs typeface="Cormorant Garamond Medium"/>
                <a:sym typeface="Cormorant Garamond Medium"/>
              </a:rPr>
              <a:t>MONOSAKARIDA</a:t>
            </a:r>
            <a:endParaRPr sz="4000">
              <a:solidFill>
                <a:schemeClr val="dk2"/>
              </a:solidFill>
              <a:latin typeface="Cormorant Garamond Medium"/>
              <a:ea typeface="Cormorant Garamond Medium"/>
              <a:cs typeface="Cormorant Garamond Medium"/>
              <a:sym typeface="Cormorant Garamond Medium"/>
            </a:endParaRPr>
          </a:p>
        </p:txBody>
      </p:sp>
      <p:sp>
        <p:nvSpPr>
          <p:cNvPr id="171" name="Google Shape;171;p28"/>
          <p:cNvSpPr txBox="1">
            <a:spLocks noGrp="1"/>
          </p:cNvSpPr>
          <p:nvPr>
            <p:ph type="subTitle" idx="1"/>
          </p:nvPr>
        </p:nvSpPr>
        <p:spPr>
          <a:xfrm>
            <a:off x="2428860" y="2857502"/>
            <a:ext cx="4429156" cy="612898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dirty="0" smtClean="0"/>
              <a:t>MELLISA MARZALENA 2114051044 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dirty="0" smtClean="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rPr>
              <a:t>THP (B)</a:t>
            </a:r>
            <a:endParaRPr sz="1600">
              <a:solidFill>
                <a:schemeClr val="dk2"/>
              </a:solidFill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14348" y="4214824"/>
            <a:ext cx="7858180" cy="500066"/>
          </a:xfrm>
        </p:spPr>
        <p:txBody>
          <a:bodyPr/>
          <a:lstStyle/>
          <a:p>
            <a:r>
              <a:rPr lang="en-US" sz="1800" dirty="0" err="1" smtClean="0">
                <a:solidFill>
                  <a:schemeClr val="bg1"/>
                </a:solidFill>
              </a:rPr>
              <a:t>Pada</a:t>
            </a:r>
            <a:r>
              <a:rPr lang="en-US" sz="1800" dirty="0" smtClean="0">
                <a:solidFill>
                  <a:schemeClr val="bg1"/>
                </a:solidFill>
              </a:rPr>
              <a:t> </a:t>
            </a:r>
            <a:r>
              <a:rPr lang="en-US" sz="1800" dirty="0" err="1" smtClean="0">
                <a:solidFill>
                  <a:schemeClr val="bg1"/>
                </a:solidFill>
              </a:rPr>
              <a:t>gambar</a:t>
            </a:r>
            <a:r>
              <a:rPr lang="en-US" sz="1800" dirty="0" smtClean="0">
                <a:solidFill>
                  <a:schemeClr val="bg1"/>
                </a:solidFill>
              </a:rPr>
              <a:t> </a:t>
            </a:r>
            <a:r>
              <a:rPr lang="en-US" sz="1800" dirty="0" err="1" smtClean="0">
                <a:solidFill>
                  <a:schemeClr val="bg1"/>
                </a:solidFill>
              </a:rPr>
              <a:t>dapat</a:t>
            </a:r>
            <a:r>
              <a:rPr lang="en-US" sz="1800" dirty="0" smtClean="0">
                <a:solidFill>
                  <a:schemeClr val="bg1"/>
                </a:solidFill>
              </a:rPr>
              <a:t> </a:t>
            </a:r>
            <a:r>
              <a:rPr lang="en-US" sz="1800" dirty="0" err="1" smtClean="0">
                <a:solidFill>
                  <a:schemeClr val="bg1"/>
                </a:solidFill>
              </a:rPr>
              <a:t>dilihat</a:t>
            </a:r>
            <a:r>
              <a:rPr lang="en-US" sz="1800" dirty="0" smtClean="0">
                <a:solidFill>
                  <a:schemeClr val="bg1"/>
                </a:solidFill>
              </a:rPr>
              <a:t> </a:t>
            </a:r>
            <a:r>
              <a:rPr lang="en-US" sz="1800" dirty="0" err="1" smtClean="0">
                <a:solidFill>
                  <a:schemeClr val="bg1"/>
                </a:solidFill>
              </a:rPr>
              <a:t>semua</a:t>
            </a:r>
            <a:r>
              <a:rPr lang="en-US" sz="1800" dirty="0" smtClean="0">
                <a:solidFill>
                  <a:schemeClr val="bg1"/>
                </a:solidFill>
              </a:rPr>
              <a:t> </a:t>
            </a:r>
            <a:r>
              <a:rPr lang="en-US" sz="1800" dirty="0" err="1" smtClean="0">
                <a:solidFill>
                  <a:schemeClr val="bg1"/>
                </a:solidFill>
              </a:rPr>
              <a:t>memiliki</a:t>
            </a:r>
            <a:r>
              <a:rPr lang="en-US" sz="1800" dirty="0" smtClean="0">
                <a:solidFill>
                  <a:schemeClr val="bg1"/>
                </a:solidFill>
              </a:rPr>
              <a:t> 6 </a:t>
            </a:r>
            <a:r>
              <a:rPr lang="en-US" sz="1800" dirty="0" err="1" smtClean="0">
                <a:solidFill>
                  <a:schemeClr val="bg1"/>
                </a:solidFill>
              </a:rPr>
              <a:t>karbon</a:t>
            </a:r>
            <a:r>
              <a:rPr lang="en-US" sz="1800" dirty="0" smtClean="0">
                <a:solidFill>
                  <a:schemeClr val="bg1"/>
                </a:solidFill>
              </a:rPr>
              <a:t> </a:t>
            </a:r>
            <a:r>
              <a:rPr lang="en-US" sz="1800" dirty="0" err="1" smtClean="0">
                <a:solidFill>
                  <a:schemeClr val="bg1"/>
                </a:solidFill>
              </a:rPr>
              <a:t>dan</a:t>
            </a:r>
            <a:r>
              <a:rPr lang="en-US" sz="1800" dirty="0" smtClean="0">
                <a:solidFill>
                  <a:schemeClr val="bg1"/>
                </a:solidFill>
              </a:rPr>
              <a:t> 5 </a:t>
            </a:r>
            <a:r>
              <a:rPr lang="en-US" sz="1800" dirty="0" err="1" smtClean="0">
                <a:solidFill>
                  <a:schemeClr val="bg1"/>
                </a:solidFill>
              </a:rPr>
              <a:t>gugus</a:t>
            </a:r>
            <a:r>
              <a:rPr lang="en-US" sz="1800" dirty="0" smtClean="0">
                <a:solidFill>
                  <a:schemeClr val="bg1"/>
                </a:solidFill>
              </a:rPr>
              <a:t> </a:t>
            </a:r>
            <a:r>
              <a:rPr lang="en-US" sz="1800" dirty="0" err="1" smtClean="0">
                <a:solidFill>
                  <a:schemeClr val="bg1"/>
                </a:solidFill>
              </a:rPr>
              <a:t>hidroksil</a:t>
            </a:r>
            <a:endParaRPr lang="en-US" sz="1800" dirty="0">
              <a:solidFill>
                <a:schemeClr val="bg1"/>
              </a:solidFill>
            </a:endParaRPr>
          </a:p>
        </p:txBody>
      </p:sp>
      <p:pic>
        <p:nvPicPr>
          <p:cNvPr id="4" name="Picture 3" descr="WhatsApp Image 2022-03-04 at 08.20.24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3108" y="1785932"/>
            <a:ext cx="5183054" cy="2357454"/>
          </a:xfrm>
          <a:prstGeom prst="rect">
            <a:avLst/>
          </a:prstGeom>
        </p:spPr>
      </p:pic>
      <p:sp>
        <p:nvSpPr>
          <p:cNvPr id="5" name="Subtitle 2"/>
          <p:cNvSpPr txBox="1">
            <a:spLocks/>
          </p:cNvSpPr>
          <p:nvPr/>
        </p:nvSpPr>
        <p:spPr>
          <a:xfrm>
            <a:off x="795310" y="652448"/>
            <a:ext cx="7858180" cy="11430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marR="0" lvl="0" indent="-31750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Lato"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Lato"/>
                <a:ea typeface="Lato"/>
                <a:cs typeface="Lato"/>
                <a:sym typeface="Lato"/>
              </a:rPr>
              <a:t>Monosakarida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Lato"/>
                <a:ea typeface="Lato"/>
                <a:cs typeface="Lato"/>
                <a:sym typeface="Lato"/>
              </a:rPr>
              <a:t> </a:t>
            </a:r>
            <a:r>
              <a:rPr kumimoji="0" lang="en-US" sz="18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Lato"/>
                <a:ea typeface="Lato"/>
                <a:cs typeface="Lato"/>
                <a:sym typeface="Lato"/>
              </a:rPr>
              <a:t>merupakan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Lato"/>
                <a:ea typeface="Lato"/>
                <a:cs typeface="Lato"/>
                <a:sym typeface="Lato"/>
              </a:rPr>
              <a:t> </a:t>
            </a:r>
            <a:r>
              <a:rPr kumimoji="0" lang="en-US" sz="18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Lato"/>
                <a:ea typeface="Lato"/>
                <a:cs typeface="Lato"/>
                <a:sym typeface="Lato"/>
              </a:rPr>
              <a:t>jenis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Lato"/>
                <a:ea typeface="Lato"/>
                <a:cs typeface="Lato"/>
                <a:sym typeface="Lato"/>
              </a:rPr>
              <a:t> </a:t>
            </a:r>
            <a:r>
              <a:rPr kumimoji="0" lang="en-US" sz="18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Lato"/>
                <a:ea typeface="Lato"/>
                <a:cs typeface="Lato"/>
                <a:sym typeface="Lato"/>
              </a:rPr>
              <a:t>karbohidrat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Lato"/>
                <a:ea typeface="Lato"/>
                <a:cs typeface="Lato"/>
                <a:sym typeface="Lato"/>
              </a:rPr>
              <a:t> </a:t>
            </a:r>
            <a:r>
              <a:rPr kumimoji="0" lang="en-US" sz="18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Lato"/>
                <a:ea typeface="Lato"/>
                <a:cs typeface="Lato"/>
                <a:sym typeface="Lato"/>
              </a:rPr>
              <a:t>terkecil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Lato"/>
                <a:ea typeface="Lato"/>
                <a:cs typeface="Lato"/>
                <a:sym typeface="Lato"/>
              </a:rPr>
              <a:t>. </a:t>
            </a:r>
            <a:r>
              <a:rPr kumimoji="0" lang="en-US" sz="18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Lato"/>
                <a:ea typeface="Lato"/>
                <a:cs typeface="Lato"/>
                <a:sym typeface="Lato"/>
              </a:rPr>
              <a:t>Monosakarida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Lato"/>
                <a:ea typeface="Lato"/>
                <a:cs typeface="Lato"/>
                <a:sym typeface="Lato"/>
              </a:rPr>
              <a:t> </a:t>
            </a:r>
            <a:r>
              <a:rPr kumimoji="0" lang="en-US" sz="18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Lato"/>
                <a:ea typeface="Lato"/>
                <a:cs typeface="Lato"/>
                <a:sym typeface="Lato"/>
              </a:rPr>
              <a:t>memiliki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Lato"/>
                <a:ea typeface="Lato"/>
                <a:cs typeface="Lato"/>
                <a:sym typeface="Lato"/>
              </a:rPr>
              <a:t> </a:t>
            </a:r>
            <a:r>
              <a:rPr kumimoji="0" lang="en-US" sz="18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Lato"/>
                <a:ea typeface="Lato"/>
                <a:cs typeface="Lato"/>
                <a:sym typeface="Lato"/>
              </a:rPr>
              <a:t>satu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Lato"/>
                <a:ea typeface="Lato"/>
                <a:cs typeface="Lato"/>
                <a:sym typeface="Lato"/>
              </a:rPr>
              <a:t> </a:t>
            </a:r>
            <a:r>
              <a:rPr kumimoji="0" lang="en-US" sz="18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Lato"/>
                <a:ea typeface="Lato"/>
                <a:cs typeface="Lato"/>
                <a:sym typeface="Lato"/>
              </a:rPr>
              <a:t>gugus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Lato"/>
                <a:ea typeface="Lato"/>
                <a:cs typeface="Lato"/>
                <a:sym typeface="Lato"/>
              </a:rPr>
              <a:t> </a:t>
            </a:r>
            <a:r>
              <a:rPr kumimoji="0" lang="en-US" sz="18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Lato"/>
                <a:ea typeface="Lato"/>
                <a:cs typeface="Lato"/>
                <a:sym typeface="Lato"/>
              </a:rPr>
              <a:t>aldehid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Lato"/>
                <a:ea typeface="Lato"/>
                <a:cs typeface="Lato"/>
                <a:sym typeface="Lato"/>
              </a:rPr>
              <a:t> </a:t>
            </a:r>
            <a:r>
              <a:rPr kumimoji="0" lang="en-US" sz="18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Lato"/>
                <a:ea typeface="Lato"/>
                <a:cs typeface="Lato"/>
                <a:sym typeface="Lato"/>
              </a:rPr>
              <a:t>atau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Lato"/>
                <a:ea typeface="Lato"/>
                <a:cs typeface="Lato"/>
                <a:sym typeface="Lato"/>
              </a:rPr>
              <a:t> </a:t>
            </a:r>
            <a:r>
              <a:rPr kumimoji="0" lang="en-US" sz="18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Lato"/>
                <a:ea typeface="Lato"/>
                <a:cs typeface="Lato"/>
                <a:sym typeface="Lato"/>
              </a:rPr>
              <a:t>satu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Lato"/>
                <a:ea typeface="Lato"/>
                <a:cs typeface="Lato"/>
                <a:sym typeface="Lato"/>
              </a:rPr>
              <a:t> </a:t>
            </a:r>
            <a:r>
              <a:rPr kumimoji="0" lang="en-US" sz="18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Lato"/>
                <a:ea typeface="Lato"/>
                <a:cs typeface="Lato"/>
                <a:sym typeface="Lato"/>
              </a:rPr>
              <a:t>gugus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Lato"/>
                <a:ea typeface="Lato"/>
                <a:cs typeface="Lato"/>
                <a:sym typeface="Lato"/>
              </a:rPr>
              <a:t> </a:t>
            </a:r>
            <a:r>
              <a:rPr kumimoji="0" lang="en-US" sz="18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Lato"/>
                <a:ea typeface="Lato"/>
                <a:cs typeface="Lato"/>
                <a:sym typeface="Lato"/>
              </a:rPr>
              <a:t>keton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Lato"/>
                <a:ea typeface="Lato"/>
                <a:cs typeface="Lato"/>
                <a:sym typeface="Lato"/>
              </a:rPr>
              <a:t> yang </a:t>
            </a:r>
            <a:r>
              <a:rPr kumimoji="0" lang="en-US" sz="18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Lato"/>
                <a:ea typeface="Lato"/>
                <a:cs typeface="Lato"/>
                <a:sym typeface="Lato"/>
              </a:rPr>
              <a:t>pada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Lato"/>
                <a:ea typeface="Lato"/>
                <a:cs typeface="Lato"/>
                <a:sym typeface="Lato"/>
              </a:rPr>
              <a:t> </a:t>
            </a:r>
            <a:r>
              <a:rPr kumimoji="0" lang="en-US" sz="18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Lato"/>
                <a:ea typeface="Lato"/>
                <a:cs typeface="Lato"/>
                <a:sym typeface="Lato"/>
              </a:rPr>
              <a:t>rantainya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Lato"/>
                <a:ea typeface="Lato"/>
                <a:cs typeface="Lato"/>
                <a:sym typeface="Lato"/>
              </a:rPr>
              <a:t> </a:t>
            </a:r>
            <a:r>
              <a:rPr kumimoji="0" lang="en-US" sz="18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Lato"/>
                <a:ea typeface="Lato"/>
                <a:cs typeface="Lato"/>
                <a:sym typeface="Lato"/>
              </a:rPr>
              <a:t>terikat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Lato"/>
                <a:ea typeface="Lato"/>
                <a:cs typeface="Lato"/>
                <a:sym typeface="Lato"/>
              </a:rPr>
              <a:t> 2 </a:t>
            </a:r>
            <a:r>
              <a:rPr kumimoji="0" lang="en-US" sz="18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Lato"/>
                <a:ea typeface="Lato"/>
                <a:cs typeface="Lato"/>
                <a:sym typeface="Lato"/>
              </a:rPr>
              <a:t>atau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Lato"/>
                <a:ea typeface="Lato"/>
                <a:cs typeface="Lato"/>
                <a:sym typeface="Lato"/>
              </a:rPr>
              <a:t> </a:t>
            </a:r>
            <a:r>
              <a:rPr kumimoji="0" lang="en-US" sz="18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Lato"/>
                <a:ea typeface="Lato"/>
                <a:cs typeface="Lato"/>
                <a:sym typeface="Lato"/>
              </a:rPr>
              <a:t>lebih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Lato"/>
                <a:ea typeface="Lato"/>
                <a:cs typeface="Lato"/>
                <a:sym typeface="Lato"/>
              </a:rPr>
              <a:t> </a:t>
            </a:r>
            <a:r>
              <a:rPr kumimoji="0" lang="en-US" sz="18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Lato"/>
                <a:ea typeface="Lato"/>
                <a:cs typeface="Lato"/>
                <a:sym typeface="Lato"/>
              </a:rPr>
              <a:t>gugus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Lato"/>
                <a:ea typeface="Lato"/>
                <a:cs typeface="Lato"/>
                <a:sym typeface="Lato"/>
              </a:rPr>
              <a:t> </a:t>
            </a:r>
            <a:r>
              <a:rPr kumimoji="0" lang="en-US" sz="18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Lato"/>
                <a:ea typeface="Lato"/>
                <a:cs typeface="Lato"/>
                <a:sym typeface="Lato"/>
              </a:rPr>
              <a:t>hidroksil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Lato"/>
                <a:ea typeface="Lato"/>
                <a:cs typeface="Lato"/>
                <a:sym typeface="Lato"/>
              </a:rPr>
              <a:t>. 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Lato"/>
              <a:ea typeface="Lato"/>
              <a:cs typeface="Lato"/>
              <a:sym typeface="Lato"/>
            </a:endParaRPr>
          </a:p>
        </p:txBody>
      </p:sp>
      <p:cxnSp>
        <p:nvCxnSpPr>
          <p:cNvPr id="8" name="Straight Connector 7"/>
          <p:cNvCxnSpPr/>
          <p:nvPr/>
        </p:nvCxnSpPr>
        <p:spPr>
          <a:xfrm>
            <a:off x="2643174" y="2928940"/>
            <a:ext cx="428628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2643174" y="2571750"/>
            <a:ext cx="428628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rot="5400000">
            <a:off x="2893207" y="2750345"/>
            <a:ext cx="35719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 rot="5400000">
            <a:off x="2464579" y="2750345"/>
            <a:ext cx="35719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Google Shape;277;p37"/>
          <p:cNvSpPr/>
          <p:nvPr/>
        </p:nvSpPr>
        <p:spPr>
          <a:xfrm>
            <a:off x="5015750" y="687850"/>
            <a:ext cx="3644400" cy="3963600"/>
          </a:xfrm>
          <a:prstGeom prst="rect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8" name="Google Shape;278;p37"/>
          <p:cNvSpPr/>
          <p:nvPr/>
        </p:nvSpPr>
        <p:spPr>
          <a:xfrm>
            <a:off x="748550" y="687850"/>
            <a:ext cx="3644400" cy="3963600"/>
          </a:xfrm>
          <a:prstGeom prst="rect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9" name="Google Shape;279;p37"/>
          <p:cNvSpPr txBox="1">
            <a:spLocks noGrp="1"/>
          </p:cNvSpPr>
          <p:nvPr>
            <p:ph type="subTitle" idx="1"/>
          </p:nvPr>
        </p:nvSpPr>
        <p:spPr>
          <a:xfrm>
            <a:off x="857224" y="1428742"/>
            <a:ext cx="3214710" cy="1214446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buNone/>
            </a:pPr>
            <a:r>
              <a:rPr lang="it-IT" dirty="0" smtClean="0"/>
              <a:t>Awalan nama diberi  </a:t>
            </a:r>
            <a:r>
              <a:rPr lang="it-IT" b="1" dirty="0" smtClean="0"/>
              <a:t>(aldo) </a:t>
            </a:r>
          </a:p>
          <a:p>
            <a:pPr marL="0" lvl="0" indent="0">
              <a:buNone/>
            </a:pPr>
            <a:r>
              <a:rPr lang="it-IT" dirty="0" smtClean="0"/>
              <a:t>3 c = triosa -&gt; aldo triosa</a:t>
            </a:r>
          </a:p>
          <a:p>
            <a:pPr marL="0" lvl="0" indent="0">
              <a:buNone/>
            </a:pPr>
            <a:r>
              <a:rPr lang="it-IT" dirty="0" smtClean="0"/>
              <a:t>4 c = tetrosa</a:t>
            </a:r>
          </a:p>
          <a:p>
            <a:pPr marL="0" lvl="0" indent="0">
              <a:buNone/>
            </a:pPr>
            <a:r>
              <a:rPr lang="it-IT" dirty="0" smtClean="0"/>
              <a:t>5 c = pentose</a:t>
            </a:r>
          </a:p>
          <a:p>
            <a:pPr marL="0" lvl="0" indent="0">
              <a:buNone/>
            </a:pPr>
            <a:r>
              <a:rPr lang="it-IT" dirty="0" smtClean="0"/>
              <a:t>6 c = heksosa</a:t>
            </a:r>
            <a:endParaRPr/>
          </a:p>
        </p:txBody>
      </p:sp>
      <p:sp>
        <p:nvSpPr>
          <p:cNvPr id="280" name="Google Shape;280;p37"/>
          <p:cNvSpPr txBox="1">
            <a:spLocks noGrp="1"/>
          </p:cNvSpPr>
          <p:nvPr>
            <p:ph type="subTitle" idx="2"/>
          </p:nvPr>
        </p:nvSpPr>
        <p:spPr>
          <a:xfrm>
            <a:off x="5143504" y="1428742"/>
            <a:ext cx="3286148" cy="1285884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buNone/>
            </a:pPr>
            <a:r>
              <a:rPr lang="it-IT" dirty="0" smtClean="0"/>
              <a:t>Awalan nama diberi  </a:t>
            </a:r>
            <a:r>
              <a:rPr lang="it-IT" b="1" dirty="0" smtClean="0"/>
              <a:t>(keto) </a:t>
            </a:r>
          </a:p>
          <a:p>
            <a:pPr marL="0" lvl="0" indent="0">
              <a:buNone/>
            </a:pPr>
            <a:r>
              <a:rPr lang="it-IT" dirty="0" smtClean="0"/>
              <a:t>3 c = triosa -&gt; keto triosa</a:t>
            </a:r>
          </a:p>
          <a:p>
            <a:pPr marL="0" lvl="0" indent="0">
              <a:buNone/>
            </a:pPr>
            <a:r>
              <a:rPr lang="it-IT" dirty="0" smtClean="0"/>
              <a:t>4 c = tetrosa</a:t>
            </a:r>
          </a:p>
          <a:p>
            <a:pPr marL="0" lvl="0" indent="0">
              <a:buNone/>
            </a:pPr>
            <a:r>
              <a:rPr lang="it-IT" dirty="0" smtClean="0"/>
              <a:t>5 c = pentose</a:t>
            </a:r>
          </a:p>
          <a:p>
            <a:pPr marL="0" lvl="0" indent="0">
              <a:buNone/>
            </a:pPr>
            <a:r>
              <a:rPr lang="it-IT" dirty="0" smtClean="0"/>
              <a:t>6 c = heksosa</a:t>
            </a:r>
            <a:endParaRPr/>
          </a:p>
        </p:txBody>
      </p:sp>
      <p:sp>
        <p:nvSpPr>
          <p:cNvPr id="281" name="Google Shape;281;p37"/>
          <p:cNvSpPr txBox="1">
            <a:spLocks noGrp="1"/>
          </p:cNvSpPr>
          <p:nvPr>
            <p:ph type="title"/>
          </p:nvPr>
        </p:nvSpPr>
        <p:spPr>
          <a:xfrm>
            <a:off x="785786" y="785800"/>
            <a:ext cx="3429024" cy="629613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 dirty="0" err="1" smtClean="0"/>
              <a:t>Aldehid</a:t>
            </a:r>
            <a:endParaRPr sz="3000"/>
          </a:p>
        </p:txBody>
      </p:sp>
      <p:sp>
        <p:nvSpPr>
          <p:cNvPr id="282" name="Google Shape;282;p37"/>
          <p:cNvSpPr txBox="1">
            <a:spLocks noGrp="1"/>
          </p:cNvSpPr>
          <p:nvPr>
            <p:ph type="title" idx="3"/>
          </p:nvPr>
        </p:nvSpPr>
        <p:spPr>
          <a:xfrm>
            <a:off x="5357818" y="785800"/>
            <a:ext cx="2877014" cy="629613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 dirty="0" err="1" smtClean="0"/>
              <a:t>Keton</a:t>
            </a:r>
            <a:endParaRPr sz="3000"/>
          </a:p>
        </p:txBody>
      </p:sp>
      <p:pic>
        <p:nvPicPr>
          <p:cNvPr id="8" name="Picture 7" descr="Screenshot (341)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0100" y="2714626"/>
            <a:ext cx="3071834" cy="1727063"/>
          </a:xfrm>
          <a:prstGeom prst="rect">
            <a:avLst/>
          </a:prstGeom>
        </p:spPr>
      </p:pic>
      <p:pic>
        <p:nvPicPr>
          <p:cNvPr id="9" name="Picture 8" descr="Screenshot (342)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86380" y="2643188"/>
            <a:ext cx="3143272" cy="1767228"/>
          </a:xfrm>
          <a:prstGeom prst="rect">
            <a:avLst/>
          </a:prstGeom>
        </p:spPr>
      </p:pic>
      <p:sp>
        <p:nvSpPr>
          <p:cNvPr id="10" name="Google Shape;281;p37"/>
          <p:cNvSpPr txBox="1">
            <a:spLocks/>
          </p:cNvSpPr>
          <p:nvPr/>
        </p:nvSpPr>
        <p:spPr>
          <a:xfrm>
            <a:off x="2857488" y="1"/>
            <a:ext cx="3786214" cy="428609"/>
          </a:xfrm>
          <a:prstGeom prst="rect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Cormorant Garamond Medium"/>
              <a:buNone/>
              <a:tabLst/>
              <a:defRPr/>
            </a:pPr>
            <a:r>
              <a:rPr lang="en-US" sz="3000" b="1" dirty="0" smtClean="0">
                <a:solidFill>
                  <a:schemeClr val="bg1"/>
                </a:solidFill>
                <a:latin typeface="Cormorant Garamond Medium"/>
                <a:ea typeface="Cormorant Garamond Medium"/>
                <a:cs typeface="Cormorant Garamond Medium"/>
                <a:sym typeface="Cormorant Garamond Medium"/>
              </a:rPr>
              <a:t>PEMBERIAN NAMA</a:t>
            </a:r>
            <a:endParaRPr kumimoji="0" lang="en-US" sz="3000" b="1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ormorant Garamond Medium"/>
              <a:ea typeface="Cormorant Garamond Medium"/>
              <a:cs typeface="Cormorant Garamond Medium"/>
              <a:sym typeface="Cormorant Garamond Medium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42910" y="2928940"/>
            <a:ext cx="7858180" cy="1857388"/>
          </a:xfrm>
        </p:spPr>
        <p:txBody>
          <a:bodyPr/>
          <a:lstStyle/>
          <a:p>
            <a:r>
              <a:rPr lang="en-US" sz="1800" dirty="0" err="1" smtClean="0">
                <a:solidFill>
                  <a:schemeClr val="bg1"/>
                </a:solidFill>
              </a:rPr>
              <a:t>Monosakarida</a:t>
            </a:r>
            <a:r>
              <a:rPr lang="en-US" sz="1800" dirty="0" smtClean="0">
                <a:solidFill>
                  <a:schemeClr val="bg1"/>
                </a:solidFill>
              </a:rPr>
              <a:t> </a:t>
            </a:r>
            <a:r>
              <a:rPr lang="en-US" sz="1800" dirty="0" err="1" smtClean="0">
                <a:solidFill>
                  <a:schemeClr val="bg1"/>
                </a:solidFill>
              </a:rPr>
              <a:t>memiliki</a:t>
            </a:r>
            <a:r>
              <a:rPr lang="en-US" sz="1800" dirty="0" smtClean="0">
                <a:solidFill>
                  <a:schemeClr val="bg1"/>
                </a:solidFill>
              </a:rPr>
              <a:t> atom </a:t>
            </a:r>
            <a:r>
              <a:rPr lang="en-US" sz="1800" dirty="0" err="1" smtClean="0">
                <a:solidFill>
                  <a:schemeClr val="bg1"/>
                </a:solidFill>
              </a:rPr>
              <a:t>karbon</a:t>
            </a:r>
            <a:r>
              <a:rPr lang="en-US" sz="1800" dirty="0" smtClean="0">
                <a:solidFill>
                  <a:schemeClr val="bg1"/>
                </a:solidFill>
              </a:rPr>
              <a:t> yang </a:t>
            </a:r>
            <a:r>
              <a:rPr lang="en-US" sz="1800" dirty="0" err="1" smtClean="0">
                <a:solidFill>
                  <a:schemeClr val="bg1"/>
                </a:solidFill>
              </a:rPr>
              <a:t>mengikat</a:t>
            </a:r>
            <a:r>
              <a:rPr lang="en-US" sz="1800" dirty="0" smtClean="0">
                <a:solidFill>
                  <a:schemeClr val="bg1"/>
                </a:solidFill>
              </a:rPr>
              <a:t> 4 </a:t>
            </a:r>
            <a:r>
              <a:rPr lang="en-US" sz="1800" b="1" dirty="0" err="1" smtClean="0">
                <a:solidFill>
                  <a:schemeClr val="bg2"/>
                </a:solidFill>
              </a:rPr>
              <a:t>gugus</a:t>
            </a:r>
            <a:r>
              <a:rPr lang="en-US" sz="1800" b="1" dirty="0" smtClean="0">
                <a:solidFill>
                  <a:schemeClr val="bg2"/>
                </a:solidFill>
              </a:rPr>
              <a:t> yang </a:t>
            </a:r>
            <a:r>
              <a:rPr lang="en-US" sz="1800" b="1" dirty="0" err="1" smtClean="0">
                <a:solidFill>
                  <a:schemeClr val="bg2"/>
                </a:solidFill>
              </a:rPr>
              <a:t>berbeda</a:t>
            </a:r>
            <a:r>
              <a:rPr lang="en-US" sz="1800" b="1" dirty="0" smtClean="0">
                <a:solidFill>
                  <a:schemeClr val="bg2"/>
                </a:solidFill>
              </a:rPr>
              <a:t> </a:t>
            </a:r>
            <a:r>
              <a:rPr lang="en-US" sz="1800" dirty="0" err="1" smtClean="0">
                <a:solidFill>
                  <a:schemeClr val="bg1"/>
                </a:solidFill>
              </a:rPr>
              <a:t>pada</a:t>
            </a:r>
            <a:r>
              <a:rPr lang="en-US" sz="1800" dirty="0" smtClean="0">
                <a:solidFill>
                  <a:schemeClr val="bg1"/>
                </a:solidFill>
              </a:rPr>
              <a:t> </a:t>
            </a:r>
            <a:r>
              <a:rPr lang="en-US" sz="1800" dirty="0" err="1" smtClean="0">
                <a:solidFill>
                  <a:schemeClr val="bg1"/>
                </a:solidFill>
              </a:rPr>
              <a:t>keempat</a:t>
            </a:r>
            <a:r>
              <a:rPr lang="en-US" sz="1800" dirty="0" smtClean="0">
                <a:solidFill>
                  <a:schemeClr val="bg1"/>
                </a:solidFill>
              </a:rPr>
              <a:t> </a:t>
            </a:r>
            <a:r>
              <a:rPr lang="en-US" sz="1800" dirty="0" err="1" smtClean="0">
                <a:solidFill>
                  <a:schemeClr val="bg1"/>
                </a:solidFill>
              </a:rPr>
              <a:t>tangannya</a:t>
            </a:r>
            <a:r>
              <a:rPr lang="en-US" sz="1800" dirty="0" smtClean="0">
                <a:solidFill>
                  <a:schemeClr val="bg1"/>
                </a:solidFill>
              </a:rPr>
              <a:t> (</a:t>
            </a:r>
            <a:r>
              <a:rPr lang="en-US" sz="1800" dirty="0" err="1" smtClean="0">
                <a:solidFill>
                  <a:schemeClr val="bg1"/>
                </a:solidFill>
              </a:rPr>
              <a:t>asimetrik</a:t>
            </a:r>
            <a:r>
              <a:rPr lang="en-US" sz="1800" dirty="0" smtClean="0">
                <a:solidFill>
                  <a:schemeClr val="bg1"/>
                </a:solidFill>
              </a:rPr>
              <a:t>)</a:t>
            </a:r>
          </a:p>
          <a:p>
            <a:r>
              <a:rPr lang="en-US" sz="1800" dirty="0" err="1" smtClean="0">
                <a:solidFill>
                  <a:schemeClr val="bg1"/>
                </a:solidFill>
              </a:rPr>
              <a:t>Pada</a:t>
            </a:r>
            <a:r>
              <a:rPr lang="en-US" sz="1800" dirty="0" smtClean="0">
                <a:solidFill>
                  <a:schemeClr val="bg1"/>
                </a:solidFill>
              </a:rPr>
              <a:t> </a:t>
            </a:r>
            <a:r>
              <a:rPr lang="en-US" sz="1800" dirty="0" err="1" smtClean="0">
                <a:solidFill>
                  <a:schemeClr val="bg1"/>
                </a:solidFill>
              </a:rPr>
              <a:t>gambar</a:t>
            </a:r>
            <a:r>
              <a:rPr lang="en-US" sz="1800" dirty="0" smtClean="0">
                <a:solidFill>
                  <a:schemeClr val="bg1"/>
                </a:solidFill>
              </a:rPr>
              <a:t> </a:t>
            </a:r>
            <a:r>
              <a:rPr lang="en-US" sz="1800" dirty="0" err="1" smtClean="0">
                <a:solidFill>
                  <a:schemeClr val="bg1"/>
                </a:solidFill>
              </a:rPr>
              <a:t>kiri</a:t>
            </a:r>
            <a:r>
              <a:rPr lang="en-US" sz="1800" dirty="0" smtClean="0">
                <a:solidFill>
                  <a:schemeClr val="bg1"/>
                </a:solidFill>
              </a:rPr>
              <a:t> </a:t>
            </a:r>
            <a:r>
              <a:rPr lang="en-US" sz="1800" dirty="0" err="1" smtClean="0">
                <a:solidFill>
                  <a:schemeClr val="bg1"/>
                </a:solidFill>
              </a:rPr>
              <a:t>dilihat</a:t>
            </a:r>
            <a:r>
              <a:rPr lang="en-US" sz="1800" dirty="0" smtClean="0">
                <a:solidFill>
                  <a:schemeClr val="bg1"/>
                </a:solidFill>
              </a:rPr>
              <a:t> </a:t>
            </a:r>
            <a:r>
              <a:rPr lang="en-US" sz="1800" dirty="0" err="1" smtClean="0">
                <a:solidFill>
                  <a:schemeClr val="bg1"/>
                </a:solidFill>
              </a:rPr>
              <a:t>bahwa</a:t>
            </a:r>
            <a:r>
              <a:rPr lang="en-US" sz="1800" dirty="0" smtClean="0">
                <a:solidFill>
                  <a:schemeClr val="bg1"/>
                </a:solidFill>
              </a:rPr>
              <a:t> atom C </a:t>
            </a:r>
            <a:r>
              <a:rPr lang="en-US" sz="1800" dirty="0" err="1" smtClean="0">
                <a:solidFill>
                  <a:schemeClr val="bg1"/>
                </a:solidFill>
              </a:rPr>
              <a:t>pada</a:t>
            </a:r>
            <a:r>
              <a:rPr lang="en-US" sz="1800" dirty="0" smtClean="0">
                <a:solidFill>
                  <a:schemeClr val="bg1"/>
                </a:solidFill>
              </a:rPr>
              <a:t> </a:t>
            </a:r>
            <a:r>
              <a:rPr lang="en-US" sz="1800" dirty="0" err="1" smtClean="0">
                <a:solidFill>
                  <a:schemeClr val="bg1"/>
                </a:solidFill>
              </a:rPr>
              <a:t>kedua</a:t>
            </a:r>
            <a:r>
              <a:rPr lang="en-US" sz="1800" dirty="0" smtClean="0">
                <a:solidFill>
                  <a:schemeClr val="bg1"/>
                </a:solidFill>
              </a:rPr>
              <a:t> </a:t>
            </a:r>
            <a:r>
              <a:rPr lang="en-US" sz="1800" dirty="0" err="1" smtClean="0">
                <a:solidFill>
                  <a:schemeClr val="bg1"/>
                </a:solidFill>
              </a:rPr>
              <a:t>contoh</a:t>
            </a:r>
            <a:r>
              <a:rPr lang="en-US" sz="1800" dirty="0" smtClean="0">
                <a:solidFill>
                  <a:schemeClr val="bg1"/>
                </a:solidFill>
              </a:rPr>
              <a:t> </a:t>
            </a:r>
            <a:r>
              <a:rPr lang="en-US" sz="1800" dirty="0" err="1" smtClean="0">
                <a:solidFill>
                  <a:schemeClr val="bg1"/>
                </a:solidFill>
              </a:rPr>
              <a:t>mengikat</a:t>
            </a:r>
            <a:r>
              <a:rPr lang="en-US" sz="1800" dirty="0" smtClean="0">
                <a:solidFill>
                  <a:schemeClr val="bg1"/>
                </a:solidFill>
              </a:rPr>
              <a:t> 4 </a:t>
            </a:r>
            <a:r>
              <a:rPr lang="en-US" sz="1800" dirty="0" err="1" smtClean="0">
                <a:solidFill>
                  <a:schemeClr val="bg1"/>
                </a:solidFill>
              </a:rPr>
              <a:t>gugus</a:t>
            </a:r>
            <a:r>
              <a:rPr lang="en-US" sz="1800" dirty="0" smtClean="0">
                <a:solidFill>
                  <a:schemeClr val="bg1"/>
                </a:solidFill>
              </a:rPr>
              <a:t> yang </a:t>
            </a:r>
            <a:r>
              <a:rPr lang="en-US" sz="1800" dirty="0" err="1" smtClean="0">
                <a:solidFill>
                  <a:schemeClr val="bg1"/>
                </a:solidFill>
              </a:rPr>
              <a:t>sama</a:t>
            </a:r>
            <a:r>
              <a:rPr lang="en-US" sz="1800" dirty="0" smtClean="0">
                <a:solidFill>
                  <a:schemeClr val="bg1"/>
                </a:solidFill>
              </a:rPr>
              <a:t>, </a:t>
            </a:r>
            <a:r>
              <a:rPr lang="en-US" sz="1800" dirty="0" err="1" smtClean="0">
                <a:solidFill>
                  <a:schemeClr val="bg1"/>
                </a:solidFill>
              </a:rPr>
              <a:t>tapi</a:t>
            </a:r>
            <a:r>
              <a:rPr lang="en-US" sz="1800" dirty="0" smtClean="0">
                <a:solidFill>
                  <a:schemeClr val="bg1"/>
                </a:solidFill>
              </a:rPr>
              <a:t> yang </a:t>
            </a:r>
            <a:r>
              <a:rPr lang="en-US" sz="1800" dirty="0" err="1" smtClean="0">
                <a:solidFill>
                  <a:schemeClr val="bg1"/>
                </a:solidFill>
              </a:rPr>
              <a:t>berbeda</a:t>
            </a:r>
            <a:r>
              <a:rPr lang="en-US" sz="1800" dirty="0" smtClean="0">
                <a:solidFill>
                  <a:schemeClr val="bg1"/>
                </a:solidFill>
              </a:rPr>
              <a:t> </a:t>
            </a:r>
            <a:r>
              <a:rPr lang="en-US" sz="1800" dirty="0" err="1" smtClean="0">
                <a:solidFill>
                  <a:schemeClr val="bg1"/>
                </a:solidFill>
              </a:rPr>
              <a:t>adalah</a:t>
            </a:r>
            <a:r>
              <a:rPr lang="en-US" sz="1800" dirty="0" smtClean="0">
                <a:solidFill>
                  <a:schemeClr val="bg1"/>
                </a:solidFill>
              </a:rPr>
              <a:t> </a:t>
            </a:r>
            <a:r>
              <a:rPr lang="en-US" sz="1800" dirty="0" err="1" smtClean="0">
                <a:solidFill>
                  <a:schemeClr val="bg1"/>
                </a:solidFill>
              </a:rPr>
              <a:t>letak</a:t>
            </a:r>
            <a:r>
              <a:rPr lang="en-US" sz="1800" dirty="0" smtClean="0">
                <a:solidFill>
                  <a:schemeClr val="bg1"/>
                </a:solidFill>
              </a:rPr>
              <a:t> </a:t>
            </a:r>
            <a:r>
              <a:rPr lang="en-US" sz="1800" dirty="0" err="1" smtClean="0">
                <a:solidFill>
                  <a:schemeClr val="bg1"/>
                </a:solidFill>
              </a:rPr>
              <a:t>posisi</a:t>
            </a:r>
            <a:r>
              <a:rPr lang="en-US" sz="1800" dirty="0" smtClean="0">
                <a:solidFill>
                  <a:schemeClr val="bg1"/>
                </a:solidFill>
              </a:rPr>
              <a:t> OH </a:t>
            </a:r>
            <a:r>
              <a:rPr lang="en-US" sz="1800" dirty="0" err="1" smtClean="0">
                <a:solidFill>
                  <a:schemeClr val="bg1"/>
                </a:solidFill>
              </a:rPr>
              <a:t>atau</a:t>
            </a:r>
            <a:r>
              <a:rPr lang="en-US" sz="1800" dirty="0" smtClean="0">
                <a:solidFill>
                  <a:schemeClr val="bg1"/>
                </a:solidFill>
              </a:rPr>
              <a:t> </a:t>
            </a:r>
            <a:r>
              <a:rPr lang="en-US" sz="1800" dirty="0" err="1" smtClean="0">
                <a:solidFill>
                  <a:schemeClr val="bg1"/>
                </a:solidFill>
              </a:rPr>
              <a:t>di</a:t>
            </a:r>
            <a:r>
              <a:rPr lang="en-US" sz="1800" dirty="0" smtClean="0">
                <a:solidFill>
                  <a:schemeClr val="bg1"/>
                </a:solidFill>
              </a:rPr>
              <a:t> </a:t>
            </a:r>
            <a:r>
              <a:rPr lang="en-US" sz="1800" dirty="0" err="1" smtClean="0">
                <a:solidFill>
                  <a:schemeClr val="bg1"/>
                </a:solidFill>
              </a:rPr>
              <a:t>sebut</a:t>
            </a:r>
            <a:r>
              <a:rPr lang="en-US" sz="1800" dirty="0" smtClean="0">
                <a:solidFill>
                  <a:schemeClr val="bg1"/>
                </a:solidFill>
              </a:rPr>
              <a:t> isomer </a:t>
            </a:r>
            <a:r>
              <a:rPr lang="en-US" sz="1800" dirty="0" err="1" smtClean="0">
                <a:solidFill>
                  <a:schemeClr val="bg1"/>
                </a:solidFill>
              </a:rPr>
              <a:t>geometri</a:t>
            </a:r>
            <a:r>
              <a:rPr lang="en-US" sz="1800" dirty="0" smtClean="0">
                <a:solidFill>
                  <a:schemeClr val="bg1"/>
                </a:solidFill>
              </a:rPr>
              <a:t>.</a:t>
            </a:r>
          </a:p>
          <a:p>
            <a:r>
              <a:rPr lang="en-US" sz="1800" dirty="0" err="1" smtClean="0">
                <a:solidFill>
                  <a:schemeClr val="bg1"/>
                </a:solidFill>
              </a:rPr>
              <a:t>Contoh</a:t>
            </a:r>
            <a:r>
              <a:rPr lang="en-US" sz="1800" dirty="0" smtClean="0">
                <a:solidFill>
                  <a:schemeClr val="bg1"/>
                </a:solidFill>
              </a:rPr>
              <a:t> </a:t>
            </a:r>
            <a:r>
              <a:rPr lang="en-US" sz="1800" dirty="0" err="1" smtClean="0">
                <a:solidFill>
                  <a:schemeClr val="bg1"/>
                </a:solidFill>
              </a:rPr>
              <a:t>dapat</a:t>
            </a:r>
            <a:r>
              <a:rPr lang="en-US" sz="1800" dirty="0" smtClean="0">
                <a:solidFill>
                  <a:schemeClr val="bg1"/>
                </a:solidFill>
              </a:rPr>
              <a:t> </a:t>
            </a:r>
            <a:r>
              <a:rPr lang="en-US" sz="1800" dirty="0" err="1" smtClean="0">
                <a:solidFill>
                  <a:schemeClr val="bg1"/>
                </a:solidFill>
              </a:rPr>
              <a:t>di</a:t>
            </a:r>
            <a:r>
              <a:rPr lang="en-US" sz="1800" dirty="0" smtClean="0">
                <a:solidFill>
                  <a:schemeClr val="bg1"/>
                </a:solidFill>
              </a:rPr>
              <a:t> </a:t>
            </a:r>
            <a:r>
              <a:rPr lang="en-US" sz="1800" dirty="0" err="1" smtClean="0">
                <a:solidFill>
                  <a:schemeClr val="bg1"/>
                </a:solidFill>
              </a:rPr>
              <a:t>lihat</a:t>
            </a:r>
            <a:r>
              <a:rPr lang="en-US" sz="1800" dirty="0" smtClean="0">
                <a:solidFill>
                  <a:schemeClr val="bg1"/>
                </a:solidFill>
              </a:rPr>
              <a:t> </a:t>
            </a:r>
            <a:r>
              <a:rPr lang="en-US" sz="1800" dirty="0" err="1" smtClean="0">
                <a:solidFill>
                  <a:schemeClr val="bg1"/>
                </a:solidFill>
              </a:rPr>
              <a:t>pada</a:t>
            </a:r>
            <a:r>
              <a:rPr lang="en-US" sz="1800" dirty="0" smtClean="0">
                <a:solidFill>
                  <a:schemeClr val="bg1"/>
                </a:solidFill>
              </a:rPr>
              <a:t> </a:t>
            </a:r>
            <a:r>
              <a:rPr lang="en-US" sz="1800" dirty="0" err="1" smtClean="0">
                <a:solidFill>
                  <a:schemeClr val="bg1"/>
                </a:solidFill>
              </a:rPr>
              <a:t>gambar</a:t>
            </a:r>
            <a:r>
              <a:rPr lang="en-US" sz="1800" dirty="0" smtClean="0">
                <a:solidFill>
                  <a:schemeClr val="bg1"/>
                </a:solidFill>
              </a:rPr>
              <a:t> </a:t>
            </a:r>
            <a:r>
              <a:rPr lang="en-US" sz="1800" dirty="0" err="1" smtClean="0">
                <a:solidFill>
                  <a:schemeClr val="bg1"/>
                </a:solidFill>
              </a:rPr>
              <a:t>sebelah</a:t>
            </a:r>
            <a:r>
              <a:rPr lang="en-US" sz="1800" dirty="0" smtClean="0">
                <a:solidFill>
                  <a:schemeClr val="bg1"/>
                </a:solidFill>
              </a:rPr>
              <a:t> </a:t>
            </a:r>
            <a:r>
              <a:rPr lang="en-US" sz="1800" dirty="0" err="1" smtClean="0">
                <a:solidFill>
                  <a:schemeClr val="bg1"/>
                </a:solidFill>
              </a:rPr>
              <a:t>kiri</a:t>
            </a:r>
            <a:r>
              <a:rPr lang="en-US" sz="1800" dirty="0" smtClean="0">
                <a:solidFill>
                  <a:schemeClr val="bg1"/>
                </a:solidFill>
              </a:rPr>
              <a:t>.</a:t>
            </a:r>
            <a:endParaRPr lang="en-US" sz="1800" dirty="0">
              <a:solidFill>
                <a:schemeClr val="bg1"/>
              </a:solidFill>
            </a:endParaRPr>
          </a:p>
        </p:txBody>
      </p:sp>
      <p:pic>
        <p:nvPicPr>
          <p:cNvPr id="4" name="Picture 3" descr="WhatsApp Image 2022-03-04 at 08.20.24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5786" y="1071552"/>
            <a:ext cx="3214711" cy="1850411"/>
          </a:xfrm>
          <a:prstGeom prst="rect">
            <a:avLst/>
          </a:prstGeom>
        </p:spPr>
      </p:pic>
      <p:sp>
        <p:nvSpPr>
          <p:cNvPr id="9" name="Google Shape;281;p37"/>
          <p:cNvSpPr txBox="1">
            <a:spLocks/>
          </p:cNvSpPr>
          <p:nvPr/>
        </p:nvSpPr>
        <p:spPr>
          <a:xfrm>
            <a:off x="2000232" y="428610"/>
            <a:ext cx="5500726" cy="428609"/>
          </a:xfrm>
          <a:prstGeom prst="rect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Cormorant Garamond Medium"/>
              <a:buNone/>
              <a:tabLst/>
              <a:defRPr/>
            </a:pPr>
            <a:r>
              <a:rPr kumimoji="0" lang="en-US" sz="3000" b="1" i="0" u="none" strike="noStrike" kern="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ormorant Garamond Medium"/>
                <a:ea typeface="Cormorant Garamond Medium"/>
                <a:cs typeface="Cormorant Garamond Medium"/>
                <a:sym typeface="Cormorant Garamond Medium"/>
              </a:rPr>
              <a:t>Pusat</a:t>
            </a:r>
            <a:r>
              <a:rPr kumimoji="0" lang="en-US" sz="3000" b="1" i="0" u="none" strike="noStrike" kern="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ormorant Garamond Medium"/>
                <a:ea typeface="Cormorant Garamond Medium"/>
                <a:cs typeface="Cormorant Garamond Medium"/>
                <a:sym typeface="Cormorant Garamond Medium"/>
              </a:rPr>
              <a:t> </a:t>
            </a:r>
            <a:r>
              <a:rPr kumimoji="0" lang="en-US" sz="3000" b="1" i="0" u="none" strike="noStrike" kern="0" cap="none" spc="0" normalizeH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ormorant Garamond Medium"/>
                <a:ea typeface="Cormorant Garamond Medium"/>
                <a:cs typeface="Cormorant Garamond Medium"/>
                <a:sym typeface="Cormorant Garamond Medium"/>
              </a:rPr>
              <a:t>asimetrik</a:t>
            </a:r>
            <a:r>
              <a:rPr kumimoji="0" lang="en-US" sz="3000" b="1" i="0" u="none" strike="noStrike" kern="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ormorant Garamond Medium"/>
                <a:ea typeface="Cormorant Garamond Medium"/>
                <a:cs typeface="Cormorant Garamond Medium"/>
                <a:sym typeface="Cormorant Garamond Medium"/>
              </a:rPr>
              <a:t> </a:t>
            </a:r>
            <a:r>
              <a:rPr kumimoji="0" lang="en-US" sz="3000" b="1" i="0" u="none" strike="noStrike" kern="0" cap="none" spc="0" normalizeH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ormorant Garamond Medium"/>
                <a:ea typeface="Cormorant Garamond Medium"/>
                <a:cs typeface="Cormorant Garamond Medium"/>
                <a:sym typeface="Cormorant Garamond Medium"/>
              </a:rPr>
              <a:t>hidrkarbon</a:t>
            </a:r>
            <a:endParaRPr kumimoji="0" lang="en-US" sz="3000" b="1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ormorant Garamond Medium"/>
              <a:ea typeface="Cormorant Garamond Medium"/>
              <a:cs typeface="Cormorant Garamond Medium"/>
              <a:sym typeface="Cormorant Garamond Medium"/>
            </a:endParaRPr>
          </a:p>
        </p:txBody>
      </p:sp>
      <p:pic>
        <p:nvPicPr>
          <p:cNvPr id="11" name="Picture 10" descr="Screenshot (345)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00628" y="1071552"/>
            <a:ext cx="3301371" cy="1856115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42910" y="2928940"/>
            <a:ext cx="7858180" cy="1857388"/>
          </a:xfrm>
        </p:spPr>
        <p:txBody>
          <a:bodyPr/>
          <a:lstStyle/>
          <a:p>
            <a:r>
              <a:rPr lang="en-US" sz="1800" dirty="0" err="1" smtClean="0">
                <a:solidFill>
                  <a:schemeClr val="bg1"/>
                </a:solidFill>
              </a:rPr>
              <a:t>Pada</a:t>
            </a:r>
            <a:r>
              <a:rPr lang="en-US" sz="1800" dirty="0" smtClean="0">
                <a:solidFill>
                  <a:schemeClr val="bg1"/>
                </a:solidFill>
              </a:rPr>
              <a:t> </a:t>
            </a:r>
            <a:r>
              <a:rPr lang="en-US" sz="1800" dirty="0" err="1" smtClean="0">
                <a:solidFill>
                  <a:schemeClr val="bg1"/>
                </a:solidFill>
              </a:rPr>
              <a:t>gambar</a:t>
            </a:r>
            <a:r>
              <a:rPr lang="en-US" sz="1800" dirty="0" smtClean="0">
                <a:solidFill>
                  <a:schemeClr val="bg1"/>
                </a:solidFill>
              </a:rPr>
              <a:t> </a:t>
            </a:r>
            <a:r>
              <a:rPr lang="en-US" sz="1800" dirty="0" err="1" smtClean="0">
                <a:solidFill>
                  <a:schemeClr val="bg1"/>
                </a:solidFill>
              </a:rPr>
              <a:t>kiri</a:t>
            </a:r>
            <a:r>
              <a:rPr lang="en-US" sz="1800" dirty="0" smtClean="0">
                <a:solidFill>
                  <a:schemeClr val="bg1"/>
                </a:solidFill>
              </a:rPr>
              <a:t>, atom C </a:t>
            </a:r>
            <a:r>
              <a:rPr lang="en-US" sz="1800" dirty="0" err="1" smtClean="0">
                <a:solidFill>
                  <a:schemeClr val="bg1"/>
                </a:solidFill>
              </a:rPr>
              <a:t>mengikat</a:t>
            </a:r>
            <a:r>
              <a:rPr lang="en-US" sz="1800" dirty="0" smtClean="0">
                <a:solidFill>
                  <a:schemeClr val="bg1"/>
                </a:solidFill>
              </a:rPr>
              <a:t> </a:t>
            </a:r>
            <a:r>
              <a:rPr lang="en-US" sz="1800" dirty="0" err="1" smtClean="0">
                <a:solidFill>
                  <a:schemeClr val="bg1"/>
                </a:solidFill>
              </a:rPr>
              <a:t>hidroksil</a:t>
            </a:r>
            <a:r>
              <a:rPr lang="en-US" sz="1800" dirty="0" smtClean="0">
                <a:solidFill>
                  <a:schemeClr val="bg1"/>
                </a:solidFill>
              </a:rPr>
              <a:t>. </a:t>
            </a:r>
            <a:r>
              <a:rPr lang="en-US" sz="1800" dirty="0" err="1" smtClean="0">
                <a:solidFill>
                  <a:schemeClr val="bg1"/>
                </a:solidFill>
              </a:rPr>
              <a:t>Gambar</a:t>
            </a:r>
            <a:r>
              <a:rPr lang="en-US" sz="1800" dirty="0" smtClean="0">
                <a:solidFill>
                  <a:schemeClr val="bg1"/>
                </a:solidFill>
              </a:rPr>
              <a:t> 1 </a:t>
            </a:r>
            <a:r>
              <a:rPr lang="en-US" sz="1800" dirty="0" err="1" smtClean="0">
                <a:solidFill>
                  <a:schemeClr val="bg1"/>
                </a:solidFill>
              </a:rPr>
              <a:t>mengikat</a:t>
            </a:r>
            <a:r>
              <a:rPr lang="en-US" sz="1800" dirty="0" smtClean="0">
                <a:solidFill>
                  <a:schemeClr val="bg1"/>
                </a:solidFill>
              </a:rPr>
              <a:t> OH </a:t>
            </a:r>
            <a:r>
              <a:rPr lang="en-US" sz="1800" dirty="0" err="1" smtClean="0">
                <a:solidFill>
                  <a:schemeClr val="bg1"/>
                </a:solidFill>
              </a:rPr>
              <a:t>sebelah</a:t>
            </a:r>
            <a:r>
              <a:rPr lang="en-US" sz="1800" dirty="0" smtClean="0">
                <a:solidFill>
                  <a:schemeClr val="bg1"/>
                </a:solidFill>
              </a:rPr>
              <a:t> </a:t>
            </a:r>
            <a:r>
              <a:rPr lang="en-US" sz="1800" dirty="0" err="1" smtClean="0">
                <a:solidFill>
                  <a:schemeClr val="bg1"/>
                </a:solidFill>
              </a:rPr>
              <a:t>kanan</a:t>
            </a:r>
            <a:r>
              <a:rPr lang="en-US" sz="1800" dirty="0" smtClean="0">
                <a:solidFill>
                  <a:schemeClr val="bg1"/>
                </a:solidFill>
              </a:rPr>
              <a:t> </a:t>
            </a:r>
            <a:r>
              <a:rPr lang="en-US" sz="1800" dirty="0" err="1" smtClean="0">
                <a:solidFill>
                  <a:schemeClr val="bg1"/>
                </a:solidFill>
              </a:rPr>
              <a:t>dari</a:t>
            </a:r>
            <a:r>
              <a:rPr lang="en-US" sz="1800" dirty="0" smtClean="0">
                <a:solidFill>
                  <a:schemeClr val="bg1"/>
                </a:solidFill>
              </a:rPr>
              <a:t> </a:t>
            </a:r>
            <a:r>
              <a:rPr lang="en-US" sz="1800" dirty="0" err="1" smtClean="0">
                <a:solidFill>
                  <a:schemeClr val="bg1"/>
                </a:solidFill>
              </a:rPr>
              <a:t>gugus</a:t>
            </a:r>
            <a:r>
              <a:rPr lang="en-US" sz="1800" dirty="0" smtClean="0">
                <a:solidFill>
                  <a:schemeClr val="bg1"/>
                </a:solidFill>
              </a:rPr>
              <a:t> </a:t>
            </a:r>
            <a:r>
              <a:rPr lang="en-US" sz="1800" dirty="0" err="1" smtClean="0">
                <a:solidFill>
                  <a:schemeClr val="bg1"/>
                </a:solidFill>
              </a:rPr>
              <a:t>karbonil</a:t>
            </a:r>
            <a:r>
              <a:rPr lang="en-US" sz="1800" dirty="0" smtClean="0">
                <a:solidFill>
                  <a:schemeClr val="bg1"/>
                </a:solidFill>
              </a:rPr>
              <a:t> </a:t>
            </a:r>
            <a:r>
              <a:rPr lang="en-US" sz="1800" dirty="0" err="1" smtClean="0">
                <a:solidFill>
                  <a:schemeClr val="bg1"/>
                </a:solidFill>
              </a:rPr>
              <a:t>terjauhnya</a:t>
            </a:r>
            <a:r>
              <a:rPr lang="en-US" sz="1800" dirty="0" smtClean="0">
                <a:solidFill>
                  <a:schemeClr val="bg1"/>
                </a:solidFill>
              </a:rPr>
              <a:t> </a:t>
            </a:r>
            <a:r>
              <a:rPr lang="en-US" sz="1800" dirty="0" err="1" smtClean="0">
                <a:solidFill>
                  <a:schemeClr val="bg1"/>
                </a:solidFill>
              </a:rPr>
              <a:t>maka</a:t>
            </a:r>
            <a:r>
              <a:rPr lang="en-US" sz="1800" dirty="0" smtClean="0">
                <a:solidFill>
                  <a:schemeClr val="bg1"/>
                </a:solidFill>
              </a:rPr>
              <a:t> </a:t>
            </a:r>
            <a:r>
              <a:rPr lang="en-US" sz="1800" dirty="0" err="1" smtClean="0">
                <a:solidFill>
                  <a:schemeClr val="bg1"/>
                </a:solidFill>
              </a:rPr>
              <a:t>di</a:t>
            </a:r>
            <a:r>
              <a:rPr lang="en-US" sz="1800" dirty="0" smtClean="0">
                <a:solidFill>
                  <a:schemeClr val="bg1"/>
                </a:solidFill>
              </a:rPr>
              <a:t> </a:t>
            </a:r>
            <a:r>
              <a:rPr lang="en-US" sz="1800" dirty="0" err="1" smtClean="0">
                <a:solidFill>
                  <a:schemeClr val="bg1"/>
                </a:solidFill>
              </a:rPr>
              <a:t>beri</a:t>
            </a:r>
            <a:r>
              <a:rPr lang="en-US" sz="1800" dirty="0" smtClean="0">
                <a:solidFill>
                  <a:schemeClr val="bg1"/>
                </a:solidFill>
              </a:rPr>
              <a:t> </a:t>
            </a:r>
            <a:r>
              <a:rPr lang="en-US" sz="1800" dirty="0" err="1" smtClean="0">
                <a:solidFill>
                  <a:schemeClr val="bg1"/>
                </a:solidFill>
              </a:rPr>
              <a:t>nama</a:t>
            </a:r>
            <a:r>
              <a:rPr lang="en-US" sz="1800" dirty="0" smtClean="0">
                <a:solidFill>
                  <a:schemeClr val="bg1"/>
                </a:solidFill>
              </a:rPr>
              <a:t> D-</a:t>
            </a:r>
            <a:r>
              <a:rPr lang="en-US" sz="1800" dirty="0" err="1" smtClean="0">
                <a:solidFill>
                  <a:schemeClr val="bg1"/>
                </a:solidFill>
              </a:rPr>
              <a:t>Gliseraldehida</a:t>
            </a:r>
            <a:r>
              <a:rPr lang="en-US" sz="1800" dirty="0" smtClean="0">
                <a:solidFill>
                  <a:schemeClr val="bg1"/>
                </a:solidFill>
              </a:rPr>
              <a:t>, </a:t>
            </a:r>
            <a:r>
              <a:rPr lang="en-US" sz="1800" dirty="0" err="1" smtClean="0">
                <a:solidFill>
                  <a:schemeClr val="bg1"/>
                </a:solidFill>
              </a:rPr>
              <a:t>Gambar</a:t>
            </a:r>
            <a:r>
              <a:rPr lang="en-US" sz="1800" dirty="0" smtClean="0">
                <a:solidFill>
                  <a:schemeClr val="bg1"/>
                </a:solidFill>
              </a:rPr>
              <a:t> 2 </a:t>
            </a:r>
            <a:r>
              <a:rPr lang="en-US" sz="1800" dirty="0" err="1" smtClean="0">
                <a:solidFill>
                  <a:schemeClr val="bg1"/>
                </a:solidFill>
              </a:rPr>
              <a:t>mengikat</a:t>
            </a:r>
            <a:r>
              <a:rPr lang="en-US" sz="1800" dirty="0" smtClean="0">
                <a:solidFill>
                  <a:schemeClr val="bg1"/>
                </a:solidFill>
              </a:rPr>
              <a:t> OH </a:t>
            </a:r>
            <a:r>
              <a:rPr lang="en-US" sz="1800" dirty="0" err="1" smtClean="0">
                <a:solidFill>
                  <a:schemeClr val="bg1"/>
                </a:solidFill>
              </a:rPr>
              <a:t>di</a:t>
            </a:r>
            <a:r>
              <a:rPr lang="en-US" sz="1800" dirty="0" smtClean="0">
                <a:solidFill>
                  <a:schemeClr val="bg1"/>
                </a:solidFill>
              </a:rPr>
              <a:t> </a:t>
            </a:r>
            <a:r>
              <a:rPr lang="en-US" sz="1800" dirty="0" err="1" smtClean="0">
                <a:solidFill>
                  <a:schemeClr val="bg1"/>
                </a:solidFill>
              </a:rPr>
              <a:t>sebelah</a:t>
            </a:r>
            <a:r>
              <a:rPr lang="en-US" sz="1800" dirty="0" smtClean="0">
                <a:solidFill>
                  <a:schemeClr val="bg1"/>
                </a:solidFill>
              </a:rPr>
              <a:t> </a:t>
            </a:r>
            <a:r>
              <a:rPr lang="en-US" sz="1800" dirty="0" err="1" smtClean="0">
                <a:solidFill>
                  <a:schemeClr val="bg1"/>
                </a:solidFill>
              </a:rPr>
              <a:t>kiri</a:t>
            </a:r>
            <a:r>
              <a:rPr lang="en-US" sz="1800" dirty="0" smtClean="0">
                <a:solidFill>
                  <a:schemeClr val="bg1"/>
                </a:solidFill>
              </a:rPr>
              <a:t> </a:t>
            </a:r>
            <a:r>
              <a:rPr lang="en-US" sz="1800" dirty="0" err="1" smtClean="0">
                <a:solidFill>
                  <a:schemeClr val="bg1"/>
                </a:solidFill>
              </a:rPr>
              <a:t>dari</a:t>
            </a:r>
            <a:r>
              <a:rPr lang="en-US" sz="1800" dirty="0" smtClean="0">
                <a:solidFill>
                  <a:schemeClr val="bg1"/>
                </a:solidFill>
              </a:rPr>
              <a:t> </a:t>
            </a:r>
            <a:r>
              <a:rPr lang="en-US" sz="1800" dirty="0" err="1" smtClean="0">
                <a:solidFill>
                  <a:schemeClr val="bg1"/>
                </a:solidFill>
              </a:rPr>
              <a:t>gugus</a:t>
            </a:r>
            <a:r>
              <a:rPr lang="en-US" sz="1800" dirty="0" smtClean="0">
                <a:solidFill>
                  <a:schemeClr val="bg1"/>
                </a:solidFill>
              </a:rPr>
              <a:t> </a:t>
            </a:r>
            <a:r>
              <a:rPr lang="en-US" sz="1800" dirty="0" err="1" smtClean="0">
                <a:solidFill>
                  <a:schemeClr val="bg1"/>
                </a:solidFill>
              </a:rPr>
              <a:t>karbonil</a:t>
            </a:r>
            <a:r>
              <a:rPr lang="en-US" sz="1800" dirty="0" smtClean="0">
                <a:solidFill>
                  <a:schemeClr val="bg1"/>
                </a:solidFill>
              </a:rPr>
              <a:t> </a:t>
            </a:r>
            <a:r>
              <a:rPr lang="en-US" sz="1800" dirty="0" err="1" smtClean="0">
                <a:solidFill>
                  <a:schemeClr val="bg1"/>
                </a:solidFill>
              </a:rPr>
              <a:t>terjauhnya</a:t>
            </a:r>
            <a:r>
              <a:rPr lang="en-US" sz="1800" dirty="0" smtClean="0">
                <a:solidFill>
                  <a:schemeClr val="bg1"/>
                </a:solidFill>
              </a:rPr>
              <a:t> </a:t>
            </a:r>
            <a:r>
              <a:rPr lang="en-US" sz="1800" dirty="0" err="1" smtClean="0">
                <a:solidFill>
                  <a:schemeClr val="bg1"/>
                </a:solidFill>
              </a:rPr>
              <a:t>maka</a:t>
            </a:r>
            <a:r>
              <a:rPr lang="en-US" sz="1800" dirty="0" smtClean="0">
                <a:solidFill>
                  <a:schemeClr val="bg1"/>
                </a:solidFill>
              </a:rPr>
              <a:t> </a:t>
            </a:r>
            <a:r>
              <a:rPr lang="en-US" sz="1800" dirty="0" err="1" smtClean="0">
                <a:solidFill>
                  <a:schemeClr val="bg1"/>
                </a:solidFill>
              </a:rPr>
              <a:t>di</a:t>
            </a:r>
            <a:r>
              <a:rPr lang="en-US" sz="1800" dirty="0" smtClean="0">
                <a:solidFill>
                  <a:schemeClr val="bg1"/>
                </a:solidFill>
              </a:rPr>
              <a:t> </a:t>
            </a:r>
            <a:r>
              <a:rPr lang="en-US" sz="1800" dirty="0" err="1" smtClean="0">
                <a:solidFill>
                  <a:schemeClr val="bg1"/>
                </a:solidFill>
              </a:rPr>
              <a:t>beri</a:t>
            </a:r>
            <a:r>
              <a:rPr lang="en-US" sz="1800" dirty="0" smtClean="0">
                <a:solidFill>
                  <a:schemeClr val="bg1"/>
                </a:solidFill>
              </a:rPr>
              <a:t> </a:t>
            </a:r>
            <a:r>
              <a:rPr lang="en-US" sz="1800" dirty="0" err="1" smtClean="0">
                <a:solidFill>
                  <a:schemeClr val="bg1"/>
                </a:solidFill>
              </a:rPr>
              <a:t>nama</a:t>
            </a:r>
            <a:r>
              <a:rPr lang="en-US" sz="1800" dirty="0" smtClean="0">
                <a:solidFill>
                  <a:schemeClr val="bg1"/>
                </a:solidFill>
              </a:rPr>
              <a:t> L-</a:t>
            </a:r>
            <a:r>
              <a:rPr lang="en-US" sz="1800" dirty="0" err="1" smtClean="0">
                <a:solidFill>
                  <a:schemeClr val="bg1"/>
                </a:solidFill>
              </a:rPr>
              <a:t>Gliseraldehida</a:t>
            </a:r>
            <a:r>
              <a:rPr lang="en-US" sz="1800" dirty="0" smtClean="0">
                <a:solidFill>
                  <a:schemeClr val="bg1"/>
                </a:solidFill>
              </a:rPr>
              <a:t>. </a:t>
            </a:r>
          </a:p>
          <a:p>
            <a:r>
              <a:rPr lang="en-US" sz="1800" dirty="0" err="1" smtClean="0">
                <a:solidFill>
                  <a:schemeClr val="bg1"/>
                </a:solidFill>
              </a:rPr>
              <a:t>Pada</a:t>
            </a:r>
            <a:r>
              <a:rPr lang="en-US" sz="1800" dirty="0" smtClean="0">
                <a:solidFill>
                  <a:schemeClr val="bg1"/>
                </a:solidFill>
              </a:rPr>
              <a:t> </a:t>
            </a:r>
            <a:r>
              <a:rPr lang="en-US" sz="1800" dirty="0" err="1" smtClean="0">
                <a:solidFill>
                  <a:schemeClr val="bg1"/>
                </a:solidFill>
              </a:rPr>
              <a:t>contoh</a:t>
            </a:r>
            <a:r>
              <a:rPr lang="en-US" sz="1800" dirty="0" smtClean="0">
                <a:solidFill>
                  <a:schemeClr val="bg1"/>
                </a:solidFill>
              </a:rPr>
              <a:t> </a:t>
            </a:r>
            <a:r>
              <a:rPr lang="en-US" sz="1800" dirty="0" err="1" smtClean="0">
                <a:solidFill>
                  <a:schemeClr val="bg1"/>
                </a:solidFill>
              </a:rPr>
              <a:t>gambar</a:t>
            </a:r>
            <a:r>
              <a:rPr lang="en-US" sz="1800" dirty="0" smtClean="0">
                <a:solidFill>
                  <a:schemeClr val="bg1"/>
                </a:solidFill>
              </a:rPr>
              <a:t> </a:t>
            </a:r>
            <a:r>
              <a:rPr lang="en-US" sz="1800" dirty="0" err="1" smtClean="0">
                <a:solidFill>
                  <a:schemeClr val="bg1"/>
                </a:solidFill>
              </a:rPr>
              <a:t>sebelah</a:t>
            </a:r>
            <a:r>
              <a:rPr lang="en-US" sz="1800" dirty="0" smtClean="0">
                <a:solidFill>
                  <a:schemeClr val="bg1"/>
                </a:solidFill>
              </a:rPr>
              <a:t> </a:t>
            </a:r>
            <a:r>
              <a:rPr lang="en-US" sz="1800" dirty="0" err="1" smtClean="0">
                <a:solidFill>
                  <a:schemeClr val="bg1"/>
                </a:solidFill>
              </a:rPr>
              <a:t>kanan</a:t>
            </a:r>
            <a:r>
              <a:rPr lang="en-US" sz="1800" dirty="0" smtClean="0">
                <a:solidFill>
                  <a:schemeClr val="bg1"/>
                </a:solidFill>
              </a:rPr>
              <a:t> </a:t>
            </a:r>
            <a:r>
              <a:rPr lang="en-US" sz="1800" dirty="0" err="1" smtClean="0">
                <a:solidFill>
                  <a:schemeClr val="bg1"/>
                </a:solidFill>
              </a:rPr>
              <a:t>penamaannya</a:t>
            </a:r>
            <a:r>
              <a:rPr lang="en-US" sz="1800" dirty="0" smtClean="0">
                <a:solidFill>
                  <a:schemeClr val="bg1"/>
                </a:solidFill>
              </a:rPr>
              <a:t> </a:t>
            </a:r>
            <a:r>
              <a:rPr lang="en-US" sz="1800" dirty="0" err="1" smtClean="0">
                <a:solidFill>
                  <a:schemeClr val="bg1"/>
                </a:solidFill>
              </a:rPr>
              <a:t>dilihat</a:t>
            </a:r>
            <a:r>
              <a:rPr lang="en-US" sz="1800" dirty="0" smtClean="0">
                <a:solidFill>
                  <a:schemeClr val="bg1"/>
                </a:solidFill>
              </a:rPr>
              <a:t> </a:t>
            </a:r>
            <a:r>
              <a:rPr lang="en-US" sz="1800" dirty="0" err="1" smtClean="0">
                <a:solidFill>
                  <a:schemeClr val="bg1"/>
                </a:solidFill>
              </a:rPr>
              <a:t>dari</a:t>
            </a:r>
            <a:r>
              <a:rPr lang="en-US" sz="1800" dirty="0" smtClean="0">
                <a:solidFill>
                  <a:schemeClr val="bg1"/>
                </a:solidFill>
              </a:rPr>
              <a:t> atom C </a:t>
            </a:r>
            <a:r>
              <a:rPr lang="en-US" sz="1800" dirty="0" err="1" smtClean="0">
                <a:solidFill>
                  <a:schemeClr val="bg1"/>
                </a:solidFill>
              </a:rPr>
              <a:t>asimetrik</a:t>
            </a:r>
            <a:r>
              <a:rPr lang="en-US" sz="1800" dirty="0" smtClean="0">
                <a:solidFill>
                  <a:schemeClr val="bg1"/>
                </a:solidFill>
              </a:rPr>
              <a:t> yang </a:t>
            </a:r>
            <a:r>
              <a:rPr lang="en-US" sz="1800" b="1" dirty="0" err="1" smtClean="0">
                <a:solidFill>
                  <a:schemeClr val="bg2"/>
                </a:solidFill>
              </a:rPr>
              <a:t>mengikat</a:t>
            </a:r>
            <a:r>
              <a:rPr lang="en-US" sz="1800" b="1" dirty="0" smtClean="0">
                <a:solidFill>
                  <a:schemeClr val="bg2"/>
                </a:solidFill>
              </a:rPr>
              <a:t> OH </a:t>
            </a:r>
            <a:r>
              <a:rPr lang="en-US" sz="1800" b="1" dirty="0" err="1" smtClean="0">
                <a:solidFill>
                  <a:schemeClr val="bg2"/>
                </a:solidFill>
              </a:rPr>
              <a:t>terjauh</a:t>
            </a:r>
            <a:r>
              <a:rPr lang="en-US" sz="1800" dirty="0" smtClean="0">
                <a:solidFill>
                  <a:schemeClr val="bg2"/>
                </a:solidFill>
              </a:rPr>
              <a:t>.</a:t>
            </a:r>
            <a:endParaRPr lang="en-US" sz="1800" dirty="0">
              <a:solidFill>
                <a:schemeClr val="bg2"/>
              </a:solidFill>
            </a:endParaRPr>
          </a:p>
        </p:txBody>
      </p:sp>
      <p:pic>
        <p:nvPicPr>
          <p:cNvPr id="4" name="Picture 3" descr="WhatsApp Image 2022-03-04 at 08.20.24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5786" y="1093061"/>
            <a:ext cx="3214711" cy="1807392"/>
          </a:xfrm>
          <a:prstGeom prst="rect">
            <a:avLst/>
          </a:prstGeom>
        </p:spPr>
      </p:pic>
      <p:sp>
        <p:nvSpPr>
          <p:cNvPr id="9" name="Google Shape;281;p37"/>
          <p:cNvSpPr txBox="1">
            <a:spLocks/>
          </p:cNvSpPr>
          <p:nvPr/>
        </p:nvSpPr>
        <p:spPr>
          <a:xfrm>
            <a:off x="2000232" y="428610"/>
            <a:ext cx="5500726" cy="428609"/>
          </a:xfrm>
          <a:prstGeom prst="rect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Cormorant Garamond Medium"/>
              <a:buNone/>
              <a:tabLst/>
              <a:defRPr/>
            </a:pPr>
            <a:r>
              <a:rPr lang="en-US" sz="3000" b="1" dirty="0" err="1" smtClean="0">
                <a:solidFill>
                  <a:schemeClr val="bg1"/>
                </a:solidFill>
                <a:latin typeface="Cormorant Garamond Medium"/>
                <a:ea typeface="Cormorant Garamond Medium"/>
                <a:cs typeface="Cormorant Garamond Medium"/>
                <a:sym typeface="Cormorant Garamond Medium"/>
              </a:rPr>
              <a:t>Notasi</a:t>
            </a:r>
            <a:r>
              <a:rPr lang="en-US" sz="3000" b="1" dirty="0" smtClean="0">
                <a:solidFill>
                  <a:schemeClr val="bg1"/>
                </a:solidFill>
                <a:latin typeface="Cormorant Garamond Medium"/>
                <a:ea typeface="Cormorant Garamond Medium"/>
                <a:cs typeface="Cormorant Garamond Medium"/>
                <a:sym typeface="Cormorant Garamond Medium"/>
              </a:rPr>
              <a:t> L &amp; D</a:t>
            </a:r>
            <a:endParaRPr kumimoji="0" lang="en-US" sz="3000" b="1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ormorant Garamond Medium"/>
              <a:ea typeface="Cormorant Garamond Medium"/>
              <a:cs typeface="Cormorant Garamond Medium"/>
              <a:sym typeface="Cormorant Garamond Medium"/>
            </a:endParaRPr>
          </a:p>
        </p:txBody>
      </p:sp>
      <p:pic>
        <p:nvPicPr>
          <p:cNvPr id="11" name="Picture 10" descr="Screenshot (345)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00628" y="1071552"/>
            <a:ext cx="3301371" cy="1856114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7" name="Google Shape;637;p54"/>
          <p:cNvSpPr txBox="1">
            <a:spLocks noGrp="1"/>
          </p:cNvSpPr>
          <p:nvPr>
            <p:ph type="body" idx="1"/>
          </p:nvPr>
        </p:nvSpPr>
        <p:spPr>
          <a:xfrm>
            <a:off x="713225" y="1071552"/>
            <a:ext cx="7545000" cy="857256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R="50800" lvl="0" algn="just">
              <a:buNone/>
            </a:pPr>
            <a:r>
              <a:rPr lang="en-US" dirty="0" err="1" smtClean="0"/>
              <a:t>Jika</a:t>
            </a:r>
            <a:r>
              <a:rPr lang="en-US" dirty="0" smtClean="0"/>
              <a:t> </a:t>
            </a:r>
            <a:r>
              <a:rPr lang="en-US" dirty="0" err="1" smtClean="0"/>
              <a:t>monosakarida</a:t>
            </a:r>
            <a:r>
              <a:rPr lang="en-US" dirty="0" smtClean="0"/>
              <a:t> </a:t>
            </a:r>
            <a:r>
              <a:rPr lang="en-US" dirty="0" err="1" smtClean="0"/>
              <a:t>memiliki</a:t>
            </a:r>
            <a:r>
              <a:rPr lang="en-US" dirty="0" smtClean="0"/>
              <a:t> atom C &gt; 5 </a:t>
            </a:r>
            <a:r>
              <a:rPr lang="en-US" dirty="0" err="1" smtClean="0"/>
              <a:t>maka</a:t>
            </a:r>
            <a:r>
              <a:rPr lang="en-US" dirty="0" smtClean="0"/>
              <a:t> </a:t>
            </a:r>
            <a:r>
              <a:rPr lang="en-US" dirty="0" err="1" smtClean="0"/>
              <a:t>memiliki</a:t>
            </a:r>
            <a:r>
              <a:rPr lang="en-US" dirty="0" smtClean="0"/>
              <a:t> </a:t>
            </a:r>
            <a:r>
              <a:rPr lang="en-US" dirty="0" err="1" smtClean="0"/>
              <a:t>struktur</a:t>
            </a:r>
            <a:r>
              <a:rPr lang="en-US" dirty="0" smtClean="0"/>
              <a:t> </a:t>
            </a:r>
            <a:r>
              <a:rPr lang="en-US" dirty="0" err="1" smtClean="0"/>
              <a:t>siklik</a:t>
            </a:r>
            <a:r>
              <a:rPr lang="en-US" dirty="0" smtClean="0"/>
              <a:t> </a:t>
            </a:r>
            <a:r>
              <a:rPr lang="en-US" dirty="0" err="1" smtClean="0"/>
              <a:t>atau</a:t>
            </a:r>
            <a:r>
              <a:rPr lang="en-US" dirty="0" smtClean="0"/>
              <a:t> </a:t>
            </a:r>
            <a:r>
              <a:rPr lang="en-US" dirty="0" err="1" smtClean="0"/>
              <a:t>struktur</a:t>
            </a:r>
            <a:r>
              <a:rPr lang="en-US" dirty="0" smtClean="0"/>
              <a:t> </a:t>
            </a:r>
            <a:r>
              <a:rPr lang="en-US" dirty="0" err="1" smtClean="0"/>
              <a:t>haworth</a:t>
            </a:r>
            <a:r>
              <a:rPr lang="en-US" dirty="0" smtClean="0"/>
              <a:t>, </a:t>
            </a:r>
            <a:r>
              <a:rPr lang="en-US" dirty="0" err="1" smtClean="0"/>
              <a:t>struktur</a:t>
            </a:r>
            <a:r>
              <a:rPr lang="en-US" dirty="0" smtClean="0"/>
              <a:t> </a:t>
            </a:r>
            <a:r>
              <a:rPr lang="en-US" dirty="0" err="1" smtClean="0"/>
              <a:t>ini</a:t>
            </a:r>
            <a:r>
              <a:rPr lang="en-US" dirty="0" smtClean="0"/>
              <a:t> </a:t>
            </a:r>
            <a:r>
              <a:rPr lang="en-US" dirty="0" err="1" smtClean="0"/>
              <a:t>di</a:t>
            </a:r>
            <a:r>
              <a:rPr lang="en-US" dirty="0" smtClean="0"/>
              <a:t> </a:t>
            </a:r>
            <a:r>
              <a:rPr lang="en-US" dirty="0" err="1" smtClean="0"/>
              <a:t>sebabkan</a:t>
            </a:r>
            <a:r>
              <a:rPr lang="en-US" dirty="0" smtClean="0"/>
              <a:t> </a:t>
            </a:r>
            <a:r>
              <a:rPr lang="en-US" dirty="0" err="1" smtClean="0"/>
              <a:t>interaksi</a:t>
            </a:r>
            <a:r>
              <a:rPr lang="en-US" dirty="0" smtClean="0"/>
              <a:t> </a:t>
            </a:r>
            <a:r>
              <a:rPr lang="en-US" dirty="0" err="1" smtClean="0"/>
              <a:t>gugus</a:t>
            </a:r>
            <a:r>
              <a:rPr lang="en-US" dirty="0" smtClean="0"/>
              <a:t> </a:t>
            </a:r>
            <a:r>
              <a:rPr lang="en-US" dirty="0" err="1" smtClean="0"/>
              <a:t>karbonil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oksigen</a:t>
            </a:r>
            <a:r>
              <a:rPr lang="en-US" dirty="0" smtClean="0"/>
              <a:t> </a:t>
            </a:r>
            <a:r>
              <a:rPr lang="en-US" dirty="0" err="1" smtClean="0"/>
              <a:t>hidroksil</a:t>
            </a:r>
            <a:r>
              <a:rPr lang="en-US" dirty="0" smtClean="0"/>
              <a:t> yang </a:t>
            </a:r>
            <a:r>
              <a:rPr lang="en-US" dirty="0" err="1" smtClean="0"/>
              <a:t>membentuk</a:t>
            </a:r>
            <a:r>
              <a:rPr lang="en-US" dirty="0" smtClean="0"/>
              <a:t> </a:t>
            </a:r>
            <a:r>
              <a:rPr lang="en-US" dirty="0" err="1" smtClean="0"/>
              <a:t>ikatan</a:t>
            </a:r>
            <a:r>
              <a:rPr lang="en-US" dirty="0" smtClean="0"/>
              <a:t> </a:t>
            </a:r>
            <a:r>
              <a:rPr lang="en-US" dirty="0" err="1" smtClean="0"/>
              <a:t>kovalen</a:t>
            </a:r>
            <a:r>
              <a:rPr lang="en-US" dirty="0" smtClean="0"/>
              <a:t>.</a:t>
            </a:r>
            <a:endParaRPr/>
          </a:p>
        </p:txBody>
      </p:sp>
      <p:sp>
        <p:nvSpPr>
          <p:cNvPr id="4" name="Google Shape;636;p54"/>
          <p:cNvSpPr txBox="1">
            <a:spLocks/>
          </p:cNvSpPr>
          <p:nvPr/>
        </p:nvSpPr>
        <p:spPr>
          <a:xfrm>
            <a:off x="1866880" y="652448"/>
            <a:ext cx="5768100" cy="52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700"/>
              <a:buFont typeface="Cormorant Garamond Medium"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smtClean="0">
                <a:ln>
                  <a:noFill/>
                </a:ln>
                <a:solidFill>
                  <a:schemeClr val="dk2"/>
                </a:solidFill>
                <a:effectLst/>
                <a:uLnTx/>
                <a:uFillTx/>
                <a:latin typeface="Cormorant Garamond Medium"/>
                <a:ea typeface="Cormorant Garamond Medium"/>
                <a:cs typeface="Cormorant Garamond Medium"/>
                <a:sym typeface="Cormorant Garamond Medium"/>
              </a:rPr>
              <a:t>SIKLISASI MONOSAKARIDA</a:t>
            </a:r>
            <a:endParaRPr kumimoji="0" lang="en-US" sz="2400" b="1" i="0" u="none" strike="noStrike" kern="0" cap="none" spc="0" normalizeH="0" baseline="0" noProof="0">
              <a:ln>
                <a:noFill/>
              </a:ln>
              <a:solidFill>
                <a:schemeClr val="dk2"/>
              </a:solidFill>
              <a:effectLst/>
              <a:uLnTx/>
              <a:uFillTx/>
              <a:latin typeface="Cormorant Garamond Medium"/>
              <a:ea typeface="Cormorant Garamond Medium"/>
              <a:cs typeface="Cormorant Garamond Medium"/>
              <a:sym typeface="Cormorant Garamond Medium"/>
            </a:endParaRPr>
          </a:p>
        </p:txBody>
      </p:sp>
      <p:pic>
        <p:nvPicPr>
          <p:cNvPr id="6" name="Picture 5" descr="Screenshot (356)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2844" y="2071684"/>
            <a:ext cx="2920182" cy="1641800"/>
          </a:xfrm>
          <a:prstGeom prst="rect">
            <a:avLst/>
          </a:prstGeom>
        </p:spPr>
      </p:pic>
      <p:pic>
        <p:nvPicPr>
          <p:cNvPr id="7" name="Picture 6" descr="Screenshot (358)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14678" y="2071684"/>
            <a:ext cx="2857488" cy="1643074"/>
          </a:xfrm>
          <a:prstGeom prst="rect">
            <a:avLst/>
          </a:prstGeom>
        </p:spPr>
      </p:pic>
      <p:sp>
        <p:nvSpPr>
          <p:cNvPr id="10" name="Subtitle 2"/>
          <p:cNvSpPr txBox="1">
            <a:spLocks/>
          </p:cNvSpPr>
          <p:nvPr/>
        </p:nvSpPr>
        <p:spPr>
          <a:xfrm>
            <a:off x="142844" y="2071684"/>
            <a:ext cx="1785950" cy="357190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spcFirstLastPara="1" wrap="square" lIns="91425" tIns="91425" rIns="91425" bIns="91425" anchor="t" anchorCtr="0">
            <a:noAutofit/>
          </a:bodyPr>
          <a:lstStyle/>
          <a:p>
            <a:pPr marL="457200" marR="0" lvl="0" indent="-3175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tabLst/>
              <a:defRPr/>
            </a:pPr>
            <a:r>
              <a:rPr kumimoji="0" lang="en-US" sz="1100" b="1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Lato"/>
                <a:ea typeface="Lato"/>
                <a:cs typeface="Lato"/>
                <a:sym typeface="Lato"/>
              </a:rPr>
              <a:t>Prinsip</a:t>
            </a:r>
            <a:r>
              <a:rPr kumimoji="0" lang="en-US" sz="1100" b="1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Lato"/>
                <a:ea typeface="Lato"/>
                <a:cs typeface="Lato"/>
                <a:sym typeface="Lato"/>
              </a:rPr>
              <a:t> </a:t>
            </a:r>
            <a:r>
              <a:rPr kumimoji="0" lang="en-US" sz="1100" b="1" i="0" u="none" strike="noStrike" kern="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Lato"/>
                <a:ea typeface="Lato"/>
                <a:cs typeface="Lato"/>
                <a:sym typeface="Lato"/>
              </a:rPr>
              <a:t>siklisasi</a:t>
            </a:r>
            <a:r>
              <a:rPr kumimoji="0" lang="en-US" sz="1100" b="1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Lato"/>
                <a:ea typeface="Lato"/>
                <a:cs typeface="Lato"/>
                <a:sym typeface="Lato"/>
              </a:rPr>
              <a:t> </a:t>
            </a:r>
            <a:r>
              <a:rPr kumimoji="0" lang="en-US" sz="1100" b="1" i="0" u="none" strike="noStrike" kern="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Lato"/>
                <a:ea typeface="Lato"/>
                <a:cs typeface="Lato"/>
                <a:sym typeface="Lato"/>
              </a:rPr>
              <a:t>glukosa</a:t>
            </a:r>
            <a:endParaRPr kumimoji="0" lang="en-US" sz="1100" b="1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000100" y="3786196"/>
            <a:ext cx="692948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0" indent="-317500">
              <a:buClr>
                <a:schemeClr val="dk1"/>
              </a:buClr>
              <a:buSzPts val="1400"/>
              <a:defRPr/>
            </a:pPr>
            <a:r>
              <a:rPr lang="en-US" b="1" dirty="0" err="1" smtClean="0">
                <a:solidFill>
                  <a:schemeClr val="tx1"/>
                </a:solidFill>
                <a:latin typeface="Lato"/>
                <a:ea typeface="Lato"/>
                <a:cs typeface="Lato"/>
                <a:sym typeface="Lato"/>
              </a:rPr>
              <a:t>Letak</a:t>
            </a:r>
            <a:r>
              <a:rPr lang="en-US" b="1" dirty="0" smtClean="0">
                <a:solidFill>
                  <a:schemeClr val="tx1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r>
              <a:rPr lang="en-US" b="1" dirty="0" smtClean="0">
                <a:solidFill>
                  <a:schemeClr val="tx1"/>
                </a:solidFill>
                <a:latin typeface="Lato"/>
                <a:ea typeface="Lato"/>
                <a:cs typeface="Lato"/>
                <a:sym typeface="Lato"/>
              </a:rPr>
              <a:t>OH</a:t>
            </a:r>
            <a:endParaRPr lang="en-US" b="1" dirty="0" smtClean="0">
              <a:solidFill>
                <a:schemeClr val="tx1"/>
              </a:solidFill>
              <a:latin typeface="Lato"/>
              <a:ea typeface="Lato"/>
              <a:cs typeface="Lato"/>
              <a:sym typeface="Lato"/>
            </a:endParaRPr>
          </a:p>
          <a:p>
            <a:pPr marL="457200" lvl="0" indent="-317500">
              <a:buClr>
                <a:schemeClr val="dk1"/>
              </a:buClr>
              <a:buSzPts val="1400"/>
            </a:pPr>
            <a:r>
              <a:rPr lang="en-US" dirty="0" smtClean="0">
                <a:solidFill>
                  <a:schemeClr val="tx1"/>
                </a:solidFill>
                <a:latin typeface="Lato"/>
                <a:ea typeface="Lato"/>
                <a:cs typeface="Lato"/>
                <a:sym typeface="Lato"/>
              </a:rPr>
              <a:t>- </a:t>
            </a:r>
            <a:r>
              <a:rPr lang="en-US" dirty="0" err="1" smtClean="0">
                <a:solidFill>
                  <a:schemeClr val="tx1"/>
                </a:solidFill>
                <a:latin typeface="Lato"/>
                <a:ea typeface="Lato"/>
                <a:cs typeface="Lato"/>
                <a:sym typeface="Lato"/>
              </a:rPr>
              <a:t>Jika</a:t>
            </a:r>
            <a:r>
              <a:rPr lang="en-US" dirty="0" smtClean="0">
                <a:solidFill>
                  <a:schemeClr val="tx1"/>
                </a:solidFill>
                <a:latin typeface="Lato"/>
                <a:ea typeface="Lato"/>
                <a:cs typeface="Lato"/>
                <a:sym typeface="Lato"/>
              </a:rPr>
              <a:t> OH </a:t>
            </a:r>
            <a:r>
              <a:rPr lang="en-US" dirty="0" err="1" smtClean="0">
                <a:solidFill>
                  <a:schemeClr val="tx1"/>
                </a:solidFill>
                <a:latin typeface="Lato"/>
                <a:ea typeface="Lato"/>
                <a:cs typeface="Lato"/>
                <a:sym typeface="Lato"/>
              </a:rPr>
              <a:t>di</a:t>
            </a:r>
            <a:r>
              <a:rPr lang="en-US" dirty="0" smtClean="0">
                <a:solidFill>
                  <a:schemeClr val="tx1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Lato"/>
                <a:ea typeface="Lato"/>
                <a:cs typeface="Lato"/>
                <a:sym typeface="Lato"/>
              </a:rPr>
              <a:t>atas</a:t>
            </a:r>
            <a:r>
              <a:rPr lang="en-US" dirty="0" smtClean="0">
                <a:solidFill>
                  <a:schemeClr val="tx1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Lato"/>
                <a:ea typeface="Lato"/>
                <a:cs typeface="Lato"/>
                <a:sym typeface="Lato"/>
              </a:rPr>
              <a:t>maka</a:t>
            </a:r>
            <a:r>
              <a:rPr lang="en-US" dirty="0" smtClean="0">
                <a:solidFill>
                  <a:schemeClr val="tx1"/>
                </a:solidFill>
                <a:latin typeface="Lato"/>
                <a:ea typeface="Lato"/>
                <a:cs typeface="Lato"/>
                <a:sym typeface="Lato"/>
              </a:rPr>
              <a:t>  (</a:t>
            </a:r>
            <a:r>
              <a:rPr lang="el-GR" dirty="0" smtClean="0">
                <a:solidFill>
                  <a:schemeClr val="tx1"/>
                </a:solidFill>
                <a:latin typeface="Lato"/>
                <a:ea typeface="Lato"/>
                <a:cs typeface="Lato"/>
                <a:sym typeface="Lato"/>
              </a:rPr>
              <a:t>α</a:t>
            </a:r>
            <a:r>
              <a:rPr lang="en-US" dirty="0" smtClean="0">
                <a:solidFill>
                  <a:schemeClr val="tx1"/>
                </a:solidFill>
                <a:latin typeface="Lato"/>
                <a:ea typeface="Lato"/>
                <a:cs typeface="Lato"/>
                <a:sym typeface="Lato"/>
              </a:rPr>
              <a:t>-D-</a:t>
            </a:r>
            <a:r>
              <a:rPr lang="en-US" dirty="0" err="1" smtClean="0">
                <a:solidFill>
                  <a:schemeClr val="tx1"/>
                </a:solidFill>
                <a:latin typeface="Lato"/>
                <a:ea typeface="Lato"/>
                <a:cs typeface="Lato"/>
                <a:sym typeface="Lato"/>
              </a:rPr>
              <a:t>Glukosa</a:t>
            </a:r>
            <a:r>
              <a:rPr lang="en-US" dirty="0" smtClean="0">
                <a:solidFill>
                  <a:schemeClr val="tx1"/>
                </a:solidFill>
                <a:latin typeface="Lato"/>
                <a:ea typeface="Lato"/>
                <a:cs typeface="Lato"/>
                <a:sym typeface="Lato"/>
              </a:rPr>
              <a:t>)</a:t>
            </a:r>
          </a:p>
          <a:p>
            <a:pPr marL="457200" lvl="0" indent="-317500">
              <a:buClr>
                <a:schemeClr val="dk1"/>
              </a:buClr>
              <a:buSzPts val="1400"/>
            </a:pPr>
            <a:r>
              <a:rPr lang="en-US" dirty="0" smtClean="0">
                <a:solidFill>
                  <a:schemeClr val="tx1"/>
                </a:solidFill>
                <a:latin typeface="Lato"/>
                <a:ea typeface="Lato"/>
                <a:cs typeface="Lato"/>
                <a:sym typeface="Lato"/>
              </a:rPr>
              <a:t>- </a:t>
            </a:r>
            <a:r>
              <a:rPr lang="en-US" dirty="0" err="1" smtClean="0">
                <a:solidFill>
                  <a:schemeClr val="tx1"/>
                </a:solidFill>
                <a:latin typeface="Lato"/>
                <a:ea typeface="Lato"/>
                <a:cs typeface="Lato"/>
                <a:sym typeface="Lato"/>
              </a:rPr>
              <a:t>Jika</a:t>
            </a:r>
            <a:r>
              <a:rPr lang="en-US" dirty="0" smtClean="0">
                <a:solidFill>
                  <a:schemeClr val="tx1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r>
              <a:rPr lang="en-US" dirty="0" smtClean="0">
                <a:solidFill>
                  <a:schemeClr val="tx1"/>
                </a:solidFill>
                <a:latin typeface="Lato"/>
                <a:ea typeface="Lato"/>
                <a:cs typeface="Lato"/>
                <a:sym typeface="Lato"/>
              </a:rPr>
              <a:t>OH </a:t>
            </a:r>
            <a:r>
              <a:rPr lang="en-US" dirty="0" err="1" smtClean="0">
                <a:solidFill>
                  <a:schemeClr val="tx1"/>
                </a:solidFill>
                <a:latin typeface="Lato"/>
                <a:ea typeface="Lato"/>
                <a:cs typeface="Lato"/>
                <a:sym typeface="Lato"/>
              </a:rPr>
              <a:t>di</a:t>
            </a:r>
            <a:r>
              <a:rPr lang="en-US" dirty="0" smtClean="0">
                <a:solidFill>
                  <a:schemeClr val="tx1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Lato"/>
                <a:ea typeface="Lato"/>
                <a:cs typeface="Lato"/>
                <a:sym typeface="Lato"/>
              </a:rPr>
              <a:t>bawah</a:t>
            </a:r>
            <a:r>
              <a:rPr lang="en-US" dirty="0" smtClean="0">
                <a:solidFill>
                  <a:schemeClr val="tx1"/>
                </a:solidFill>
                <a:latin typeface="Lato"/>
                <a:ea typeface="Lato"/>
                <a:cs typeface="Lato"/>
                <a:sym typeface="Lato"/>
              </a:rPr>
              <a:t>  </a:t>
            </a:r>
            <a:r>
              <a:rPr lang="en-US" dirty="0" err="1" smtClean="0">
                <a:solidFill>
                  <a:schemeClr val="tx1"/>
                </a:solidFill>
                <a:latin typeface="Lato"/>
                <a:ea typeface="Lato"/>
                <a:cs typeface="Lato"/>
                <a:sym typeface="Lato"/>
              </a:rPr>
              <a:t>maka</a:t>
            </a:r>
            <a:r>
              <a:rPr lang="en-US" dirty="0" smtClean="0">
                <a:solidFill>
                  <a:schemeClr val="tx1"/>
                </a:solidFill>
                <a:latin typeface="Lato"/>
                <a:ea typeface="Lato"/>
                <a:cs typeface="Lato"/>
                <a:sym typeface="Lato"/>
              </a:rPr>
              <a:t>  (</a:t>
            </a:r>
            <a:r>
              <a:rPr lang="el-GR" dirty="0" smtClean="0">
                <a:solidFill>
                  <a:schemeClr val="tx1"/>
                </a:solidFill>
                <a:latin typeface="Lato"/>
                <a:ea typeface="Lato"/>
                <a:cs typeface="Lato"/>
                <a:sym typeface="Lato"/>
              </a:rPr>
              <a:t>β</a:t>
            </a:r>
            <a:r>
              <a:rPr lang="en-US" dirty="0" smtClean="0">
                <a:solidFill>
                  <a:schemeClr val="tx1"/>
                </a:solidFill>
                <a:latin typeface="Lato"/>
                <a:ea typeface="Lato"/>
                <a:cs typeface="Lato"/>
                <a:sym typeface="Lato"/>
              </a:rPr>
              <a:t>-D-</a:t>
            </a:r>
            <a:r>
              <a:rPr lang="en-US" dirty="0" err="1" smtClean="0">
                <a:solidFill>
                  <a:schemeClr val="tx1"/>
                </a:solidFill>
                <a:latin typeface="Lato"/>
                <a:ea typeface="Lato"/>
                <a:cs typeface="Lato"/>
                <a:sym typeface="Lato"/>
              </a:rPr>
              <a:t>Glukosa</a:t>
            </a:r>
            <a:r>
              <a:rPr lang="en-US" dirty="0" smtClean="0">
                <a:solidFill>
                  <a:schemeClr val="tx1"/>
                </a:solidFill>
                <a:latin typeface="Lato"/>
                <a:ea typeface="Lato"/>
                <a:cs typeface="Lato"/>
                <a:sym typeface="Lato"/>
              </a:rPr>
              <a:t>)</a:t>
            </a:r>
          </a:p>
          <a:p>
            <a:pPr marL="457200" lvl="0" indent="-317500">
              <a:buClr>
                <a:schemeClr val="dk1"/>
              </a:buClr>
              <a:buSzPts val="1400"/>
            </a:pPr>
            <a:r>
              <a:rPr lang="en-US" dirty="0" smtClean="0">
                <a:solidFill>
                  <a:schemeClr val="tx1"/>
                </a:solidFill>
                <a:latin typeface="Lato"/>
                <a:ea typeface="Lato"/>
                <a:cs typeface="Lato"/>
                <a:sym typeface="Lato"/>
              </a:rPr>
              <a:t>Dari </a:t>
            </a:r>
            <a:r>
              <a:rPr lang="en-US" dirty="0" err="1" smtClean="0">
                <a:solidFill>
                  <a:schemeClr val="tx1"/>
                </a:solidFill>
                <a:latin typeface="Lato"/>
                <a:ea typeface="Lato"/>
                <a:cs typeface="Lato"/>
                <a:sym typeface="Lato"/>
              </a:rPr>
              <a:t>struktur</a:t>
            </a:r>
            <a:r>
              <a:rPr lang="en-US" dirty="0" smtClean="0">
                <a:solidFill>
                  <a:schemeClr val="tx1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Lato"/>
                <a:ea typeface="Lato"/>
                <a:cs typeface="Lato"/>
                <a:sym typeface="Lato"/>
              </a:rPr>
              <a:t>tersebut</a:t>
            </a:r>
            <a:r>
              <a:rPr lang="en-US" dirty="0" smtClean="0">
                <a:solidFill>
                  <a:schemeClr val="tx1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Lato"/>
                <a:ea typeface="Lato"/>
                <a:cs typeface="Lato"/>
                <a:sym typeface="Lato"/>
              </a:rPr>
              <a:t>gulamdapat</a:t>
            </a:r>
            <a:r>
              <a:rPr lang="en-US" dirty="0" smtClean="0">
                <a:solidFill>
                  <a:schemeClr val="tx1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Lato"/>
                <a:ea typeface="Lato"/>
                <a:cs typeface="Lato"/>
                <a:sym typeface="Lato"/>
              </a:rPr>
              <a:t>dikelompokkan</a:t>
            </a:r>
            <a:r>
              <a:rPr lang="en-US" dirty="0" smtClean="0">
                <a:solidFill>
                  <a:schemeClr val="tx1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Lato"/>
                <a:ea typeface="Lato"/>
                <a:cs typeface="Lato"/>
                <a:sym typeface="Lato"/>
              </a:rPr>
              <a:t>menjadi</a:t>
            </a:r>
            <a:r>
              <a:rPr lang="en-US" dirty="0" smtClean="0">
                <a:solidFill>
                  <a:schemeClr val="tx1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Lato"/>
                <a:ea typeface="Lato"/>
                <a:cs typeface="Lato"/>
                <a:sym typeface="Lato"/>
              </a:rPr>
              <a:t>cincin</a:t>
            </a:r>
            <a:r>
              <a:rPr lang="en-US" dirty="0" smtClean="0">
                <a:solidFill>
                  <a:schemeClr val="tx1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Lato"/>
                <a:ea typeface="Lato"/>
                <a:cs typeface="Lato"/>
                <a:sym typeface="Lato"/>
              </a:rPr>
              <a:t>piran</a:t>
            </a:r>
            <a:r>
              <a:rPr lang="en-US" dirty="0" smtClean="0">
                <a:solidFill>
                  <a:schemeClr val="tx1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Lato"/>
                <a:ea typeface="Lato"/>
                <a:cs typeface="Lato"/>
                <a:sym typeface="Lato"/>
              </a:rPr>
              <a:t>dan</a:t>
            </a:r>
            <a:r>
              <a:rPr lang="en-US" dirty="0" smtClean="0">
                <a:solidFill>
                  <a:schemeClr val="tx1"/>
                </a:solidFill>
                <a:latin typeface="Lato"/>
                <a:ea typeface="Lato"/>
                <a:cs typeface="Lato"/>
                <a:sym typeface="Lato"/>
              </a:rPr>
              <a:t> furan</a:t>
            </a:r>
            <a:endParaRPr lang="en-US" dirty="0">
              <a:solidFill>
                <a:schemeClr val="tx1"/>
              </a:solidFill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12" name="Picture 11" descr="Screenshot (360)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23817" y="2071684"/>
            <a:ext cx="2795381" cy="157163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New Year Goals by Slidesgo">
  <a:themeElements>
    <a:clrScheme name="Simple Light">
      <a:dk1>
        <a:srgbClr val="191818"/>
      </a:dk1>
      <a:lt1>
        <a:srgbClr val="EEEDEE"/>
      </a:lt1>
      <a:dk2>
        <a:srgbClr val="CFA667"/>
      </a:dk2>
      <a:lt2>
        <a:srgbClr val="C7C0B5"/>
      </a:lt2>
      <a:accent1>
        <a:srgbClr val="B9B5AA"/>
      </a:accent1>
      <a:accent2>
        <a:srgbClr val="84827B"/>
      </a:accent2>
      <a:accent3>
        <a:srgbClr val="EBE4E0"/>
      </a:accent3>
      <a:accent4>
        <a:srgbClr val="FFFFFF"/>
      </a:accent4>
      <a:accent5>
        <a:srgbClr val="FFFFFF"/>
      </a:accent5>
      <a:accent6>
        <a:srgbClr val="FFFFFF"/>
      </a:accent6>
      <a:hlink>
        <a:srgbClr val="252525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146</TotalTime>
  <Words>285</Words>
  <PresentationFormat>On-screen Show (16:9)</PresentationFormat>
  <Paragraphs>32</Paragraphs>
  <Slides>6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Arial</vt:lpstr>
      <vt:lpstr>Cormorant Garamond Medium</vt:lpstr>
      <vt:lpstr>Lato</vt:lpstr>
      <vt:lpstr>New Year Goals by Slidesgo</vt:lpstr>
      <vt:lpstr>MONOSAKARIDA</vt:lpstr>
      <vt:lpstr>Slide 2</vt:lpstr>
      <vt:lpstr>Aldehid</vt:lpstr>
      <vt:lpstr>Slide 4</vt:lpstr>
      <vt:lpstr>Slide 5</vt:lpstr>
      <vt:lpstr>Slide 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MONOSAKARIDA</dc:title>
  <dc:creator>DELL</dc:creator>
  <cp:lastModifiedBy>DELL</cp:lastModifiedBy>
  <cp:revision>19</cp:revision>
  <dcterms:modified xsi:type="dcterms:W3CDTF">2022-03-04T07:05:49Z</dcterms:modified>
</cp:coreProperties>
</file>