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grandir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w" panose="020B0604020202020204" charset="0"/>
      <p:regular r:id="rId13"/>
    </p:embeddedFont>
    <p:embeddedFont>
      <p:font typeface="Now Bold" panose="020B0604020202020204" charset="0"/>
      <p:regular r:id="rId14"/>
    </p:embeddedFont>
    <p:embeddedFont>
      <p:font typeface="Open Sans Light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sp>
        <p:nvSpPr>
          <p:cNvPr id="183" name="AutoShape 183"/>
          <p:cNvSpPr/>
          <p:nvPr/>
        </p:nvSpPr>
        <p:spPr>
          <a:xfrm>
            <a:off x="3223175" y="2071621"/>
            <a:ext cx="12197427" cy="3658672"/>
          </a:xfrm>
          <a:prstGeom prst="rect">
            <a:avLst/>
          </a:prstGeom>
          <a:solidFill>
            <a:srgbClr val="FAAE54"/>
          </a:solidFill>
        </p:spPr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5286" y="1028700"/>
            <a:ext cx="12553205" cy="5386466"/>
          </a:xfrm>
          <a:prstGeom prst="rect">
            <a:avLst/>
          </a:prstGeom>
        </p:spPr>
      </p:pic>
      <p:sp>
        <p:nvSpPr>
          <p:cNvPr id="185" name="TextBox 185"/>
          <p:cNvSpPr txBox="1"/>
          <p:nvPr/>
        </p:nvSpPr>
        <p:spPr>
          <a:xfrm>
            <a:off x="3974205" y="2131212"/>
            <a:ext cx="11446398" cy="3148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8400">
                <a:solidFill>
                  <a:srgbClr val="000000"/>
                </a:solidFill>
                <a:latin typeface="Agrandir Bold"/>
              </a:rPr>
              <a:t>Karbohidrat : Monosakarida</a:t>
            </a: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842218">
            <a:off x="13059666" y="5581494"/>
            <a:ext cx="1503232" cy="1317378"/>
          </a:xfrm>
          <a:prstGeom prst="rect">
            <a:avLst/>
          </a:prstGeom>
        </p:spPr>
      </p:pic>
      <p:pic>
        <p:nvPicPr>
          <p:cNvPr id="187" name="Picture 1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130">
            <a:off x="2464566" y="434860"/>
            <a:ext cx="2574207" cy="2349549"/>
          </a:xfrm>
          <a:prstGeom prst="rect">
            <a:avLst/>
          </a:prstGeom>
        </p:spPr>
      </p:pic>
      <p:sp>
        <p:nvSpPr>
          <p:cNvPr id="188" name="TextBox 188"/>
          <p:cNvSpPr txBox="1"/>
          <p:nvPr/>
        </p:nvSpPr>
        <p:spPr>
          <a:xfrm>
            <a:off x="4176512" y="6883358"/>
            <a:ext cx="10290754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Shabrina Maharani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THP B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Now"/>
              </a:rPr>
              <a:t>2114051004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748" y="-2192429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grpSp>
        <p:nvGrpSpPr>
          <p:cNvPr id="183" name="Group 183"/>
          <p:cNvGrpSpPr/>
          <p:nvPr/>
        </p:nvGrpSpPr>
        <p:grpSpPr>
          <a:xfrm>
            <a:off x="11169841" y="1614825"/>
            <a:ext cx="5550567" cy="6517335"/>
            <a:chOff x="0" y="0"/>
            <a:chExt cx="16890770" cy="19832714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16890771" cy="19832713"/>
            </a:xfrm>
            <a:custGeom>
              <a:avLst/>
              <a:gdLst/>
              <a:ahLst/>
              <a:cxnLst/>
              <a:rect l="l" t="t" r="r" b="b"/>
              <a:pathLst>
                <a:path w="16890771" h="19832713">
                  <a:moveTo>
                    <a:pt x="165859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9527913"/>
                  </a:lnTo>
                  <a:cubicBezTo>
                    <a:pt x="0" y="19696824"/>
                    <a:pt x="135890" y="19832713"/>
                    <a:pt x="304800" y="19832713"/>
                  </a:cubicBezTo>
                  <a:lnTo>
                    <a:pt x="16585971" y="19832713"/>
                  </a:lnTo>
                  <a:cubicBezTo>
                    <a:pt x="16754880" y="19832713"/>
                    <a:pt x="16890771" y="19696824"/>
                    <a:pt x="16890771" y="19527913"/>
                  </a:cubicBezTo>
                  <a:lnTo>
                    <a:pt x="16890771" y="304800"/>
                  </a:lnTo>
                  <a:cubicBezTo>
                    <a:pt x="16890771" y="135890"/>
                    <a:pt x="16754880" y="0"/>
                    <a:pt x="16585971" y="0"/>
                  </a:cubicBezTo>
                  <a:close/>
                </a:path>
              </a:pathLst>
            </a:custGeom>
            <a:solidFill>
              <a:srgbClr val="FFFAFA"/>
            </a:solidFill>
          </p:spPr>
        </p:sp>
      </p:grpSp>
      <p:pic>
        <p:nvPicPr>
          <p:cNvPr id="185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88212" y="1010784"/>
            <a:ext cx="9427402" cy="8776054"/>
          </a:xfrm>
          <a:prstGeom prst="rect">
            <a:avLst/>
          </a:prstGeom>
        </p:spPr>
      </p:pic>
      <p:grpSp>
        <p:nvGrpSpPr>
          <p:cNvPr id="186" name="Group 186"/>
          <p:cNvGrpSpPr/>
          <p:nvPr/>
        </p:nvGrpSpPr>
        <p:grpSpPr>
          <a:xfrm>
            <a:off x="7683831" y="6394819"/>
            <a:ext cx="7141442" cy="3208450"/>
            <a:chOff x="0" y="0"/>
            <a:chExt cx="21731918" cy="9763543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21731917" cy="9763543"/>
            </a:xfrm>
            <a:custGeom>
              <a:avLst/>
              <a:gdLst/>
              <a:ahLst/>
              <a:cxnLst/>
              <a:rect l="l" t="t" r="r" b="b"/>
              <a:pathLst>
                <a:path w="21731917" h="9763543">
                  <a:moveTo>
                    <a:pt x="2142711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458743"/>
                  </a:lnTo>
                  <a:cubicBezTo>
                    <a:pt x="0" y="9627653"/>
                    <a:pt x="135890" y="9763543"/>
                    <a:pt x="304800" y="9763543"/>
                  </a:cubicBezTo>
                  <a:lnTo>
                    <a:pt x="21427117" y="9763543"/>
                  </a:lnTo>
                  <a:cubicBezTo>
                    <a:pt x="21596028" y="9763543"/>
                    <a:pt x="21731917" y="9627653"/>
                    <a:pt x="21731917" y="9458743"/>
                  </a:cubicBezTo>
                  <a:lnTo>
                    <a:pt x="21731917" y="304800"/>
                  </a:lnTo>
                  <a:cubicBezTo>
                    <a:pt x="21731917" y="135890"/>
                    <a:pt x="21596028" y="0"/>
                    <a:pt x="21427117" y="0"/>
                  </a:cubicBezTo>
                  <a:close/>
                </a:path>
              </a:pathLst>
            </a:custGeom>
            <a:solidFill>
              <a:srgbClr val="FFFAFA"/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1619290" y="4596986"/>
            <a:ext cx="151654" cy="151654"/>
            <a:chOff x="0" y="0"/>
            <a:chExt cx="6350000" cy="6350000"/>
          </a:xfrm>
        </p:grpSpPr>
        <p:sp>
          <p:nvSpPr>
            <p:cNvPr id="189" name="Freeform 18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7F83"/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1619290" y="3459094"/>
            <a:ext cx="151654" cy="151654"/>
            <a:chOff x="0" y="0"/>
            <a:chExt cx="6350000" cy="6350000"/>
          </a:xfrm>
        </p:grpSpPr>
        <p:sp>
          <p:nvSpPr>
            <p:cNvPr id="191" name="Freeform 19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7F83"/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1619290" y="2372708"/>
            <a:ext cx="151654" cy="151654"/>
            <a:chOff x="0" y="0"/>
            <a:chExt cx="6350000" cy="6350000"/>
          </a:xfrm>
        </p:grpSpPr>
        <p:sp>
          <p:nvSpPr>
            <p:cNvPr id="193" name="Freeform 19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A7F83"/>
            </a:solidFill>
          </p:spPr>
        </p:sp>
      </p:grpSp>
      <p:grpSp>
        <p:nvGrpSpPr>
          <p:cNvPr id="194" name="Group 194"/>
          <p:cNvGrpSpPr>
            <a:grpSpLocks noChangeAspect="1"/>
          </p:cNvGrpSpPr>
          <p:nvPr/>
        </p:nvGrpSpPr>
        <p:grpSpPr>
          <a:xfrm>
            <a:off x="8554503" y="6329468"/>
            <a:ext cx="5820164" cy="3273801"/>
            <a:chOff x="0" y="0"/>
            <a:chExt cx="11289030" cy="635000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-19" r="-19"/>
              </a:stretch>
            </a:blipFill>
          </p:spPr>
        </p:sp>
      </p:grpSp>
      <p:sp>
        <p:nvSpPr>
          <p:cNvPr id="196" name="TextBox 196"/>
          <p:cNvSpPr txBox="1"/>
          <p:nvPr/>
        </p:nvSpPr>
        <p:spPr>
          <a:xfrm>
            <a:off x="11986537" y="2241842"/>
            <a:ext cx="445688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Now Bold"/>
              </a:rPr>
              <a:t>Unit terkecil dari karbohidrat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11986537" y="3142490"/>
            <a:ext cx="445688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Now Bold"/>
              </a:rPr>
              <a:t>Mono : 1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Now Bold"/>
              </a:rPr>
              <a:t>Sakarida : Gula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11791333" y="4240045"/>
            <a:ext cx="4652089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Now Bold"/>
              </a:rPr>
              <a:t>Terdapat 1 gugus aldehid dan 1 gugus keton. Masing masing gugus memiliki rantai yang mengikat dua atau lebih gugus hidroksil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2230766" y="1410977"/>
            <a:ext cx="7214023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60"/>
              </a:lnSpc>
            </a:pPr>
            <a:r>
              <a:rPr lang="en-US" sz="7300">
                <a:solidFill>
                  <a:srgbClr val="000000"/>
                </a:solidFill>
                <a:latin typeface="Agrandir Bold"/>
              </a:rPr>
              <a:t>Apa itu Monosakarida?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pic>
        <p:nvPicPr>
          <p:cNvPr id="183" name="Picture 1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24277" y="4188600"/>
            <a:ext cx="10035023" cy="4342428"/>
          </a:xfrm>
          <a:prstGeom prst="rect">
            <a:avLst/>
          </a:prstGeom>
        </p:spPr>
      </p:pic>
      <p:sp>
        <p:nvSpPr>
          <p:cNvPr id="184" name="AutoShape 184"/>
          <p:cNvSpPr/>
          <p:nvPr/>
        </p:nvSpPr>
        <p:spPr>
          <a:xfrm>
            <a:off x="1618086" y="1728674"/>
            <a:ext cx="8057286" cy="2600474"/>
          </a:xfrm>
          <a:prstGeom prst="rect">
            <a:avLst/>
          </a:prstGeom>
          <a:solidFill>
            <a:srgbClr val="FA7F83"/>
          </a:solidFill>
        </p:spPr>
      </p:sp>
      <p:pic>
        <p:nvPicPr>
          <p:cNvPr id="185" name="Picture 1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614" y="1216530"/>
            <a:ext cx="8238230" cy="3534950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04848">
            <a:off x="1779051" y="3833131"/>
            <a:ext cx="888378" cy="1262553"/>
          </a:xfrm>
          <a:prstGeom prst="rect">
            <a:avLst/>
          </a:prstGeom>
        </p:spPr>
      </p:pic>
      <p:pic>
        <p:nvPicPr>
          <p:cNvPr id="187" name="Picture 1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7620">
            <a:off x="6985901" y="527369"/>
            <a:ext cx="1446711" cy="1378321"/>
          </a:xfrm>
          <a:prstGeom prst="rect">
            <a:avLst/>
          </a:prstGeom>
        </p:spPr>
      </p:pic>
      <p:sp>
        <p:nvSpPr>
          <p:cNvPr id="188" name="AutoShape 188"/>
          <p:cNvSpPr/>
          <p:nvPr/>
        </p:nvSpPr>
        <p:spPr>
          <a:xfrm>
            <a:off x="7404186" y="5485614"/>
            <a:ext cx="9673810" cy="2841352"/>
          </a:xfrm>
          <a:prstGeom prst="rect">
            <a:avLst/>
          </a:prstGeom>
          <a:solidFill>
            <a:srgbClr val="FFFAFA"/>
          </a:solidFill>
        </p:spPr>
      </p:sp>
      <p:grpSp>
        <p:nvGrpSpPr>
          <p:cNvPr id="189" name="Group 189"/>
          <p:cNvGrpSpPr>
            <a:grpSpLocks noChangeAspect="1"/>
          </p:cNvGrpSpPr>
          <p:nvPr/>
        </p:nvGrpSpPr>
        <p:grpSpPr>
          <a:xfrm>
            <a:off x="9765844" y="5485614"/>
            <a:ext cx="5051356" cy="2841352"/>
            <a:chOff x="0" y="0"/>
            <a:chExt cx="11289030" cy="635000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0"/>
              <a:stretch>
                <a:fillRect l="-19" r="-19"/>
              </a:stretch>
            </a:blipFill>
          </p:spPr>
        </p:sp>
      </p:grpSp>
      <p:sp>
        <p:nvSpPr>
          <p:cNvPr id="191" name="TextBox 191"/>
          <p:cNvSpPr txBox="1"/>
          <p:nvPr/>
        </p:nvSpPr>
        <p:spPr>
          <a:xfrm>
            <a:off x="1737503" y="5963723"/>
            <a:ext cx="5001037" cy="256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Now"/>
              </a:rPr>
              <a:t>Karena memiliki C-Asimetrik, maka secara fisika, monosakarida adalah senyawa yang dapat menghantarkan polarisasi cahaya (Optik Aktif).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1737503" y="2375992"/>
            <a:ext cx="7818452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Agrandir Bold"/>
              </a:rPr>
              <a:t>Atom Karbon Asimetrik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10268334" y="1735277"/>
            <a:ext cx="4278467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Now"/>
              </a:rPr>
              <a:t>Atom karbon yang mengikat 4 gugus yang berbeda.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pic>
        <p:nvPicPr>
          <p:cNvPr id="183" name="Picture 1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98019" y="2992157"/>
            <a:ext cx="12206963" cy="5445686"/>
          </a:xfrm>
          <a:prstGeom prst="rect">
            <a:avLst/>
          </a:prstGeom>
        </p:spPr>
      </p:pic>
      <p:sp>
        <p:nvSpPr>
          <p:cNvPr id="184" name="TextBox 184"/>
          <p:cNvSpPr txBox="1"/>
          <p:nvPr/>
        </p:nvSpPr>
        <p:spPr>
          <a:xfrm>
            <a:off x="1211497" y="1059782"/>
            <a:ext cx="6226501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Agrandir Bold"/>
              </a:rPr>
              <a:t>Notasi L dan D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0" y="3185869"/>
            <a:ext cx="5582828" cy="5217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8"/>
              </a:lnSpc>
            </a:pPr>
            <a:r>
              <a:rPr lang="en-US" sz="2705">
                <a:solidFill>
                  <a:srgbClr val="000000"/>
                </a:solidFill>
                <a:latin typeface="Now"/>
              </a:rPr>
              <a:t>Notasi L dan D adalah singkatan dari Kanan dan Kiri. Ditentukan berdasarkan letak gugus hidroksil (OH).</a:t>
            </a:r>
          </a:p>
          <a:p>
            <a:pPr algn="ctr">
              <a:lnSpc>
                <a:spcPts val="3788"/>
              </a:lnSpc>
            </a:pPr>
            <a:r>
              <a:rPr lang="en-US" sz="2705">
                <a:solidFill>
                  <a:srgbClr val="000000"/>
                </a:solidFill>
                <a:latin typeface="Now"/>
              </a:rPr>
              <a:t>Jika gugus OH disebelah kanan, maka notasinya adalah D yang berarti Dextro (Kanan).</a:t>
            </a:r>
          </a:p>
          <a:p>
            <a:pPr algn="ctr">
              <a:lnSpc>
                <a:spcPts val="3788"/>
              </a:lnSpc>
            </a:pPr>
            <a:r>
              <a:rPr lang="en-US" sz="2705">
                <a:solidFill>
                  <a:srgbClr val="000000"/>
                </a:solidFill>
                <a:latin typeface="Now"/>
              </a:rPr>
              <a:t>Jika gugus OH disebelah kiri, maka notasinya adalah L yang berarti Levro (Kiri).</a:t>
            </a:r>
          </a:p>
          <a:p>
            <a:pPr algn="ctr">
              <a:lnSpc>
                <a:spcPts val="3788"/>
              </a:lnSpc>
            </a:pPr>
            <a:endParaRPr lang="en-US" sz="2705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42" y="-40487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sp>
        <p:nvSpPr>
          <p:cNvPr id="183" name="AutoShape 183"/>
          <p:cNvSpPr/>
          <p:nvPr/>
        </p:nvSpPr>
        <p:spPr>
          <a:xfrm>
            <a:off x="1028700" y="1519268"/>
            <a:ext cx="7219717" cy="2225852"/>
          </a:xfrm>
          <a:prstGeom prst="rect">
            <a:avLst/>
          </a:prstGeom>
          <a:solidFill>
            <a:srgbClr val="FAAE54"/>
          </a:solidFill>
        </p:spPr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7219717" cy="3097915"/>
          </a:xfrm>
          <a:prstGeom prst="rect">
            <a:avLst/>
          </a:prstGeom>
        </p:spPr>
      </p:pic>
      <p:grpSp>
        <p:nvGrpSpPr>
          <p:cNvPr id="185" name="Group 185"/>
          <p:cNvGrpSpPr>
            <a:grpSpLocks noChangeAspect="1"/>
          </p:cNvGrpSpPr>
          <p:nvPr/>
        </p:nvGrpSpPr>
        <p:grpSpPr>
          <a:xfrm>
            <a:off x="1028700" y="4445286"/>
            <a:ext cx="7219717" cy="4061040"/>
            <a:chOff x="0" y="0"/>
            <a:chExt cx="11289030" cy="6350000"/>
          </a:xfrm>
        </p:grpSpPr>
        <p:sp>
          <p:nvSpPr>
            <p:cNvPr id="186" name="Freeform 18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-19" r="-19"/>
              </a:stretch>
            </a:blipFill>
          </p:spPr>
        </p:sp>
      </p:grpSp>
      <p:grpSp>
        <p:nvGrpSpPr>
          <p:cNvPr id="187" name="Group 187"/>
          <p:cNvGrpSpPr>
            <a:grpSpLocks noChangeAspect="1"/>
          </p:cNvGrpSpPr>
          <p:nvPr/>
        </p:nvGrpSpPr>
        <p:grpSpPr>
          <a:xfrm>
            <a:off x="9144000" y="4445286"/>
            <a:ext cx="7219717" cy="4061040"/>
            <a:chOff x="0" y="0"/>
            <a:chExt cx="11289030" cy="6350000"/>
          </a:xfrm>
        </p:grpSpPr>
        <p:sp>
          <p:nvSpPr>
            <p:cNvPr id="188" name="Freeform 18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-19" r="-19"/>
              </a:stretch>
            </a:blipFill>
          </p:spPr>
        </p:sp>
      </p:grpSp>
      <p:sp>
        <p:nvSpPr>
          <p:cNvPr id="189" name="TextBox 189"/>
          <p:cNvSpPr txBox="1"/>
          <p:nvPr/>
        </p:nvSpPr>
        <p:spPr>
          <a:xfrm>
            <a:off x="1525557" y="2024182"/>
            <a:ext cx="6226002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Agrandir Bold"/>
              </a:rPr>
              <a:t>Struktur Siklik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8462007" y="1922655"/>
            <a:ext cx="6609605" cy="128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000000"/>
                </a:solidFill>
                <a:latin typeface="Now"/>
              </a:rPr>
              <a:t>Adalah interaksi gugus karbonil dengan oksigen hydroksil yang membentuk ikatan kovalen.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0" y="4388136"/>
            <a:ext cx="660960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 Light Bold"/>
              </a:rPr>
              <a:t>Prinsip Siklisasi Glukosa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5327651" y="8634730"/>
            <a:ext cx="697096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w"/>
              </a:rPr>
              <a:t>α- Karena OH terletak di bawah.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w"/>
              </a:rPr>
              <a:t>β- Karena OH terletak di atas.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458" y="-3858200"/>
            <a:ext cx="18394084" cy="18384400"/>
            <a:chOff x="0" y="0"/>
            <a:chExt cx="24525445" cy="2451253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8" name="Freeform 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0" name="Freeform 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0" name="Freeform 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1" name="Freeform 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3" name="Freeform 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4" name="Freeform 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5" name="Freeform 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6" name="Freeform 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7" name="Freeform 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8" name="Freeform 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79" name="Freeform 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0" name="Freeform 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0" name="Freeform 9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1" name="Freeform 9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2" name="Freeform 9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3" name="Freeform 9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4" name="Freeform 9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5" name="Freeform 9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6" name="Freeform 9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7" name="Freeform 9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8" name="Freeform 9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99" name="Freeform 9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0" name="Freeform 10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1" name="Freeform 10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2" name="Freeform 10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03" name="Group 103"/>
            <p:cNvGrpSpPr>
              <a:grpSpLocks noChangeAspect="1"/>
            </p:cNvGrpSpPr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5" name="Freeform 10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6" name="Freeform 10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7" name="Freeform 10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8" name="Freeform 10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09" name="Freeform 10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0" name="Freeform 11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1" name="Freeform 11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2" name="Freeform 11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3" name="Freeform 11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4" name="Freeform 11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5" name="Freeform 11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6" name="Freeform 11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7" name="Freeform 11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8" name="Freeform 11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19" name="Freeform 11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0" name="Freeform 12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1" name="Freeform 12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2" name="Freeform 12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23" name="Group 123"/>
            <p:cNvGrpSpPr>
              <a:grpSpLocks noChangeAspect="1"/>
            </p:cNvGrpSpPr>
            <p:nvPr/>
          </p:nvGrpSpPr>
          <p:grpSpPr>
            <a:xfrm>
              <a:off x="0" y="16313724"/>
              <a:ext cx="8189006" cy="8198809"/>
              <a:chOff x="0" y="0"/>
              <a:chExt cx="5516626" cy="55232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6" name="Freeform 12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0" name="Freeform 13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2" name="Freeform 13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3" name="Freeform 13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4" name="Freeform 13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5" name="Freeform 13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6" name="Freeform 13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7" name="Freeform 13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8" name="Freeform 13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39" name="Freeform 13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0" name="Freeform 14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1" name="Freeform 14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2" name="Freeform 14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43" name="Group 143"/>
            <p:cNvGrpSpPr>
              <a:grpSpLocks noChangeAspect="1"/>
            </p:cNvGrpSpPr>
            <p:nvPr/>
          </p:nvGrpSpPr>
          <p:grpSpPr>
            <a:xfrm>
              <a:off x="8168219" y="16313724"/>
              <a:ext cx="8189006" cy="8198809"/>
              <a:chOff x="0" y="0"/>
              <a:chExt cx="5516626" cy="552323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5" name="Freeform 14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6" name="Freeform 14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7" name="Freeform 14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8" name="Freeform 14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49" name="Freeform 14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0" name="Freeform 15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1" name="Freeform 15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2" name="Freeform 15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3" name="Freeform 15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4" name="Freeform 15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5" name="Freeform 15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6" name="Freeform 15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7" name="Freeform 15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8" name="Freeform 15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59" name="Freeform 15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0" name="Freeform 16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1" name="Freeform 16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2" name="Freeform 16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  <p:grpSp>
          <p:nvGrpSpPr>
            <p:cNvPr id="163" name="Group 163"/>
            <p:cNvGrpSpPr>
              <a:grpSpLocks noChangeAspect="1"/>
            </p:cNvGrpSpPr>
            <p:nvPr/>
          </p:nvGrpSpPr>
          <p:grpSpPr>
            <a:xfrm>
              <a:off x="16336439" y="16313724"/>
              <a:ext cx="8189006" cy="8198809"/>
              <a:chOff x="0" y="0"/>
              <a:chExt cx="5516626" cy="552323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5" name="Freeform 165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6" name="Freeform 166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7" name="Freeform 167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8" name="Freeform 168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69" name="Freeform 169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0" name="Freeform 170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1" name="Freeform 171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2" name="Freeform 172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3" name="Freeform 173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4" name="Freeform 17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5" name="Freeform 175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6" name="Freeform 176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7" name="Freeform 177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8" name="Freeform 178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79" name="Freeform 179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0" name="Freeform 180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1" name="Freeform 181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  <p:sp>
            <p:nvSpPr>
              <p:cNvPr id="182" name="Freeform 182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4"/>
                </a:srgbClr>
              </a:solidFill>
            </p:spPr>
          </p:sp>
        </p:grpSp>
      </p:grpSp>
      <p:grpSp>
        <p:nvGrpSpPr>
          <p:cNvPr id="183" name="Group 183"/>
          <p:cNvGrpSpPr/>
          <p:nvPr/>
        </p:nvGrpSpPr>
        <p:grpSpPr>
          <a:xfrm>
            <a:off x="1028700" y="840420"/>
            <a:ext cx="6730224" cy="2452648"/>
            <a:chOff x="0" y="0"/>
            <a:chExt cx="8973633" cy="3270197"/>
          </a:xfrm>
        </p:grpSpPr>
        <p:pic>
          <p:nvPicPr>
            <p:cNvPr id="184" name="Picture 1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15070"/>
            <a:stretch>
              <a:fillRect/>
            </a:stretch>
          </p:blipFill>
          <p:spPr>
            <a:xfrm>
              <a:off x="0" y="0"/>
              <a:ext cx="8973633" cy="3270197"/>
            </a:xfrm>
            <a:prstGeom prst="rect">
              <a:avLst/>
            </a:prstGeom>
          </p:spPr>
        </p:pic>
        <p:sp>
          <p:nvSpPr>
            <p:cNvPr id="185" name="AutoShape 185"/>
            <p:cNvSpPr/>
            <p:nvPr/>
          </p:nvSpPr>
          <p:spPr>
            <a:xfrm>
              <a:off x="181447" y="756317"/>
              <a:ext cx="8607906" cy="2332872"/>
            </a:xfrm>
            <a:prstGeom prst="rect">
              <a:avLst/>
            </a:prstGeom>
            <a:solidFill>
              <a:srgbClr val="FFFAFA"/>
            </a:solidFill>
          </p:spPr>
        </p:sp>
      </p:grpSp>
      <p:pic>
        <p:nvPicPr>
          <p:cNvPr id="186" name="Picture 18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60220" y="4551947"/>
            <a:ext cx="8809633" cy="4953000"/>
          </a:xfrm>
          <a:prstGeom prst="rect">
            <a:avLst/>
          </a:prstGeom>
        </p:spPr>
      </p:pic>
      <p:sp>
        <p:nvSpPr>
          <p:cNvPr id="187" name="TextBox 187"/>
          <p:cNvSpPr txBox="1"/>
          <p:nvPr/>
        </p:nvSpPr>
        <p:spPr>
          <a:xfrm>
            <a:off x="1656104" y="1981019"/>
            <a:ext cx="5475416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Now Bold"/>
              </a:rPr>
              <a:t>Pengelompokkan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1083947" y="3434715"/>
            <a:ext cx="11668423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w"/>
              </a:rPr>
              <a:t>Dari struktur siklik, dapat dikelompokkan gula ke dalam : 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w"/>
              </a:rPr>
              <a:t>- Cincin Piran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w"/>
              </a:rPr>
              <a:t>- Cincin Furan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Custom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Open Sans Light Bold</vt:lpstr>
      <vt:lpstr>Arial</vt:lpstr>
      <vt:lpstr>Calibri</vt:lpstr>
      <vt:lpstr>Now Bold</vt:lpstr>
      <vt:lpstr>Now</vt:lpstr>
      <vt:lpstr>Agrandir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Purple Gridded Science Quiz Presentation</dc:title>
  <dc:creator>USER</dc:creator>
  <cp:lastModifiedBy>USER</cp:lastModifiedBy>
  <cp:revision>1</cp:revision>
  <dcterms:created xsi:type="dcterms:W3CDTF">2006-08-16T00:00:00Z</dcterms:created>
  <dcterms:modified xsi:type="dcterms:W3CDTF">2022-03-04T06:47:25Z</dcterms:modified>
  <dc:identifier>DAE5_CwUUcg</dc:identifier>
</cp:coreProperties>
</file>