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3500"/>
  <p:notesSz cx="9144000" cy="5143500"/>
  <p:embeddedFontLst>
    <p:embeddedFont>
      <p:font typeface="GVFTJD+FredokaOne-Regular"/>
      <p:regular r:id="rId14"/>
    </p:embeddedFont>
    <p:embeddedFont>
      <p:font typeface="URWHLM+Barlow-Regular"/>
      <p:regular r:id="rId15"/>
    </p:embeddedFont>
    <p:embeddedFont>
      <p:font typeface="CUUMRL+HappyMonkey-Regular"/>
      <p:regular r:id="rId16"/>
    </p:embeddedFont>
    <p:embeddedFont>
      <p:font typeface="THVRKD+CourierNewPSMT"/>
      <p:regular r:id="rId1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font" Target="fonts/font1.fntdata" /><Relationship Id="rId15" Type="http://schemas.openxmlformats.org/officeDocument/2006/relationships/font" Target="fonts/font2.fntdata" /><Relationship Id="rId16" Type="http://schemas.openxmlformats.org/officeDocument/2006/relationships/font" Target="fonts/font3.fntdata" /><Relationship Id="rId17" Type="http://schemas.openxmlformats.org/officeDocument/2006/relationships/font" Target="fonts/font4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826887" y="644447"/>
            <a:ext cx="1694967" cy="376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Kelompok</a:t>
            </a: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45033" y="2075925"/>
            <a:ext cx="4181245" cy="5913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355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>
                <a:solidFill>
                  <a:srgbClr val="a67c69"/>
                </a:solidFill>
                <a:latin typeface="GVFTJD+FredokaOne-Regular"/>
                <a:cs typeface="GVFTJD+FredokaOne-Regular"/>
              </a:rPr>
              <a:t>Tahapan</a:t>
            </a:r>
            <a:r>
              <a:rPr dirty="0" sz="36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3600">
                <a:solidFill>
                  <a:srgbClr val="a67c69"/>
                </a:solidFill>
                <a:latin typeface="GVFTJD+FredokaOne-Regular"/>
                <a:cs typeface="GVFTJD+FredokaOne-Regular"/>
              </a:rPr>
              <a:t>Glikolisis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82703" y="3676605"/>
            <a:ext cx="2549753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Teknologi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Hasil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Pertanian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 </a:t>
            </a:r>
            <a:r>
              <a:rPr dirty="0" sz="1600">
                <a:solidFill>
                  <a:srgbClr val="a67c69"/>
                </a:solidFill>
                <a:latin typeface="URWHLM+Barlow-Regular"/>
                <a:cs typeface="URWHLM+Barlow-Regular"/>
              </a:rPr>
              <a:t>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18549" y="520102"/>
            <a:ext cx="4477562" cy="46837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Nama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Anggota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Kelompok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37812" y="1374458"/>
            <a:ext cx="423100" cy="360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f4eddc"/>
                </a:solidFill>
                <a:latin typeface="GVFTJD+FredokaOne-Regular"/>
                <a:cs typeface="GVFTJD+FredokaOne-Regular"/>
              </a:rPr>
              <a:t>01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10121" y="1374613"/>
            <a:ext cx="476973" cy="360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f4eddc"/>
                </a:solidFill>
                <a:latin typeface="GVFTJD+FredokaOne-Regular"/>
                <a:cs typeface="GVFTJD+FredokaOne-Regular"/>
              </a:rPr>
              <a:t>02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109396" y="1374463"/>
            <a:ext cx="476707" cy="360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f4eddc"/>
                </a:solidFill>
                <a:latin typeface="GVFTJD+FredokaOne-Regular"/>
                <a:cs typeface="GVFTJD+FredokaOne-Regular"/>
              </a:rPr>
              <a:t>03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91759" y="1807597"/>
            <a:ext cx="1735086" cy="6196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Qonita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Leony</a:t>
            </a:r>
          </a:p>
          <a:p>
            <a:pPr marL="391268" marR="0">
              <a:lnSpc>
                <a:spcPts val="2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Putri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692407" y="1807597"/>
            <a:ext cx="1943569" cy="6196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Fransiska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Dyah</a:t>
            </a:r>
          </a:p>
          <a:p>
            <a:pPr marL="544047" marR="0">
              <a:lnSpc>
                <a:spcPts val="2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Ayu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C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503661" y="1807597"/>
            <a:ext cx="1691652" cy="8641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Siti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Hanifatul</a:t>
            </a:r>
          </a:p>
          <a:p>
            <a:pPr marL="90568" marR="0">
              <a:lnSpc>
                <a:spcPts val="2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Nurmaliana</a:t>
            </a:r>
          </a:p>
          <a:p>
            <a:pPr marL="277923" marR="0">
              <a:lnSpc>
                <a:spcPts val="1920"/>
              </a:lnSpc>
              <a:spcBef>
                <a:spcPts val="5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URWHLM+Barlow-Regular"/>
                <a:cs typeface="URWHLM+Barlow-Regular"/>
              </a:rPr>
              <a:t>2114051045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409038" y="2389855"/>
            <a:ext cx="1103782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URWHLM+Barlow-Regular"/>
                <a:cs typeface="URWHLM+Barlow-Regular"/>
              </a:rPr>
              <a:t>2114051041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082307" y="2389855"/>
            <a:ext cx="1137310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URWHLM+Barlow-Regular"/>
                <a:cs typeface="URWHLM+Barlow-Regular"/>
              </a:rPr>
              <a:t>2114051043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713245" y="3140572"/>
            <a:ext cx="472440" cy="360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f4eddc"/>
                </a:solidFill>
                <a:latin typeface="GVFTJD+FredokaOne-Regular"/>
                <a:cs typeface="GVFTJD+FredokaOne-Regular"/>
              </a:rPr>
              <a:t>04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420453" y="3140572"/>
            <a:ext cx="455904" cy="3608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>
                <a:solidFill>
                  <a:srgbClr val="f4eddc"/>
                </a:solidFill>
                <a:latin typeface="GVFTJD+FredokaOne-Regular"/>
                <a:cs typeface="GVFTJD+FredokaOne-Regular"/>
              </a:rPr>
              <a:t>05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105754" y="3490722"/>
            <a:ext cx="1709026" cy="8641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Merlina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Febri</a:t>
            </a:r>
          </a:p>
          <a:p>
            <a:pPr marL="202327" marR="0">
              <a:lnSpc>
                <a:spcPts val="2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Anggraini</a:t>
            </a:r>
          </a:p>
          <a:p>
            <a:pPr marL="284278" marR="0">
              <a:lnSpc>
                <a:spcPts val="1920"/>
              </a:lnSpc>
              <a:spcBef>
                <a:spcPts val="5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URWHLM+Barlow-Regular"/>
                <a:cs typeface="URWHLM+Barlow-Regular"/>
              </a:rPr>
              <a:t>2114051047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810812" y="3490722"/>
            <a:ext cx="1675968" cy="6196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Mia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Nikmatul</a:t>
            </a:r>
          </a:p>
          <a:p>
            <a:pPr marL="475456" marR="0">
              <a:lnSpc>
                <a:spcPts val="2280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a67c69"/>
                </a:solidFill>
                <a:latin typeface="GVFTJD+FredokaOne-Regular"/>
                <a:cs typeface="GVFTJD+FredokaOne-Regular"/>
              </a:rPr>
              <a:t>Laila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081527" y="4072980"/>
            <a:ext cx="1138529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7c5c4e"/>
                </a:solidFill>
                <a:latin typeface="URWHLM+Barlow-Regular"/>
                <a:cs typeface="URWHLM+Barlow-Regular"/>
              </a:rPr>
              <a:t>2114051049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8352610" y="4270361"/>
            <a:ext cx="218617" cy="3761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ead2c7"/>
                </a:solidFill>
                <a:latin typeface="GVFTJD+FredokaOne-Regular"/>
                <a:cs typeface="GVFTJD+FredokaOne-Regular"/>
              </a:rPr>
              <a:t>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8249948" y="4557779"/>
            <a:ext cx="208889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ead2c7"/>
                </a:solidFill>
                <a:latin typeface="URWHLM+Barlow-Regular"/>
                <a:cs typeface="URWHLM+Barlow-Regular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11425" y="1104312"/>
            <a:ext cx="2623464" cy="89509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Apa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itu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proses</a:t>
            </a:r>
          </a:p>
          <a:p>
            <a:pPr marL="0" marR="0">
              <a:lnSpc>
                <a:spcPts val="33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glikolisis?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1425" y="2569484"/>
            <a:ext cx="4939996" cy="10144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Glikolisis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adalah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proses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pemecahan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glukosa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di</a:t>
            </a:r>
          </a:p>
          <a:p>
            <a:pPr marL="0" marR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dalam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darah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yang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melibatkan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beberapa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enzim</a:t>
            </a:r>
          </a:p>
          <a:p>
            <a:pPr marL="0" marR="0">
              <a:lnSpc>
                <a:spcPts val="1919"/>
              </a:lnSpc>
              <a:spcBef>
                <a:spcPts val="50"/>
              </a:spcBef>
              <a:spcAft>
                <a:spcPts val="0"/>
              </a:spcAft>
            </a:pP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diantaranya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enzim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heksokinase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dan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enzim</a:t>
            </a:r>
          </a:p>
          <a:p>
            <a:pPr marL="0" marR="0">
              <a:lnSpc>
                <a:spcPts val="19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fosfofruktokinase.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11425" y="3788684"/>
            <a:ext cx="3726282" cy="282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Glikolisis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berlangsung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dalam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 </a:t>
            </a:r>
            <a:r>
              <a:rPr dirty="0" sz="1600">
                <a:solidFill>
                  <a:srgbClr val="202124"/>
                </a:solidFill>
                <a:latin typeface="CUUMRL+HappyMonkey-Regular"/>
                <a:cs typeface="CUUMRL+HappyMonkey-Regular"/>
              </a:rPr>
              <a:t>sitosol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03471" y="227558"/>
            <a:ext cx="4728972" cy="11445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711"/>
              </a:lnSpc>
              <a:spcBef>
                <a:spcPts val="0"/>
              </a:spcBef>
              <a:spcAft>
                <a:spcPts val="0"/>
              </a:spcAft>
            </a:pPr>
            <a:r>
              <a:rPr dirty="0" sz="7200">
                <a:solidFill>
                  <a:srgbClr val="a67c69"/>
                </a:solidFill>
                <a:latin typeface="GVFTJD+FredokaOne-Regular"/>
                <a:cs typeface="GVFTJD+FredokaOne-Regular"/>
              </a:rPr>
              <a:t>Sifat-sifat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42926" y="2021386"/>
            <a:ext cx="5704865" cy="1889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THVRKD+CourierNewPSMT"/>
                <a:cs typeface="THVRKD+CourierNewPSMT"/>
              </a:rPr>
              <a:t>●</a:t>
            </a:r>
            <a:r>
              <a:rPr dirty="0" sz="1800" spc="1169">
                <a:solidFill>
                  <a:srgbClr val="7c5c4e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Dapat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berlangsung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secara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aerob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maupun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anaerob</a:t>
            </a:r>
          </a:p>
          <a:p>
            <a:pPr marL="0" marR="0">
              <a:lnSpc>
                <a:spcPts val="2160"/>
              </a:lnSpc>
              <a:spcBef>
                <a:spcPts val="143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THVRKD+CourierNewPSMT"/>
                <a:cs typeface="THVRKD+CourierNewPSMT"/>
              </a:rPr>
              <a:t>●</a:t>
            </a:r>
            <a:r>
              <a:rPr dirty="0" sz="1800" spc="1169">
                <a:solidFill>
                  <a:srgbClr val="7c5c4e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Dalam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glikolisis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terdapat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kegiatan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enzimatis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dan</a:t>
            </a:r>
          </a:p>
          <a:p>
            <a:pPr marL="342900" marR="0">
              <a:lnSpc>
                <a:spcPts val="2160"/>
              </a:lnSpc>
              <a:spcBef>
                <a:spcPts val="143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Adenosine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Trifosfat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(ATP)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serta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Adenosine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DIfosfat</a:t>
            </a:r>
          </a:p>
          <a:p>
            <a:pPr marL="342900" marR="0">
              <a:lnSpc>
                <a:spcPts val="2160"/>
              </a:lnSpc>
              <a:spcBef>
                <a:spcPts val="323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(ADP)</a:t>
            </a:r>
          </a:p>
          <a:p>
            <a:pPr marL="0" marR="0">
              <a:lnSpc>
                <a:spcPts val="2160"/>
              </a:lnSpc>
              <a:spcBef>
                <a:spcPts val="273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THVRKD+CourierNewPSMT"/>
                <a:cs typeface="THVRKD+CourierNewPSMT"/>
              </a:rPr>
              <a:t>●</a:t>
            </a:r>
            <a:r>
              <a:rPr dirty="0" sz="1800" spc="1169">
                <a:solidFill>
                  <a:srgbClr val="7c5c4e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ADP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dan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ATP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berperan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dalam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pemindahan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fosfat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dari</a:t>
            </a:r>
          </a:p>
          <a:p>
            <a:pPr marL="342900" marR="0">
              <a:lnSpc>
                <a:spcPts val="2160"/>
              </a:lnSpc>
              <a:spcBef>
                <a:spcPts val="143"/>
              </a:spcBef>
              <a:spcAft>
                <a:spcPts val="0"/>
              </a:spcAft>
            </a:pP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molekul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satu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ke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molekul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1800">
                <a:solidFill>
                  <a:srgbClr val="7c5c4e"/>
                </a:solidFill>
                <a:latin typeface="URWHLM+Barlow-Regular"/>
                <a:cs typeface="URWHLM+Barlow-Regular"/>
              </a:rPr>
              <a:t>lainnya.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566729" y="118308"/>
            <a:ext cx="4202430" cy="499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29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a67c69"/>
                </a:solidFill>
                <a:latin typeface="GVFTJD+FredokaOne-Regular"/>
                <a:cs typeface="GVFTJD+FredokaOne-Regular"/>
              </a:rPr>
              <a:t>Alur</a:t>
            </a:r>
            <a:r>
              <a:rPr dirty="0" sz="30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3000">
                <a:solidFill>
                  <a:srgbClr val="a67c69"/>
                </a:solidFill>
                <a:latin typeface="GVFTJD+FredokaOne-Regular"/>
                <a:cs typeface="GVFTJD+FredokaOne-Regular"/>
              </a:rPr>
              <a:t>langkah</a:t>
            </a:r>
            <a:r>
              <a:rPr dirty="0" sz="30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3000">
                <a:solidFill>
                  <a:srgbClr val="a67c69"/>
                </a:solidFill>
                <a:latin typeface="GVFTJD+FredokaOne-Regular"/>
                <a:cs typeface="GVFTJD+FredokaOne-Regular"/>
              </a:rPr>
              <a:t>glikolisis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91274" y="759660"/>
            <a:ext cx="5098796" cy="652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839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>
                <a:solidFill>
                  <a:srgbClr val="a67c69"/>
                </a:solidFill>
                <a:latin typeface="GVFTJD+FredokaOne-Regular"/>
                <a:cs typeface="GVFTJD+FredokaOne-Regular"/>
              </a:rPr>
              <a:t>Hasil</a:t>
            </a:r>
            <a:r>
              <a:rPr dirty="0" sz="40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4000">
                <a:solidFill>
                  <a:srgbClr val="a67c69"/>
                </a:solidFill>
                <a:latin typeface="GVFTJD+FredokaOne-Regular"/>
                <a:cs typeface="GVFTJD+FredokaOne-Regular"/>
              </a:rPr>
              <a:t>Akhir</a:t>
            </a:r>
            <a:r>
              <a:rPr dirty="0" sz="40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4000">
                <a:solidFill>
                  <a:srgbClr val="a67c69"/>
                </a:solidFill>
                <a:latin typeface="GVFTJD+FredokaOne-Regular"/>
                <a:cs typeface="GVFTJD+FredokaOne-Regular"/>
              </a:rPr>
              <a:t>Glikolisis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86713" y="2188596"/>
            <a:ext cx="3558540" cy="1135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7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1.</a:t>
            </a:r>
            <a:r>
              <a:rPr dirty="0" sz="2400" spc="1013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2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molekul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asam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piruvat</a:t>
            </a:r>
          </a:p>
          <a:p>
            <a:pPr marL="0" marR="0">
              <a:lnSpc>
                <a:spcPts val="287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2.</a:t>
            </a:r>
            <a:r>
              <a:rPr dirty="0" sz="2400" spc="565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2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NADH</a:t>
            </a:r>
          </a:p>
          <a:p>
            <a:pPr marL="0" marR="0">
              <a:lnSpc>
                <a:spcPts val="287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3.</a:t>
            </a:r>
            <a:r>
              <a:rPr dirty="0" sz="2400" spc="617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2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ATP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86713" y="3285876"/>
            <a:ext cx="1310030" cy="4038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79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4.</a:t>
            </a:r>
            <a:r>
              <a:rPr dirty="0" sz="2400" spc="53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2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 </a:t>
            </a:r>
            <a:r>
              <a:rPr dirty="0" sz="2400">
                <a:solidFill>
                  <a:srgbClr val="7c5c4e"/>
                </a:solidFill>
                <a:latin typeface="URWHLM+Barlow-Regular"/>
                <a:cs typeface="URWHLM+Barlow-Regular"/>
              </a:rPr>
              <a:t>H2O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58602" y="342587"/>
            <a:ext cx="3197047" cy="468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87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Regulasi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800">
                <a:solidFill>
                  <a:srgbClr val="a67c69"/>
                </a:solidFill>
                <a:latin typeface="GVFTJD+FredokaOne-Regular"/>
                <a:cs typeface="GVFTJD+FredokaOne-Regular"/>
              </a:rPr>
              <a:t>Glikolisis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71399" y="1190061"/>
            <a:ext cx="2706395" cy="376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Enzim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Heksokinase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130243" y="1232660"/>
            <a:ext cx="435991" cy="3761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01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102491" y="2215606"/>
            <a:ext cx="3543452" cy="3761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02</a:t>
            </a:r>
            <a:r>
              <a:rPr dirty="0" sz="2200" spc="3608">
                <a:solidFill>
                  <a:srgbClr val="f4eddc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Enzim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Glukokinase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83762" y="3103680"/>
            <a:ext cx="525046" cy="13830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03</a:t>
            </a:r>
          </a:p>
          <a:p>
            <a:pPr marL="37366" marR="0">
              <a:lnSpc>
                <a:spcPts val="2661"/>
              </a:lnSpc>
              <a:spcBef>
                <a:spcPts val="5216"/>
              </a:spcBef>
              <a:spcAft>
                <a:spcPts val="0"/>
              </a:spcAft>
            </a:pPr>
            <a:r>
              <a:rPr dirty="0" sz="2200">
                <a:solidFill>
                  <a:srgbClr val="f4eddc"/>
                </a:solidFill>
                <a:latin typeface="GVFTJD+FredokaOne-Regular"/>
                <a:cs typeface="GVFTJD+FredokaOne-Regular"/>
              </a:rPr>
              <a:t>04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971399" y="3160048"/>
            <a:ext cx="3538169" cy="13052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6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Enzim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Fosfofruktokinase</a:t>
            </a:r>
          </a:p>
          <a:p>
            <a:pPr marL="127899" marR="0">
              <a:lnSpc>
                <a:spcPts val="2661"/>
              </a:lnSpc>
              <a:spcBef>
                <a:spcPts val="4603"/>
              </a:spcBef>
              <a:spcAft>
                <a:spcPts val="0"/>
              </a:spcAft>
            </a:pP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Enzim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 </a:t>
            </a:r>
            <a:r>
              <a:rPr dirty="0" sz="2200">
                <a:solidFill>
                  <a:srgbClr val="a67c69"/>
                </a:solidFill>
                <a:latin typeface="GVFTJD+FredokaOne-Regular"/>
                <a:cs typeface="GVFTJD+FredokaOne-Regular"/>
              </a:rPr>
              <a:t>Enolase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09739" y="1907638"/>
            <a:ext cx="6644437" cy="1359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8600">
                <a:solidFill>
                  <a:srgbClr val="a67c69"/>
                </a:solidFill>
                <a:latin typeface="GVFTJD+FredokaOne-Regular"/>
                <a:cs typeface="GVFTJD+FredokaOne-Regular"/>
              </a:rPr>
              <a:t>Terimakasih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2022-03-25T03:48:00-05:00</dcterms:modified>
</cp:coreProperties>
</file>