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tton Bold" charset="1" panose="00000700000000000000"/>
      <p:regular r:id="rId10"/>
    </p:embeddedFont>
    <p:embeddedFont>
      <p:font typeface="Hatton Bold Bold" charset="1" panose="00000900000000000000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  <p:embeddedFont>
      <p:font typeface="Open Sans Light" charset="1" panose="020B0306030504020204"/>
      <p:regular r:id="rId16"/>
    </p:embeddedFont>
    <p:embeddedFont>
      <p:font typeface="Open Sans Light Bold" charset="1" panose="020B08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Light Bold Italics" charset="1" panose="020B0806030504020204"/>
      <p:regular r:id="rId19"/>
    </p:embeddedFont>
    <p:embeddedFont>
      <p:font typeface="Cormorant Garamond Bold" charset="1" panose="00000800000000000000"/>
      <p:regular r:id="rId20"/>
    </p:embeddedFont>
    <p:embeddedFont>
      <p:font typeface="Cormorant Garamond Bold Italics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5.png" Type="http://schemas.openxmlformats.org/officeDocument/2006/relationships/image"/><Relationship Id="rId7" Target="../media/image12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6000"/>
          </a:blip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9789224" y="2334341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5807" t="0" r="18210" b="0"/>
          <a:stretch>
            <a:fillRect/>
          </a:stretch>
        </p:blipFill>
        <p:spPr>
          <a:xfrm flipH="false" flipV="false" rot="-5514009">
            <a:off x="5922666" y="-631389"/>
            <a:ext cx="6084290" cy="1246104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83673">
            <a:off x="12087426" y="6393196"/>
            <a:ext cx="2424849" cy="238995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495375">
            <a:off x="11953017" y="6421786"/>
            <a:ext cx="1093111" cy="371202"/>
          </a:xfrm>
          <a:prstGeom prst="rect">
            <a:avLst/>
          </a:prstGeom>
        </p:spPr>
      </p:pic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439967" y="6728292"/>
            <a:ext cx="1719766" cy="1719766"/>
            <a:chOff x="0" y="0"/>
            <a:chExt cx="6355080" cy="635508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326257" y="981075"/>
            <a:ext cx="3933043" cy="40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25 Maret 2022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81075"/>
            <a:ext cx="3933043" cy="40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Biokimia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05239" y="4200525"/>
            <a:ext cx="7477522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Hatton Bold"/>
              </a:rPr>
              <a:t>GLIKOLISIS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75126" y="6034944"/>
            <a:ext cx="4779371" cy="1089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2"/>
              </a:lnSpc>
            </a:pPr>
            <a:r>
              <a:rPr lang="en-US" sz="3144">
                <a:solidFill>
                  <a:srgbClr val="000000"/>
                </a:solidFill>
                <a:latin typeface="Cormorant Garamond Bold"/>
              </a:rPr>
              <a:t>Kelompok 4</a:t>
            </a:r>
          </a:p>
          <a:p>
            <a:pPr algn="ctr">
              <a:lnSpc>
                <a:spcPts val="4402"/>
              </a:lnSpc>
            </a:pPr>
            <a:r>
              <a:rPr lang="en-US" sz="3144">
                <a:solidFill>
                  <a:srgbClr val="000000"/>
                </a:solidFill>
                <a:latin typeface="Cormorant Garamond Bold"/>
              </a:rPr>
              <a:t>Teknologi Hasil Pertanian (A)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6000"/>
          </a:blip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326257" y="981075"/>
            <a:ext cx="3933043" cy="40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25 Maret 2022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81075"/>
            <a:ext cx="3933043" cy="40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Biokimia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18761" y="5149382"/>
            <a:ext cx="4602215" cy="819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M Sans"/>
              </a:rPr>
              <a:t>Annisa Farras Nabilah</a:t>
            </a: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2114051021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276163">
            <a:off x="3766293" y="5054010"/>
            <a:ext cx="801671" cy="76668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937338" y="5122802"/>
            <a:ext cx="430014" cy="581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5"/>
              </a:lnSpc>
              <a:spcBef>
                <a:spcPct val="0"/>
              </a:spcBef>
            </a:pPr>
            <a:r>
              <a:rPr lang="en-US" sz="3282">
                <a:solidFill>
                  <a:srgbClr val="FFFFFF"/>
                </a:solidFill>
                <a:latin typeface="Hatton Bold Bold"/>
              </a:rPr>
              <a:t>1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280888" y="2808100"/>
            <a:ext cx="5699778" cy="946613"/>
            <a:chOff x="0" y="0"/>
            <a:chExt cx="7599704" cy="1262150"/>
          </a:xfrm>
        </p:grpSpPr>
        <p:sp>
          <p:nvSpPr>
            <p:cNvPr name="AutoShape 9" id="9"/>
            <p:cNvSpPr/>
            <p:nvPr/>
          </p:nvSpPr>
          <p:spPr>
            <a:xfrm rot="-42073">
              <a:off x="6872" y="46377"/>
              <a:ext cx="7585961" cy="116939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32564" y="98706"/>
              <a:ext cx="7167333" cy="10862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93"/>
                </a:lnSpc>
                <a:spcBef>
                  <a:spcPct val="0"/>
                </a:spcBef>
              </a:pPr>
              <a:r>
                <a:rPr lang="en-US" sz="4780">
                  <a:solidFill>
                    <a:srgbClr val="FFFFFF"/>
                  </a:solidFill>
                  <a:latin typeface="Hatton Bold"/>
                </a:rPr>
                <a:t>Anggota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712750" y="6702074"/>
            <a:ext cx="5808226" cy="971557"/>
            <a:chOff x="0" y="0"/>
            <a:chExt cx="7744301" cy="129541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1608015" y="218238"/>
              <a:ext cx="6136287" cy="107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Arrijal Firdaus</a:t>
              </a:r>
            </a:p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2114051023</a:t>
              </a:r>
            </a:p>
          </p:txBody>
        </p:sp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true" rot="-10276163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299451" y="195499"/>
              <a:ext cx="573352" cy="746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95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FFFFFF"/>
                  </a:solidFill>
                  <a:latin typeface="Hatton Bold Bold"/>
                </a:rPr>
                <a:t>2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712750" y="8286743"/>
            <a:ext cx="5808226" cy="971557"/>
            <a:chOff x="0" y="0"/>
            <a:chExt cx="7744301" cy="129541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608015" y="218238"/>
              <a:ext cx="6136287" cy="107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Diaswara Satria Dirgantara</a:t>
              </a:r>
            </a:p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2114051025</a:t>
              </a:r>
            </a:p>
          </p:txBody>
        </p:sp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276163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name="TextBox 18" id="18"/>
            <p:cNvSpPr txBox="true"/>
            <p:nvPr/>
          </p:nvSpPr>
          <p:spPr>
            <a:xfrm rot="0">
              <a:off x="299451" y="195499"/>
              <a:ext cx="573352" cy="746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95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FFFFFF"/>
                  </a:solidFill>
                  <a:latin typeface="Hatton Bold Bold"/>
                </a:rPr>
                <a:t>3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965332" y="5704149"/>
            <a:ext cx="5808226" cy="971557"/>
            <a:chOff x="0" y="0"/>
            <a:chExt cx="7744301" cy="129541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1608015" y="218238"/>
              <a:ext cx="6136287" cy="107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Devi Paramita</a:t>
              </a:r>
            </a:p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2114051027</a:t>
              </a:r>
            </a:p>
          </p:txBody>
        </p:sp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true" rot="-10276163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name="TextBox 22" id="22"/>
            <p:cNvSpPr txBox="true"/>
            <p:nvPr/>
          </p:nvSpPr>
          <p:spPr>
            <a:xfrm rot="0">
              <a:off x="299451" y="195499"/>
              <a:ext cx="573352" cy="746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95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FFFFFF"/>
                  </a:solidFill>
                  <a:latin typeface="Hatton Bold Bold"/>
                </a:rPr>
                <a:t>4</a:t>
              </a:r>
            </a:p>
          </p:txBody>
        </p:sp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9257443" y="-1859284"/>
            <a:ext cx="5000753" cy="4846184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3442210" y="5266652"/>
            <a:ext cx="1088665" cy="341405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 rot="0">
            <a:off x="9965332" y="7673631"/>
            <a:ext cx="5808226" cy="971557"/>
            <a:chOff x="0" y="0"/>
            <a:chExt cx="7744301" cy="129541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1608015" y="218238"/>
              <a:ext cx="6136287" cy="107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Mutia Rahmah</a:t>
              </a:r>
            </a:p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DM Sans"/>
                </a:rPr>
                <a:t>2114051029</a:t>
              </a:r>
            </a:p>
          </p:txBody>
        </p:sp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true" rot="-10276163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name="TextBox 28" id="28"/>
            <p:cNvSpPr txBox="true"/>
            <p:nvPr/>
          </p:nvSpPr>
          <p:spPr>
            <a:xfrm rot="0">
              <a:off x="299451" y="195499"/>
              <a:ext cx="573352" cy="7491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95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FFFFFF"/>
                  </a:solidFill>
                  <a:latin typeface="Hatton Bold Bold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6000"/>
          </a:blip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829348" y="416240"/>
            <a:ext cx="3741519" cy="37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196"/>
              </a:lnSpc>
              <a:spcBef>
                <a:spcPct val="0"/>
              </a:spcBef>
            </a:pPr>
            <a:r>
              <a:rPr lang="en-US" sz="2283">
                <a:solidFill>
                  <a:srgbClr val="000000"/>
                </a:solidFill>
                <a:latin typeface="DM Sans"/>
              </a:rPr>
              <a:t>Kelompok 4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24615" t="0" r="19416" b="4804"/>
          <a:stretch>
            <a:fillRect/>
          </a:stretch>
        </p:blipFill>
        <p:spPr>
          <a:xfrm flipH="false" flipV="false" rot="-5400000">
            <a:off x="2671533" y="2471967"/>
            <a:ext cx="4114800" cy="945786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948534"/>
            <a:ext cx="6778113" cy="1126576"/>
            <a:chOff x="0" y="0"/>
            <a:chExt cx="9037485" cy="1502101"/>
          </a:xfrm>
        </p:grpSpPr>
        <p:sp>
          <p:nvSpPr>
            <p:cNvPr name="AutoShape 6" id="6"/>
            <p:cNvSpPr/>
            <p:nvPr/>
          </p:nvSpPr>
          <p:spPr>
            <a:xfrm rot="10329">
              <a:off x="2196" y="13568"/>
              <a:ext cx="9033093" cy="147496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559506" y="21300"/>
              <a:ext cx="7829703" cy="1388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442"/>
                </a:lnSpc>
                <a:spcBef>
                  <a:spcPct val="0"/>
                </a:spcBef>
              </a:pPr>
              <a:r>
                <a:rPr lang="en-US" sz="6030">
                  <a:solidFill>
                    <a:srgbClr val="FFFFFF"/>
                  </a:solidFill>
                  <a:latin typeface="Hatton Bold"/>
                </a:rPr>
                <a:t>Glikolisis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6041" y="5372202"/>
            <a:ext cx="8175033" cy="3785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ormorant Garamond Bold"/>
              </a:rPr>
              <a:t>Glikolisis adalah reaksi pelepasan energi yang memecah satu molekul glukosa (terdiri dari 6 atom karbon) atau monosakarida yang lain menjadi dua molekul asam piruvat (terdiri dari 3 atom karbon), 2 NADH, dan 2 ATP (Murray, 2006).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14252955" y="3279634"/>
            <a:ext cx="5000753" cy="4846184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7704283" y="8893630"/>
            <a:ext cx="1753582" cy="1999185"/>
            <a:chOff x="0" y="0"/>
            <a:chExt cx="2338110" cy="2665580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26587" y="481943"/>
              <a:ext cx="2084936" cy="2054937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4787602">
              <a:off x="203163" y="331197"/>
              <a:ext cx="939880" cy="319167"/>
            </a:xfrm>
            <a:prstGeom prst="rect">
              <a:avLst/>
            </a:prstGeom>
          </p:spPr>
        </p:pic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3792" t="2024" r="0" b="2024"/>
          <a:stretch>
            <a:fillRect/>
          </a:stretch>
        </p:blipFill>
        <p:spPr>
          <a:xfrm flipH="false" flipV="false" rot="-5400000">
            <a:off x="10262548" y="-263635"/>
            <a:ext cx="6836767" cy="9214138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457865" y="1782479"/>
            <a:ext cx="8299733" cy="5055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ormorant Garamond Bold"/>
              </a:rPr>
              <a:t>Glikolisis terjadi didalam sel di sitoplasma.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ormorant Garamond Bold"/>
              </a:rPr>
              <a:t>Dapat berlangsung secara aerob dan anaerob</a:t>
            </a:r>
          </a:p>
          <a:p>
            <a:pPr marL="777240" indent="-388620" lvl="1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ormorant Garamond Bold"/>
              </a:rPr>
              <a:t>Glikolisis berfungsi untuk menghasilkan ATP, menghasilkan intermediet (senyawa antara) yang berperan sebagai prekursor untuk sejumlah jalur biosintetik.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83673">
            <a:off x="17034580" y="6437968"/>
            <a:ext cx="1745493" cy="172037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1495375">
            <a:off x="16786901" y="6421659"/>
            <a:ext cx="1093111" cy="371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15950">
            <a:off x="-515220" y="-1130476"/>
            <a:ext cx="4456085" cy="431835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575301" y="1028700"/>
            <a:ext cx="7417962" cy="858629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0726586">
            <a:off x="2135207" y="5087645"/>
            <a:ext cx="5275385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70498" y="1825266"/>
            <a:ext cx="7604803" cy="2501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8"/>
              </a:lnSpc>
            </a:pPr>
            <a:r>
              <a:rPr lang="en-US" sz="6942">
                <a:solidFill>
                  <a:srgbClr val="000000"/>
                </a:solidFill>
                <a:latin typeface="Hatton Bold"/>
              </a:rPr>
              <a:t>Proses</a:t>
            </a:r>
          </a:p>
          <a:p>
            <a:pPr algn="ctr">
              <a:lnSpc>
                <a:spcPts val="9718"/>
              </a:lnSpc>
            </a:pPr>
            <a:r>
              <a:rPr lang="en-US" sz="6942">
                <a:solidFill>
                  <a:srgbClr val="000000"/>
                </a:solidFill>
                <a:latin typeface="Hatton Bold"/>
              </a:rPr>
              <a:t>Glikolisis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86257" y="5467178"/>
            <a:ext cx="2918540" cy="79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4"/>
              </a:lnSpc>
            </a:pPr>
            <a:r>
              <a:rPr lang="en-US" sz="4710">
                <a:solidFill>
                  <a:srgbClr val="545454"/>
                </a:solidFill>
                <a:latin typeface="Cormorant Garamond Bold"/>
              </a:rPr>
              <a:t>Hasil  Akhir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57486" y="6669175"/>
            <a:ext cx="2972098" cy="1580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54689" indent="-327344" lvl="1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545454"/>
                </a:solidFill>
                <a:latin typeface="Cormorant Garamond Bold"/>
              </a:rPr>
              <a:t>2 Asam Piruvat</a:t>
            </a:r>
          </a:p>
          <a:p>
            <a:pPr marL="654689" indent="-327344" lvl="1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545454"/>
                </a:solidFill>
                <a:latin typeface="Cormorant Garamond Bold"/>
              </a:rPr>
              <a:t>2 NADH</a:t>
            </a:r>
          </a:p>
          <a:p>
            <a:pPr marL="654689" indent="-327344" lvl="1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545454"/>
                </a:solidFill>
                <a:latin typeface="Cormorant Garamond Bold"/>
              </a:rPr>
              <a:t>2 ATP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6000"/>
          </a:blip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3649" t="0" r="23649" b="0"/>
          <a:stretch>
            <a:fillRect/>
          </a:stretch>
        </p:blipFill>
        <p:spPr>
          <a:xfrm flipH="false" flipV="false" rot="-5400000">
            <a:off x="6069077" y="-1701375"/>
            <a:ext cx="6149846" cy="1576950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-133895">
            <a:off x="5253942" y="1433420"/>
            <a:ext cx="7780116" cy="2245230"/>
            <a:chOff x="0" y="0"/>
            <a:chExt cx="10373488" cy="2993640"/>
          </a:xfrm>
        </p:grpSpPr>
        <p:sp>
          <p:nvSpPr>
            <p:cNvPr name="AutoShape 5" id="5"/>
            <p:cNvSpPr/>
            <p:nvPr/>
          </p:nvSpPr>
          <p:spPr>
            <a:xfrm rot="82336">
              <a:off x="26528" y="312456"/>
              <a:ext cx="10320431" cy="2339014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 rot="82336">
              <a:off x="386870" y="115474"/>
              <a:ext cx="9676576" cy="2762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66"/>
                </a:lnSpc>
              </a:pPr>
              <a:r>
                <a:rPr lang="en-US" spc="-71" sz="7151">
                  <a:solidFill>
                    <a:srgbClr val="FFFFFF"/>
                  </a:solidFill>
                  <a:latin typeface="Hatton Bold"/>
                </a:rPr>
                <a:t>glikolisis aerob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13499850" y="-284234"/>
            <a:ext cx="5000753" cy="484618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-983169" y="6610190"/>
            <a:ext cx="5000753" cy="484618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398849" y="3762598"/>
            <a:ext cx="7638295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Glikolisis aerob merupakan lintasan glikolisis dalam keadaan tersedianya oksigen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37350" y="4149297"/>
            <a:ext cx="662195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Tempat terjadinya glikolisis : sitoplasma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98849" y="6388822"/>
            <a:ext cx="951709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Dalam kondisi aerob, piruvat dapat diubah oleh piruvat dehidrogenase menjadi asetil koenzim A (Ko A) yang kemudian masuk ke dalam siklus asam sitrat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6000"/>
          </a:blip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3139904"/>
            <a:ext cx="16230600" cy="6204183"/>
          </a:xfrm>
          <a:prstGeom prst="rect">
            <a:avLst/>
          </a:prstGeom>
          <a:solidFill>
            <a:srgbClr val="E0D2E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87324">
            <a:off x="17481159" y="157569"/>
            <a:ext cx="748358" cy="663998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-116178">
            <a:off x="5301103" y="1006699"/>
            <a:ext cx="6985010" cy="2015774"/>
            <a:chOff x="0" y="0"/>
            <a:chExt cx="9313347" cy="2687698"/>
          </a:xfrm>
        </p:grpSpPr>
        <p:sp>
          <p:nvSpPr>
            <p:cNvPr name="AutoShape 6" id="6"/>
            <p:cNvSpPr/>
            <p:nvPr/>
          </p:nvSpPr>
          <p:spPr>
            <a:xfrm rot="82336">
              <a:off x="23817" y="280523"/>
              <a:ext cx="9265713" cy="2099974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 rot="82336">
              <a:off x="347250" y="113197"/>
              <a:ext cx="8687657" cy="24708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62"/>
                </a:lnSpc>
              </a:pPr>
              <a:r>
                <a:rPr lang="en-US" spc="-64" sz="6420">
                  <a:solidFill>
                    <a:srgbClr val="FFFFFF"/>
                  </a:solidFill>
                  <a:latin typeface="Hatton Bold"/>
                </a:rPr>
                <a:t>glikolisis anaerob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339819" y="3887869"/>
            <a:ext cx="7210796" cy="181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32"/>
              </a:lnSpc>
            </a:pPr>
            <a:r>
              <a:rPr lang="en-US" sz="3452">
                <a:solidFill>
                  <a:srgbClr val="000000"/>
                </a:solidFill>
                <a:latin typeface="Cormorant Garamond Bold"/>
              </a:rPr>
              <a:t>Glikolisis anaerob merupakan lintasan glikolisis yang dapat bekerja dalam keadaan sama sekali tanpa oksigen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79064" y="4227435"/>
            <a:ext cx="5940907" cy="1147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3293">
                <a:solidFill>
                  <a:srgbClr val="000000"/>
                </a:solidFill>
                <a:latin typeface="Cormorant Garamond Bold"/>
              </a:rPr>
              <a:t>Tempat terjadinya glikolisis anaerob : sitoplasma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39819" y="6184845"/>
            <a:ext cx="6397567" cy="2449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1"/>
              </a:lnSpc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Dalam kondisi anaerob, piruvat diubah menjadi laktat oleh enzim laktat dehidrogenase (LDH). NAD dihasilkan oleh reaksi ini yang memungkinkan proses glikolisis dilanjutkan.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6000"/>
          </a:blip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2888" t="0" r="2888" b="0"/>
          <a:stretch>
            <a:fillRect/>
          </a:stretch>
        </p:blipFill>
        <p:spPr>
          <a:xfrm flipH="false" flipV="false" rot="-5514009">
            <a:off x="5352721" y="780410"/>
            <a:ext cx="6084290" cy="872618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-278779">
            <a:off x="5626738" y="3564454"/>
            <a:ext cx="5536257" cy="3441413"/>
            <a:chOff x="0" y="0"/>
            <a:chExt cx="7381677" cy="4588550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7381677" cy="208600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502754" y="2285515"/>
              <a:ext cx="6878923" cy="225600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480750" y="76536"/>
              <a:ext cx="6420177" cy="20531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29"/>
                </a:lnSpc>
              </a:pPr>
              <a:r>
                <a:rPr lang="en-US" spc="-101" sz="10117">
                  <a:solidFill>
                    <a:srgbClr val="FFFFFF"/>
                  </a:solidFill>
                  <a:latin typeface="Hatton Bold"/>
                </a:rPr>
                <a:t>Terima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32127" y="2332543"/>
              <a:ext cx="6420177" cy="2257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227"/>
                </a:lnSpc>
              </a:pPr>
              <a:r>
                <a:rPr lang="en-US" spc="-111" sz="11115">
                  <a:solidFill>
                    <a:srgbClr val="FFFFFF"/>
                  </a:solidFill>
                  <a:latin typeface="Hatton Bold"/>
                </a:rPr>
                <a:t>kasih!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018961" y="4127926"/>
            <a:ext cx="2246396" cy="2221634"/>
            <a:chOff x="0" y="0"/>
            <a:chExt cx="2995195" cy="296217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DAE74_I6R34</dc:identifier>
  <dcterms:modified xsi:type="dcterms:W3CDTF">2011-08-01T06:04:30Z</dcterms:modified>
  <cp:revision>1</cp:revision>
  <dc:title>Merah Muda dan Ungu Digitalisme Bias Utama Fandom Seru Presentasi</dc:title>
</cp:coreProperties>
</file>