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2"/>
  </p:notesMasterIdLst>
  <p:sldIdLst>
    <p:sldId id="256" r:id="rId4"/>
    <p:sldId id="306" r:id="rId5"/>
    <p:sldId id="270" r:id="rId6"/>
    <p:sldId id="299" r:id="rId7"/>
    <p:sldId id="278" r:id="rId8"/>
    <p:sldId id="300" r:id="rId9"/>
    <p:sldId id="301" r:id="rId10"/>
    <p:sldId id="262" r:id="rId11"/>
    <p:sldId id="265" r:id="rId12"/>
    <p:sldId id="264" r:id="rId13"/>
    <p:sldId id="261" r:id="rId14"/>
    <p:sldId id="303" r:id="rId15"/>
    <p:sldId id="277" r:id="rId16"/>
    <p:sldId id="302" r:id="rId17"/>
    <p:sldId id="279" r:id="rId18"/>
    <p:sldId id="272" r:id="rId19"/>
    <p:sldId id="282" r:id="rId20"/>
    <p:sldId id="305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6196" autoAdjust="0"/>
  </p:normalViewPr>
  <p:slideViewPr>
    <p:cSldViewPr>
      <p:cViewPr varScale="1">
        <p:scale>
          <a:sx n="99" d="100"/>
          <a:sy n="99" d="100"/>
        </p:scale>
        <p:origin x="72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pPr/>
              <a:t>2022-03-25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7304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128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6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  <p:sldLayoutId id="2147483674" r:id="rId17"/>
    <p:sldLayoutId id="2147483675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5400" y="285750"/>
            <a:ext cx="6858000" cy="1828800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Rantai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(RTE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&amp;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Krebs</a:t>
            </a:r>
            <a:endParaRPr lang="ko-KR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ko-KR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971800" y="1657350"/>
            <a:ext cx="3733800" cy="1827626"/>
          </a:xfrm>
        </p:spPr>
        <p:txBody>
          <a:bodyPr/>
          <a:lstStyle/>
          <a:p>
            <a:pPr lvl="0"/>
            <a:r>
              <a:rPr lang="id-ID" altLang="ko-KR" sz="1600" dirty="0" smtClean="0">
                <a:solidFill>
                  <a:schemeClr val="tx1"/>
                </a:solidFill>
              </a:rPr>
              <a:t>Kelompok </a:t>
            </a:r>
            <a:r>
              <a:rPr lang="id-ID" altLang="ko-KR" sz="1600" dirty="0" smtClean="0">
                <a:solidFill>
                  <a:schemeClr val="tx1"/>
                </a:solidFill>
              </a:rPr>
              <a:t>I</a:t>
            </a:r>
          </a:p>
          <a:p>
            <a:pPr lvl="0"/>
            <a:endParaRPr lang="id-ID" altLang="ko-KR" sz="1600" dirty="0" smtClean="0">
              <a:solidFill>
                <a:schemeClr val="tx1"/>
              </a:solidFill>
            </a:endParaRPr>
          </a:p>
          <a:p>
            <a:pPr lvl="0" algn="l"/>
            <a:r>
              <a:rPr lang="id-ID" altLang="ko-KR" sz="1600" dirty="0" smtClean="0">
                <a:solidFill>
                  <a:schemeClr val="tx1"/>
                </a:solidFill>
              </a:rPr>
              <a:t>Desi anggia Putri 1814161039</a:t>
            </a:r>
          </a:p>
          <a:p>
            <a:pPr lvl="0" algn="l"/>
            <a:r>
              <a:rPr lang="id-ID" altLang="ko-KR" sz="1600" b="1" dirty="0" smtClean="0">
                <a:solidFill>
                  <a:schemeClr val="tx1"/>
                </a:solidFill>
              </a:rPr>
              <a:t>Dona Pratiwi 1814161040</a:t>
            </a:r>
          </a:p>
          <a:p>
            <a:pPr lvl="0" algn="l"/>
            <a:r>
              <a:rPr lang="id-ID" altLang="ko-KR" sz="1600" dirty="0" smtClean="0">
                <a:solidFill>
                  <a:schemeClr val="tx1"/>
                </a:solidFill>
              </a:rPr>
              <a:t>Kadek wijaya kusuma 1814161041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491630"/>
            <a:ext cx="8424936" cy="2016224"/>
          </a:xfrm>
        </p:spPr>
        <p:txBody>
          <a:bodyPr/>
          <a:lstStyle/>
          <a:p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reaksi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mitokondria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katabolisme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asetyl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membebaskan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ekuivalen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hidrogen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oksidasi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pelepasan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penangkapan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ATP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Krebs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5998" y="114137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75998" y="2073597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75998" y="3005824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55776" y="1194617"/>
            <a:ext cx="5860929" cy="502780"/>
            <a:chOff x="3017859" y="4363107"/>
            <a:chExt cx="1879883" cy="502780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5491" y="4363107"/>
              <a:ext cx="1872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15076" y="2190178"/>
            <a:ext cx="596088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Karbohidrat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lemak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dimetabolisme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Asetyl-KoA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6315" y="3234267"/>
            <a:ext cx="58981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krebs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menghasilkan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1823961" y="3236718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Rectangle 9"/>
          <p:cNvSpPr/>
          <p:nvPr/>
        </p:nvSpPr>
        <p:spPr>
          <a:xfrm>
            <a:off x="1801297" y="1398857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Rectangle 9"/>
          <p:cNvSpPr/>
          <p:nvPr/>
        </p:nvSpPr>
        <p:spPr>
          <a:xfrm>
            <a:off x="1803797" y="2308700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393731" y="1121329"/>
            <a:ext cx="6046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Krebs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jalur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oksidasi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Karbohidrat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Lipid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20667" r="43750" b="27333"/>
          <a:stretch>
            <a:fillRect/>
          </a:stretch>
        </p:blipFill>
        <p:spPr bwMode="auto">
          <a:xfrm>
            <a:off x="971600" y="10467"/>
            <a:ext cx="6840760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2536" y="123478"/>
            <a:ext cx="9396536" cy="576064"/>
          </a:xfrm>
        </p:spPr>
        <p:txBody>
          <a:bodyPr/>
          <a:lstStyle/>
          <a:p>
            <a:r>
              <a:rPr lang="en-US" altLang="ko-KR" dirty="0" err="1" smtClean="0"/>
              <a:t>Tahapan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Reaksi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Dalam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Siklus</a:t>
            </a:r>
            <a:r>
              <a:rPr lang="en-US" altLang="ko-KR" dirty="0" smtClean="0"/>
              <a:t> Krebs</a:t>
            </a:r>
            <a:endParaRPr lang="ko-KR" altLang="en-US" dirty="0"/>
          </a:p>
        </p:txBody>
      </p:sp>
      <p:sp>
        <p:nvSpPr>
          <p:cNvPr id="4" name="Down Arrow 3"/>
          <p:cNvSpPr/>
          <p:nvPr/>
        </p:nvSpPr>
        <p:spPr>
          <a:xfrm>
            <a:off x="3368294" y="1300874"/>
            <a:ext cx="2407412" cy="2927060"/>
          </a:xfrm>
          <a:prstGeom prst="downArrow">
            <a:avLst>
              <a:gd name="adj1" fmla="val 61467"/>
              <a:gd name="adj2" fmla="val 50000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2505" y="1193534"/>
            <a:ext cx="3299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600" b="1" dirty="0" smtClean="0"/>
              <a:t>1. </a:t>
            </a:r>
            <a:r>
              <a:rPr lang="en-US" altLang="en-US" sz="1600" b="1" dirty="0" err="1" smtClean="0"/>
              <a:t>Kondensasi</a:t>
            </a:r>
            <a:endParaRPr lang="en-US" altLang="en-US" sz="1600" b="1" dirty="0"/>
          </a:p>
          <a:p>
            <a:pPr marL="285750" indent="-285750">
              <a:buFontTx/>
              <a:buChar char="-"/>
            </a:pPr>
            <a:r>
              <a:rPr lang="en-US" altLang="en-US" sz="1600" dirty="0" err="1" smtClean="0"/>
              <a:t>reaksi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penggabungan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molekul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asetil</a:t>
            </a:r>
            <a:r>
              <a:rPr lang="en-US" altLang="en-US" sz="1600" dirty="0"/>
              <a:t>-CoA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oksaloasetat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membentuk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asam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sitrat</a:t>
            </a:r>
            <a:r>
              <a:rPr lang="en-US" altLang="en-US" sz="1600" dirty="0"/>
              <a:t>. </a:t>
            </a:r>
            <a:endParaRPr lang="en-US" altLang="en-US" sz="1600" dirty="0" smtClean="0"/>
          </a:p>
          <a:p>
            <a:pPr marL="285750" indent="-285750">
              <a:buFontTx/>
              <a:buChar char="-"/>
            </a:pPr>
            <a:r>
              <a:rPr lang="en-US" altLang="en-US" sz="1600" dirty="0" smtClean="0"/>
              <a:t> </a:t>
            </a:r>
            <a:r>
              <a:rPr lang="en-US" altLang="en-US" sz="1600" dirty="0" err="1"/>
              <a:t>enzim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asam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sitrat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sintetase</a:t>
            </a:r>
            <a:endParaRPr lang="en-US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92505" y="3010965"/>
            <a:ext cx="3659415" cy="213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600" b="1" dirty="0" smtClean="0"/>
              <a:t>3. </a:t>
            </a:r>
            <a:r>
              <a:rPr lang="en-US" altLang="en-US" sz="1600" b="1" dirty="0" err="1"/>
              <a:t>Produksi</a:t>
            </a:r>
            <a:r>
              <a:rPr lang="en-US" altLang="en-US" sz="1600" b="1" dirty="0"/>
              <a:t> CO</a:t>
            </a:r>
            <a:r>
              <a:rPr lang="en-US" altLang="en-US" sz="1600" b="1" baseline="-25000" dirty="0"/>
              <a:t>2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baseline="-25000" dirty="0" smtClean="0"/>
              <a:t>-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bantuan</a:t>
            </a:r>
            <a:r>
              <a:rPr lang="en-US" altLang="en-US" sz="1600" dirty="0"/>
              <a:t> NADH, </a:t>
            </a:r>
            <a:r>
              <a:rPr lang="en-US" altLang="en-US" sz="1600" dirty="0" err="1"/>
              <a:t>enzim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isositr</a:t>
            </a:r>
            <a:r>
              <a:rPr lang="en-US" altLang="en-US" sz="1600" dirty="0" smtClean="0"/>
              <a:t>       at </a:t>
            </a:r>
            <a:r>
              <a:rPr lang="en-US" altLang="en-US" sz="1600" dirty="0" err="1"/>
              <a:t>dehidrogenase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mengubah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isositrat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menjadi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alfa-ketoglutarat</a:t>
            </a:r>
            <a:r>
              <a:rPr lang="en-US" altLang="en-US" sz="1600" dirty="0"/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 smtClean="0"/>
              <a:t>- </a:t>
            </a:r>
            <a:r>
              <a:rPr lang="en-US" altLang="en-US" sz="1600" dirty="0" err="1"/>
              <a:t>Satu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molekul</a:t>
            </a:r>
            <a:r>
              <a:rPr lang="en-US" altLang="en-US" sz="1600" dirty="0"/>
              <a:t> CO</a:t>
            </a:r>
            <a:r>
              <a:rPr lang="en-US" altLang="en-US" sz="1600" baseline="-25000" dirty="0"/>
              <a:t>2</a:t>
            </a:r>
            <a:r>
              <a:rPr lang="en-US" altLang="en-US" sz="1600" dirty="0"/>
              <a:t> </a:t>
            </a:r>
            <a:r>
              <a:rPr lang="en-US" altLang="en-US" sz="1600" dirty="0" err="1"/>
              <a:t>dibebaskan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setiap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reaksi</a:t>
            </a:r>
            <a:r>
              <a:rPr lang="en-US" altLang="en-US" sz="1600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 smtClean="0"/>
              <a:t>- </a:t>
            </a:r>
            <a:r>
              <a:rPr lang="en-GB" altLang="en-US" sz="1600" dirty="0"/>
              <a:t>Dari </a:t>
            </a:r>
            <a:r>
              <a:rPr lang="en-GB" altLang="en-US" sz="1600" dirty="0" err="1"/>
              <a:t>isositrat</a:t>
            </a:r>
            <a:r>
              <a:rPr lang="en-GB" altLang="en-US" sz="1600" dirty="0"/>
              <a:t> </a:t>
            </a:r>
            <a:r>
              <a:rPr lang="en-GB" altLang="en-US" sz="1600" dirty="0" err="1"/>
              <a:t>ke</a:t>
            </a:r>
            <a:r>
              <a:rPr lang="en-GB" altLang="en-US" sz="1600" dirty="0"/>
              <a:t> </a:t>
            </a:r>
            <a:r>
              <a:rPr lang="en-GB" altLang="en-US" sz="1600" dirty="0" err="1"/>
              <a:t>alfa-ketoglutarat</a:t>
            </a:r>
            <a:r>
              <a:rPr lang="en-GB" altLang="en-US" sz="1600" dirty="0"/>
              <a:t> </a:t>
            </a:r>
            <a:r>
              <a:rPr lang="en-GB" altLang="en-US" sz="1600" dirty="0" err="1"/>
              <a:t>membebaskan</a:t>
            </a:r>
            <a:r>
              <a:rPr lang="en-GB" altLang="en-US" sz="1600" dirty="0"/>
              <a:t> CO</a:t>
            </a:r>
            <a:r>
              <a:rPr lang="en-GB" altLang="en-US" sz="1600" baseline="-25000" dirty="0"/>
              <a:t>2</a:t>
            </a:r>
            <a:r>
              <a:rPr lang="en-GB" altLang="en-US" sz="1600" dirty="0"/>
              <a:t> </a:t>
            </a:r>
            <a:r>
              <a:rPr lang="en-GB" altLang="en-US" sz="1600" dirty="0" err="1"/>
              <a:t>dan</a:t>
            </a:r>
            <a:r>
              <a:rPr lang="en-GB" altLang="en-US" sz="1600" dirty="0"/>
              <a:t> NADH </a:t>
            </a:r>
            <a:endParaRPr lang="en-US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652121" y="1300874"/>
            <a:ext cx="3159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ko-KR" sz="1600" b="1" dirty="0">
                <a:solidFill>
                  <a:srgbClr val="002060"/>
                </a:solidFill>
                <a:cs typeface="Arial" pitchFamily="34" charset="0"/>
              </a:rPr>
              <a:t>2. </a:t>
            </a:r>
            <a:r>
              <a:rPr lang="en-US" altLang="en-US" sz="1600" b="1" dirty="0"/>
              <a:t>Isomerase </a:t>
            </a:r>
            <a:r>
              <a:rPr lang="en-US" altLang="en-US" sz="1600" b="1" dirty="0" err="1"/>
              <a:t>sitrat</a:t>
            </a:r>
            <a:endParaRPr lang="en-US" altLang="en-US" sz="1600" b="1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 smtClean="0"/>
              <a:t>- </a:t>
            </a:r>
            <a:r>
              <a:rPr lang="en-US" altLang="en-US" sz="1600" dirty="0" err="1"/>
              <a:t>dibantu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oleh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enzim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aconitase</a:t>
            </a:r>
            <a:r>
              <a:rPr lang="en-US" altLang="en-US" sz="1600" dirty="0"/>
              <a:t>, yang </a:t>
            </a:r>
            <a:r>
              <a:rPr lang="en-US" altLang="en-US" sz="1600" dirty="0" err="1"/>
              <a:t>menghasilkan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isositrat</a:t>
            </a:r>
            <a:endParaRPr lang="en-US" altLang="en-US" sz="1600" dirty="0"/>
          </a:p>
          <a:p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3010965"/>
            <a:ext cx="349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600" b="1" dirty="0" smtClean="0"/>
              <a:t>4. </a:t>
            </a:r>
            <a:r>
              <a:rPr lang="en-US" altLang="en-US" sz="1600" b="1" dirty="0" err="1" smtClean="0"/>
              <a:t>Dekarboksilasi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/>
              <a:t>oksidatif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kedua</a:t>
            </a:r>
            <a:endParaRPr lang="en-US" altLang="en-US" sz="1600" b="1" dirty="0"/>
          </a:p>
          <a:p>
            <a:pPr marL="285750" indent="-285750">
              <a:buFontTx/>
              <a:buChar char="-"/>
            </a:pPr>
            <a:r>
              <a:rPr lang="en-US" altLang="en-US" sz="1600" dirty="0" err="1" smtClean="0"/>
              <a:t>mengubah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alfa-ketoglutara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menjadi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suksinil</a:t>
            </a:r>
            <a:r>
              <a:rPr lang="en-US" altLang="en-US" sz="1600" dirty="0"/>
              <a:t>-CoA. </a:t>
            </a:r>
            <a:r>
              <a:rPr lang="en-US" altLang="en-US" sz="1600" dirty="0" err="1"/>
              <a:t>Reaksi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dikatalisasi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oleh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enzim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alfa</a:t>
            </a:r>
            <a:endParaRPr lang="en-US" altLang="en-US" sz="1600" dirty="0" smtClean="0"/>
          </a:p>
          <a:p>
            <a:pPr marL="285750" indent="-285750">
              <a:buFontTx/>
              <a:buChar char="-"/>
            </a:pPr>
            <a:r>
              <a:rPr lang="en-US" altLang="en-US" sz="1600" dirty="0" err="1" smtClean="0"/>
              <a:t>ketoglutarat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dehidrogenase</a:t>
            </a:r>
            <a:r>
              <a:rPr lang="en-US" altLang="en-US" sz="1600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 smtClean="0"/>
              <a:t>-     </a:t>
            </a:r>
            <a:r>
              <a:rPr lang="en-US" altLang="en-US" sz="1600" dirty="0" err="1"/>
              <a:t>melepaskan</a:t>
            </a:r>
            <a:r>
              <a:rPr lang="en-US" altLang="en-US" sz="1600" dirty="0"/>
              <a:t> NADH</a:t>
            </a:r>
          </a:p>
        </p:txBody>
      </p:sp>
    </p:spTree>
    <p:extLst>
      <p:ext uri="{BB962C8B-B14F-4D97-AF65-F5344CB8AC3E}">
        <p14:creationId xmlns:p14="http://schemas.microsoft.com/office/powerpoint/2010/main" val="30542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68294" y="1300874"/>
            <a:ext cx="2407412" cy="2927060"/>
          </a:xfrm>
          <a:prstGeom prst="downArrow">
            <a:avLst>
              <a:gd name="adj1" fmla="val 61467"/>
              <a:gd name="adj2" fmla="val 50000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51920" y="1484569"/>
            <a:ext cx="1440160" cy="802632"/>
            <a:chOff x="3017860" y="4363106"/>
            <a:chExt cx="1654565" cy="802632"/>
          </a:xfrm>
        </p:grpSpPr>
        <p:sp>
          <p:nvSpPr>
            <p:cNvPr id="8" name="TextBox 7"/>
            <p:cNvSpPr txBox="1"/>
            <p:nvPr/>
          </p:nvSpPr>
          <p:spPr>
            <a:xfrm>
              <a:off x="3017860" y="4888739"/>
              <a:ext cx="16545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860" y="4363106"/>
              <a:ext cx="16545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7026" y="1276524"/>
            <a:ext cx="3084374" cy="2154435"/>
            <a:chOff x="3017860" y="4363106"/>
            <a:chExt cx="1947444" cy="2154435"/>
          </a:xfrm>
        </p:grpSpPr>
        <p:sp>
          <p:nvSpPr>
            <p:cNvPr id="11" name="TextBox 10"/>
            <p:cNvSpPr txBox="1"/>
            <p:nvPr/>
          </p:nvSpPr>
          <p:spPr>
            <a:xfrm>
              <a:off x="3176187" y="4701659"/>
              <a:ext cx="1654564" cy="1815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fi-FI" sz="1400" dirty="0" smtClean="0">
                  <a:latin typeface="Times New Roman" pitchFamily="18" charset="0"/>
                  <a:cs typeface="Times New Roman" pitchFamily="18" charset="0"/>
                </a:rPr>
                <a:t>suksinil-CoA akan diubah menjadi suksinat</a:t>
              </a:r>
            </a:p>
            <a:p>
              <a:pPr>
                <a:buFont typeface="Arial" charset="0"/>
                <a:buNone/>
              </a:pPr>
              <a:r>
                <a:rPr lang="fi-FI" sz="14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Reaksi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pembentukan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ATP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inilah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dinamakan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dengan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fosforilasi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karena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satu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gugus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posfat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akan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ditambahkan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ke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ADP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menjadi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ATP</a:t>
              </a:r>
            </a:p>
            <a:p>
              <a:endParaRPr lang="en-US" altLang="ko-K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9474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5. </a:t>
              </a:r>
              <a:r>
                <a:rPr lang="en-US" sz="1600" b="1" dirty="0" err="1" smtClean="0"/>
                <a:t>Fosforilasi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tingkat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substrat</a:t>
              </a:r>
              <a:endParaRPr lang="en-US" sz="1600" b="1" dirty="0" smtClean="0"/>
            </a:p>
            <a:p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7026" y="3272086"/>
            <a:ext cx="2871268" cy="2154435"/>
            <a:chOff x="3017860" y="4363106"/>
            <a:chExt cx="1812891" cy="2154435"/>
          </a:xfrm>
        </p:grpSpPr>
        <p:sp>
          <p:nvSpPr>
            <p:cNvPr id="14" name="TextBox 13"/>
            <p:cNvSpPr txBox="1"/>
            <p:nvPr/>
          </p:nvSpPr>
          <p:spPr>
            <a:xfrm>
              <a:off x="3176187" y="4701659"/>
              <a:ext cx="1654564" cy="1815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Suksinat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dihasilkan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dari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proses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sebelumnya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akan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didehidrogenasi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menjadi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fumarat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dengan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bantuan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enzim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suksinat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dehidrogenase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buFont typeface="Arial" charset="0"/>
                <a:buNone/>
              </a:pP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it-IT" sz="1400" dirty="0" smtClean="0">
                  <a:latin typeface="Times New Roman" pitchFamily="18" charset="0"/>
                  <a:cs typeface="Times New Roman" pitchFamily="18" charset="0"/>
                </a:rPr>
                <a:t>Dari succinate menjadi fumarate dihasilkan FADH</a:t>
              </a:r>
              <a:r>
                <a:rPr lang="it-IT" sz="1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endParaRPr lang="en-US" altLang="ko-K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812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6. </a:t>
              </a:r>
              <a:r>
                <a:rPr lang="en-US" sz="1600" b="1" dirty="0" err="1" smtClean="0"/>
                <a:t>Dehidrogenasi</a:t>
              </a:r>
              <a:endParaRPr lang="en-US" sz="1600" b="1" dirty="0" smtClean="0"/>
            </a:p>
            <a:p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0152" y="1300874"/>
            <a:ext cx="2871268" cy="1508104"/>
            <a:chOff x="3017860" y="4363106"/>
            <a:chExt cx="1812891" cy="1508104"/>
          </a:xfrm>
        </p:grpSpPr>
        <p:sp>
          <p:nvSpPr>
            <p:cNvPr id="17" name="TextBox 16"/>
            <p:cNvSpPr txBox="1"/>
            <p:nvPr/>
          </p:nvSpPr>
          <p:spPr>
            <a:xfrm>
              <a:off x="3176187" y="4701659"/>
              <a:ext cx="1654564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Hidrasi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merupakan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penambahan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atom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hidrogen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pada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ikatan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ganda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karbon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(C=C) yang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ada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pada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fumarat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sehingga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menghasilkan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malat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altLang="ko-K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812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7. </a:t>
              </a:r>
              <a:r>
                <a:rPr lang="en-US" sz="1600" b="1" dirty="0" err="1" smtClean="0"/>
                <a:t>Hidrasi</a:t>
              </a:r>
              <a:r>
                <a:rPr lang="en-US" sz="1600" b="1" dirty="0" smtClean="0"/>
                <a:t> </a:t>
              </a:r>
            </a:p>
            <a:p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0152" y="3296436"/>
            <a:ext cx="2871268" cy="1508104"/>
            <a:chOff x="3017860" y="4363106"/>
            <a:chExt cx="1812891" cy="1508104"/>
          </a:xfrm>
        </p:grpSpPr>
        <p:sp>
          <p:nvSpPr>
            <p:cNvPr id="20" name="TextBox 19"/>
            <p:cNvSpPr txBox="1"/>
            <p:nvPr/>
          </p:nvSpPr>
          <p:spPr>
            <a:xfrm>
              <a:off x="3176187" y="4701659"/>
              <a:ext cx="1654564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Malat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dehidrogenase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mengubah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malat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menjadi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oksaloasetat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. </a:t>
              </a:r>
            </a:p>
            <a:p>
              <a:pPr>
                <a:buFont typeface="Arial" charset="0"/>
                <a:buNone/>
              </a:pP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sv-SE" sz="1400" dirty="0" smtClean="0">
                  <a:latin typeface="Times New Roman" pitchFamily="18" charset="0"/>
                  <a:cs typeface="Times New Roman" pitchFamily="18" charset="0"/>
                </a:rPr>
                <a:t>Dari malate ke oxaloacetat dihasilkan NADH</a:t>
              </a:r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ko-KR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altLang="ko-K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60" y="4363106"/>
              <a:ext cx="1812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8. </a:t>
              </a:r>
              <a:r>
                <a:rPr lang="en-US" sz="1600" b="1" dirty="0" err="1" smtClean="0"/>
                <a:t>Regenerasi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oksaloasetat</a:t>
              </a:r>
              <a:endParaRPr lang="en-US" sz="1600" b="1" dirty="0" smtClean="0"/>
            </a:p>
            <a:p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1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>
            <a:off x="0" y="2571750"/>
            <a:ext cx="9144000" cy="2571750"/>
          </a:xfrm>
          <a:prstGeom prst="triangle">
            <a:avLst>
              <a:gd name="adj" fmla="val 49811"/>
            </a:avLst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4114800" y="2114550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TextBox 14"/>
          <p:cNvSpPr txBox="1"/>
          <p:nvPr/>
        </p:nvSpPr>
        <p:spPr>
          <a:xfrm>
            <a:off x="1907704" y="285750"/>
            <a:ext cx="53458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siklus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/>
              <a:t>1 </a:t>
            </a:r>
            <a:r>
              <a:rPr lang="en-US" sz="1600" dirty="0" err="1" smtClean="0"/>
              <a:t>gugus</a:t>
            </a:r>
            <a:r>
              <a:rPr lang="en-US" sz="1600" dirty="0" smtClean="0"/>
              <a:t> </a:t>
            </a:r>
            <a:r>
              <a:rPr lang="en-US" sz="1600" dirty="0" err="1" smtClean="0"/>
              <a:t>asetil</a:t>
            </a:r>
            <a:r>
              <a:rPr lang="en-US" sz="1600" dirty="0" smtClean="0"/>
              <a:t> ( </a:t>
            </a:r>
            <a:r>
              <a:rPr lang="en-US" sz="1600" dirty="0" err="1" smtClean="0"/>
              <a:t>molekul</a:t>
            </a:r>
            <a:r>
              <a:rPr lang="en-US" sz="1600" dirty="0" smtClean="0"/>
              <a:t> 2C) </a:t>
            </a:r>
            <a:r>
              <a:rPr lang="en-US" sz="1600" dirty="0" err="1" smtClean="0"/>
              <a:t>masuk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keluar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2 </a:t>
            </a:r>
            <a:r>
              <a:rPr lang="en-US" sz="1600" dirty="0" err="1" smtClean="0"/>
              <a:t>molekul</a:t>
            </a:r>
            <a:r>
              <a:rPr lang="en-US" sz="1600" dirty="0" smtClean="0"/>
              <a:t> CO</a:t>
            </a:r>
            <a:r>
              <a:rPr lang="en-US" sz="1600" baseline="-25000" dirty="0" smtClean="0"/>
              <a:t>2</a:t>
            </a:r>
            <a:endParaRPr lang="id-ID" sz="1600" baseline="-250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r>
              <a:rPr lang="id-ID" sz="1600" dirty="0" smtClean="0"/>
              <a:t>-</a:t>
            </a:r>
            <a:r>
              <a:rPr lang="en-US" sz="1600" dirty="0" smtClean="0"/>
              <a:t>OAA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membentuk</a:t>
            </a:r>
            <a:r>
              <a:rPr lang="en-US" sz="1600" dirty="0" smtClean="0"/>
              <a:t> </a:t>
            </a:r>
            <a:r>
              <a:rPr lang="en-US" sz="1600" dirty="0" err="1" smtClean="0"/>
              <a:t>sitrat</a:t>
            </a:r>
            <a:r>
              <a:rPr lang="en-US" sz="1600" dirty="0" smtClean="0"/>
              <a:t> </a:t>
            </a:r>
            <a:r>
              <a:rPr lang="en-US" sz="1600" dirty="0" err="1" smtClean="0"/>
              <a:t>setelah</a:t>
            </a:r>
            <a:r>
              <a:rPr lang="en-US" sz="1600" dirty="0" smtClean="0"/>
              <a:t> </a:t>
            </a:r>
            <a:r>
              <a:rPr lang="en-US" sz="1600" dirty="0" err="1" smtClean="0"/>
              <a:t>mengalami</a:t>
            </a:r>
            <a:r>
              <a:rPr lang="en-US" sz="1600" dirty="0" smtClean="0"/>
              <a:t> </a:t>
            </a:r>
            <a:r>
              <a:rPr lang="en-US" sz="1600" dirty="0" err="1" smtClean="0"/>
              <a:t>reaksi</a:t>
            </a:r>
            <a:r>
              <a:rPr lang="en-US" sz="1600" dirty="0" smtClean="0"/>
              <a:t> yang p</a:t>
            </a:r>
            <a:r>
              <a:rPr lang="id-ID" sz="1600" dirty="0" smtClean="0"/>
              <a:t>     </a:t>
            </a:r>
            <a:r>
              <a:rPr lang="en-US" sz="1600" dirty="0" err="1" smtClean="0"/>
              <a:t>anjang</a:t>
            </a:r>
            <a:r>
              <a:rPr lang="en-US" sz="1600" dirty="0" smtClean="0"/>
              <a:t> </a:t>
            </a:r>
            <a:r>
              <a:rPr lang="en-US" sz="1600" dirty="0" err="1" smtClean="0"/>
              <a:t>kembali</a:t>
            </a:r>
            <a:r>
              <a:rPr lang="en-US" sz="1600" dirty="0" smtClean="0"/>
              <a:t> </a:t>
            </a:r>
            <a:r>
              <a:rPr lang="en-US" sz="1600" dirty="0" err="1" smtClean="0"/>
              <a:t>diperoleh</a:t>
            </a:r>
            <a:r>
              <a:rPr lang="en-US" sz="1600" dirty="0" smtClean="0"/>
              <a:t> OAA</a:t>
            </a:r>
            <a:endParaRPr lang="id-ID" sz="1600" dirty="0" smtClean="0"/>
          </a:p>
          <a:p>
            <a:endParaRPr lang="id-ID" sz="1600" dirty="0" smtClean="0"/>
          </a:p>
          <a:p>
            <a:r>
              <a:rPr lang="id-ID" sz="1600" dirty="0" smtClean="0"/>
              <a:t>-</a:t>
            </a:r>
            <a:r>
              <a:rPr lang="en-US" sz="1600" dirty="0" err="1" smtClean="0"/>
              <a:t>Terdiri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8 </a:t>
            </a:r>
            <a:r>
              <a:rPr lang="en-US" sz="1600" dirty="0" err="1" smtClean="0"/>
              <a:t>tahapan</a:t>
            </a:r>
            <a:endParaRPr lang="id-ID" sz="1600" dirty="0" smtClean="0"/>
          </a:p>
          <a:p>
            <a:endParaRPr lang="en-US" sz="1600" dirty="0" smtClean="0"/>
          </a:p>
          <a:p>
            <a:r>
              <a:rPr lang="id-ID" sz="1600" dirty="0" smtClean="0"/>
              <a:t>-</a:t>
            </a:r>
            <a:r>
              <a:rPr lang="en-US" sz="1600" dirty="0" err="1" smtClean="0"/>
              <a:t>Dihasilkan</a:t>
            </a:r>
            <a:r>
              <a:rPr lang="en-US" sz="1600" dirty="0" smtClean="0"/>
              <a:t>: 2 ATP, 8 NADH, 2 FADH</a:t>
            </a:r>
            <a:r>
              <a:rPr lang="en-US" sz="1600" baseline="-25000" dirty="0" smtClean="0"/>
              <a:t>2</a:t>
            </a:r>
            <a:endParaRPr lang="id-ID" sz="1600" baseline="-25000" dirty="0" smtClean="0"/>
          </a:p>
          <a:p>
            <a:endParaRPr lang="en-US" sz="1600" dirty="0" smtClean="0"/>
          </a:p>
          <a:p>
            <a:r>
              <a:rPr lang="id-ID" sz="1600" dirty="0" smtClean="0"/>
              <a:t>-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diperlukan</a:t>
            </a:r>
            <a:r>
              <a:rPr lang="en-US" sz="1600" dirty="0" smtClean="0"/>
              <a:t> O</a:t>
            </a:r>
            <a:r>
              <a:rPr lang="en-US" sz="1600" baseline="-25000" dirty="0" smtClean="0"/>
              <a:t>2 </a:t>
            </a:r>
            <a:r>
              <a:rPr lang="en-US" sz="1600" dirty="0" err="1" smtClean="0"/>
              <a:t>tetapi</a:t>
            </a:r>
            <a:r>
              <a:rPr lang="en-US" sz="1600" dirty="0" smtClean="0"/>
              <a:t>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Fosforilasi</a:t>
            </a:r>
            <a:r>
              <a:rPr lang="en-US" sz="1600" dirty="0" smtClean="0"/>
              <a:t> </a:t>
            </a:r>
            <a:r>
              <a:rPr lang="en-US" sz="1600" dirty="0" err="1" smtClean="0"/>
              <a:t>oksidatif</a:t>
            </a:r>
            <a:r>
              <a:rPr lang="en-US" sz="1600" dirty="0" smtClean="0"/>
              <a:t> 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memberi</a:t>
            </a:r>
            <a:r>
              <a:rPr lang="en-US" sz="1600" dirty="0" smtClean="0"/>
              <a:t> </a:t>
            </a:r>
            <a:r>
              <a:rPr lang="en-US" sz="1600" dirty="0" err="1" smtClean="0"/>
              <a:t>pasokan</a:t>
            </a:r>
            <a:r>
              <a:rPr lang="en-US" sz="1600" dirty="0" smtClean="0"/>
              <a:t> NAD, </a:t>
            </a:r>
            <a:r>
              <a:rPr lang="en-US" sz="1600" dirty="0" err="1" smtClean="0"/>
              <a:t>shg</a:t>
            </a:r>
            <a:r>
              <a:rPr lang="en-US" sz="1600" dirty="0" smtClean="0"/>
              <a:t> </a:t>
            </a:r>
            <a:r>
              <a:rPr lang="en-US" sz="1600" dirty="0" err="1" smtClean="0"/>
              <a:t>piruvat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ubah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Asetil</a:t>
            </a:r>
            <a:r>
              <a:rPr lang="en-US" sz="1600" dirty="0" smtClean="0"/>
              <a:t> Co A</a:t>
            </a:r>
          </a:p>
          <a:p>
            <a:endParaRPr lang="en-US" sz="1200" dirty="0" smtClean="0"/>
          </a:p>
          <a:p>
            <a:pPr lv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ko-K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611560" y="209550"/>
            <a:ext cx="7237040" cy="609600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 err="1" smtClean="0"/>
              <a:t>Pembebasan</a:t>
            </a:r>
            <a:r>
              <a:rPr lang="en-US" sz="3200" dirty="0" smtClean="0"/>
              <a:t> ATP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siklus</a:t>
            </a:r>
            <a:r>
              <a:rPr lang="en-US" sz="3200" dirty="0" smtClean="0"/>
              <a:t> Krebs</a:t>
            </a:r>
            <a:endParaRPr lang="en-US" altLang="ko-KR" sz="32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11719" t="22000" r="45313" b="31332"/>
          <a:stretch>
            <a:fillRect/>
          </a:stretch>
        </p:blipFill>
        <p:spPr bwMode="auto">
          <a:xfrm>
            <a:off x="838200" y="971550"/>
            <a:ext cx="7177584" cy="400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02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10938" t="17999" r="42188" b="17999"/>
          <a:stretch>
            <a:fillRect/>
          </a:stretch>
        </p:blipFill>
        <p:spPr bwMode="auto">
          <a:xfrm>
            <a:off x="15240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17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23678"/>
            <a:ext cx="9144000" cy="5760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altLang="ko-KR" sz="5400" b="1" dirty="0" smtClean="0">
                <a:solidFill>
                  <a:schemeClr val="tx1"/>
                </a:solidFill>
              </a:rPr>
              <a:t>TERIMAKASIH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/>
          <p:cNvSpPr txBox="1">
            <a:spLocks/>
          </p:cNvSpPr>
          <p:nvPr/>
        </p:nvSpPr>
        <p:spPr>
          <a:xfrm>
            <a:off x="539552" y="7329"/>
            <a:ext cx="8280919" cy="1573019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276350"/>
            <a:ext cx="3888432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2369" y="1276350"/>
            <a:ext cx="4114192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483318" y="285750"/>
            <a:ext cx="4984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/>
          <p:cNvSpPr txBox="1">
            <a:spLocks/>
          </p:cNvSpPr>
          <p:nvPr/>
        </p:nvSpPr>
        <p:spPr>
          <a:xfrm>
            <a:off x="539552" y="7329"/>
            <a:ext cx="8280919" cy="1573019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/>
              <a:t>Rantai</a:t>
            </a:r>
            <a:r>
              <a:rPr lang="en-US" sz="2800" b="1" dirty="0"/>
              <a:t> Transfer </a:t>
            </a:r>
            <a:r>
              <a:rPr lang="en-US" sz="2800" b="1" dirty="0" err="1"/>
              <a:t>Elektro</a:t>
            </a:r>
            <a:r>
              <a:rPr lang="en-US" sz="2800" b="1" dirty="0"/>
              <a:t> (RTE) &amp; </a:t>
            </a:r>
            <a:r>
              <a:rPr lang="en-US" sz="2800" b="1" dirty="0" err="1"/>
              <a:t>Kemiosmosis</a:t>
            </a:r>
            <a:endParaRPr lang="en-US" sz="2800" dirty="0"/>
          </a:p>
          <a:p>
            <a:pPr algn="ctr"/>
            <a:r>
              <a:rPr lang="en-US" sz="2800" b="1" dirty="0"/>
              <a:t>(</a:t>
            </a:r>
            <a:r>
              <a:rPr lang="en-US" sz="2800" b="1" dirty="0" err="1"/>
              <a:t>Tahapan</a:t>
            </a:r>
            <a:r>
              <a:rPr lang="en-US" sz="2800" b="1" dirty="0"/>
              <a:t> </a:t>
            </a:r>
            <a:r>
              <a:rPr lang="en-US" sz="2800" b="1" dirty="0" err="1"/>
              <a:t>terakhir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respirasi</a:t>
            </a:r>
            <a:r>
              <a:rPr lang="en-US" sz="2800" b="1" dirty="0"/>
              <a:t> </a:t>
            </a:r>
            <a:r>
              <a:rPr lang="en-US" sz="2800" b="1" dirty="0" err="1"/>
              <a:t>aerob</a:t>
            </a:r>
            <a:r>
              <a:rPr lang="en-US" sz="2800" b="1" dirty="0"/>
              <a:t>)</a:t>
            </a:r>
            <a:endParaRPr lang="en-US" sz="2800" dirty="0"/>
          </a:p>
        </p:txBody>
      </p:sp>
      <p:pic>
        <p:nvPicPr>
          <p:cNvPr id="18" name="Pictur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578649"/>
            <a:ext cx="3600400" cy="2139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995937" y="2016934"/>
            <a:ext cx="5148064" cy="286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Kenapa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NADH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FADH2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dirubah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ATP?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NADH &amp;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FADH2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energy yang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dirubah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ATP agar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Rantai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Transfer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(RTE) &amp;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Kemiosmosis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menghasilkan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energy-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yg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dibutuhkan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/>
          <p:cNvSpPr txBox="1">
            <a:spLocks/>
          </p:cNvSpPr>
          <p:nvPr/>
        </p:nvSpPr>
        <p:spPr>
          <a:xfrm>
            <a:off x="539552" y="7329"/>
            <a:ext cx="8280919" cy="1573019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/>
              <a:t>Rantai</a:t>
            </a:r>
            <a:r>
              <a:rPr lang="en-US" sz="2800" b="1" dirty="0"/>
              <a:t> Transfer </a:t>
            </a:r>
            <a:r>
              <a:rPr lang="en-US" sz="2800" b="1" dirty="0" err="1"/>
              <a:t>Elektro</a:t>
            </a:r>
            <a:r>
              <a:rPr lang="en-US" sz="2800" b="1" dirty="0"/>
              <a:t> (RTE) &amp; </a:t>
            </a:r>
            <a:r>
              <a:rPr lang="en-US" sz="2800" b="1" dirty="0" err="1"/>
              <a:t>Kemiosmosis</a:t>
            </a:r>
            <a:endParaRPr lang="en-US" sz="2800" dirty="0"/>
          </a:p>
          <a:p>
            <a:pPr algn="ctr"/>
            <a:r>
              <a:rPr lang="en-US" sz="2800" b="1" dirty="0"/>
              <a:t>(</a:t>
            </a:r>
            <a:r>
              <a:rPr lang="en-US" sz="2800" b="1" dirty="0" err="1"/>
              <a:t>Tahapan</a:t>
            </a:r>
            <a:r>
              <a:rPr lang="en-US" sz="2800" b="1" dirty="0"/>
              <a:t> </a:t>
            </a:r>
            <a:r>
              <a:rPr lang="en-US" sz="2800" b="1" dirty="0" err="1"/>
              <a:t>terakhir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respirasi</a:t>
            </a:r>
            <a:r>
              <a:rPr lang="en-US" sz="2800" b="1" dirty="0"/>
              <a:t> </a:t>
            </a:r>
            <a:r>
              <a:rPr lang="en-US" sz="2800" b="1" dirty="0" err="1"/>
              <a:t>aerob</a:t>
            </a:r>
            <a:r>
              <a:rPr lang="en-US" sz="2800" b="1" dirty="0"/>
              <a:t>)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554929"/>
            <a:ext cx="3331840" cy="2174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915914" y="1779662"/>
            <a:ext cx="522808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NADH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FADH2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mitokondria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Mitokondria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tersusun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membran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membran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matrik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mitokondria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tahapan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berlangsung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mitokondria</a:t>
            </a:r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tepatnya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membran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(Krista)</a:t>
            </a:r>
            <a:endParaRPr lang="en-US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t="17959" b="24744"/>
          <a:stretch/>
        </p:blipFill>
        <p:spPr bwMode="auto">
          <a:xfrm>
            <a:off x="4691055" y="3059400"/>
            <a:ext cx="2611760" cy="1625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6845557" y="4396476"/>
            <a:ext cx="2304256" cy="5760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smtClean="0"/>
              <a:t>Berikut adalah membran dalam pada mitokndria jika diperbesar</a:t>
            </a:r>
            <a:endParaRPr lang="en-US" sz="1100" dirty="0"/>
          </a:p>
        </p:txBody>
      </p:sp>
      <p:sp>
        <p:nvSpPr>
          <p:cNvPr id="9" name="Block Arc 9"/>
          <p:cNvSpPr/>
          <p:nvPr/>
        </p:nvSpPr>
        <p:spPr>
          <a:xfrm rot="19766360">
            <a:off x="3981219" y="3243925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9"/>
          <p:cNvSpPr/>
          <p:nvPr/>
        </p:nvSpPr>
        <p:spPr>
          <a:xfrm rot="17488453">
            <a:off x="3353903" y="1648355"/>
            <a:ext cx="912115" cy="898952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5693865" y="2627192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1" name="Rectangle 36"/>
          <p:cNvSpPr/>
          <p:nvPr/>
        </p:nvSpPr>
        <p:spPr>
          <a:xfrm>
            <a:off x="3689574" y="4096019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>
            <a:off x="4424258" y="1903904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4367040" y="2944679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ectangle 9"/>
          <p:cNvSpPr/>
          <p:nvPr/>
        </p:nvSpPr>
        <p:spPr>
          <a:xfrm>
            <a:off x="5156012" y="402374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95190" y="1278236"/>
            <a:ext cx="4641306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membran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biasa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krisis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fosfolipid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bilayer,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I,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Koenzim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Q,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Protein 3 &amp; 4,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ATP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sintase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rantai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transfer electron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transfer electron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protein yang lain,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Oksigen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berperan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penerima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H20.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-220632" y="-92546"/>
            <a:ext cx="6880864" cy="43059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80" y="541602"/>
            <a:ext cx="3550802" cy="182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85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23478"/>
            <a:ext cx="8820472" cy="576064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PENGUBAHAN NADH MENJADI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ATP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699542"/>
            <a:ext cx="3888432" cy="1874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2758777"/>
            <a:ext cx="9144000" cy="2368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Prosesnya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diawali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NADH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diurai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NAD+ yang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protein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dikirim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 (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ubiquinon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melewati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protein I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memicu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dipompanya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H+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 (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ubiquinon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dibawa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melewati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protein 3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sitokrom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melewati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protein 3. Hal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memicu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dipompanya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plus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membrane.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sitokrom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electron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dibawa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mitokondria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protein 4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melewati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protein 4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mengeluarkan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atom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hidrogen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membrane.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yakin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molekul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Oksigen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berikatan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ion H +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H20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dihitung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bermacam-macam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tadi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memicu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dipompanya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H+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membran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H+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mitokondria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ATP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Sintase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NADH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ATP.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23478"/>
            <a:ext cx="8820472" cy="576064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PENGUBAHAN FADH2 MENJADI ATP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758777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FADH2 </a:t>
            </a:r>
            <a:r>
              <a:rPr lang="en-US" sz="1400" b="1" dirty="0" err="1"/>
              <a:t>iurai</a:t>
            </a:r>
            <a:r>
              <a:rPr lang="en-US" sz="1400" b="1" dirty="0"/>
              <a:t> </a:t>
            </a:r>
            <a:r>
              <a:rPr lang="en-US" sz="1400" b="1" dirty="0" err="1"/>
              <a:t>menjadi</a:t>
            </a:r>
            <a:r>
              <a:rPr lang="en-US" sz="1400" b="1" dirty="0"/>
              <a:t> FAD+ </a:t>
            </a:r>
            <a:r>
              <a:rPr lang="en-US" sz="1400" b="1" dirty="0" err="1"/>
              <a:t>kemudian</a:t>
            </a:r>
            <a:r>
              <a:rPr lang="en-US" sz="1400" b="1" dirty="0"/>
              <a:t> </a:t>
            </a:r>
            <a:r>
              <a:rPr lang="en-US" sz="1400" b="1" dirty="0" err="1"/>
              <a:t>kemudian</a:t>
            </a:r>
            <a:r>
              <a:rPr lang="en-US" sz="1400" b="1" dirty="0"/>
              <a:t> </a:t>
            </a:r>
            <a:r>
              <a:rPr lang="en-US" sz="1400" b="1" dirty="0" err="1"/>
              <a:t>elektron</a:t>
            </a:r>
            <a:r>
              <a:rPr lang="en-US" sz="1400" b="1" dirty="0"/>
              <a:t> </a:t>
            </a:r>
            <a:r>
              <a:rPr lang="en-US" sz="1400" b="1" dirty="0" err="1"/>
              <a:t>masuk</a:t>
            </a:r>
            <a:r>
              <a:rPr lang="en-US" sz="1400" b="1" dirty="0"/>
              <a:t> </a:t>
            </a:r>
            <a:r>
              <a:rPr lang="en-US" sz="1400" b="1" dirty="0" err="1"/>
              <a:t>ke</a:t>
            </a:r>
            <a:r>
              <a:rPr lang="en-US" sz="1400" b="1" dirty="0"/>
              <a:t> </a:t>
            </a:r>
            <a:r>
              <a:rPr lang="en-US" sz="1400" b="1" dirty="0" err="1"/>
              <a:t>kompleks</a:t>
            </a:r>
            <a:r>
              <a:rPr lang="en-US" sz="1400" b="1" dirty="0"/>
              <a:t> protein 2. </a:t>
            </a:r>
            <a:r>
              <a:rPr lang="en-US" sz="1400" b="1" dirty="0" err="1"/>
              <a:t>Kompleks</a:t>
            </a:r>
            <a:r>
              <a:rPr lang="en-US" sz="1400" b="1" dirty="0"/>
              <a:t> protein 2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memicu</a:t>
            </a:r>
            <a:r>
              <a:rPr lang="en-US" sz="1400" b="1" dirty="0"/>
              <a:t> </a:t>
            </a:r>
            <a:r>
              <a:rPr lang="en-US" sz="1400" b="1" dirty="0" err="1"/>
              <a:t>dipompanya</a:t>
            </a:r>
            <a:r>
              <a:rPr lang="en-US" sz="1400" b="1" dirty="0"/>
              <a:t> H+ </a:t>
            </a:r>
            <a:r>
              <a:rPr lang="en-US" sz="1400" b="1" dirty="0" err="1"/>
              <a:t>keluar</a:t>
            </a:r>
            <a:r>
              <a:rPr lang="en-US" sz="1400" b="1" dirty="0"/>
              <a:t> </a:t>
            </a:r>
            <a:r>
              <a:rPr lang="en-US" sz="1400" b="1" dirty="0" err="1"/>
              <a:t>menuju</a:t>
            </a:r>
            <a:r>
              <a:rPr lang="en-US" sz="1400" b="1" dirty="0"/>
              <a:t> </a:t>
            </a:r>
            <a:r>
              <a:rPr lang="en-US" sz="1400" b="1" dirty="0" err="1"/>
              <a:t>ruang</a:t>
            </a:r>
            <a:r>
              <a:rPr lang="en-US" sz="1400" b="1" dirty="0"/>
              <a:t> </a:t>
            </a:r>
            <a:r>
              <a:rPr lang="en-US" sz="1400" b="1" dirty="0" err="1"/>
              <a:t>antara</a:t>
            </a:r>
            <a:r>
              <a:rPr lang="en-US" sz="1400" b="1" dirty="0"/>
              <a:t> </a:t>
            </a:r>
            <a:r>
              <a:rPr lang="en-US" sz="1400" b="1" dirty="0" err="1"/>
              <a:t>membran</a:t>
            </a:r>
            <a:r>
              <a:rPr lang="en-US" sz="1400" b="1" dirty="0"/>
              <a:t>. </a:t>
            </a:r>
            <a:r>
              <a:rPr lang="en-US" sz="1400" b="1" dirty="0" err="1"/>
              <a:t>Setelah</a:t>
            </a:r>
            <a:r>
              <a:rPr lang="en-US" sz="1400" b="1" dirty="0"/>
              <a:t> </a:t>
            </a:r>
            <a:r>
              <a:rPr lang="en-US" sz="1400" b="1" dirty="0" err="1"/>
              <a:t>dari</a:t>
            </a:r>
            <a:r>
              <a:rPr lang="en-US" sz="1400" b="1" dirty="0"/>
              <a:t> </a:t>
            </a:r>
            <a:r>
              <a:rPr lang="en-US" sz="1400" b="1" dirty="0" err="1"/>
              <a:t>kompleks</a:t>
            </a:r>
            <a:r>
              <a:rPr lang="en-US" sz="1400" b="1" dirty="0"/>
              <a:t> protein 2 </a:t>
            </a:r>
            <a:r>
              <a:rPr lang="en-US" sz="1400" b="1" dirty="0" err="1"/>
              <a:t>elektron</a:t>
            </a:r>
            <a:r>
              <a:rPr lang="en-US" sz="1400" b="1" dirty="0"/>
              <a:t>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ditangkap</a:t>
            </a:r>
            <a:r>
              <a:rPr lang="en-US" sz="1400" b="1" dirty="0"/>
              <a:t> </a:t>
            </a:r>
            <a:r>
              <a:rPr lang="en-US" sz="1400" b="1" dirty="0" err="1"/>
              <a:t>oleh</a:t>
            </a:r>
            <a:r>
              <a:rPr lang="en-US" sz="1400" b="1" dirty="0"/>
              <a:t> ubiquinone.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ubiquinone </a:t>
            </a:r>
            <a:r>
              <a:rPr lang="en-US" sz="1400" dirty="0" err="1"/>
              <a:t>elektron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dibawa</a:t>
            </a:r>
            <a:r>
              <a:rPr lang="en-US" sz="1400" dirty="0"/>
              <a:t> </a:t>
            </a:r>
            <a:r>
              <a:rPr lang="en-US" sz="1400" dirty="0" err="1"/>
              <a:t>melewati</a:t>
            </a:r>
            <a:r>
              <a:rPr lang="en-US" sz="1400" dirty="0"/>
              <a:t> </a:t>
            </a:r>
            <a:r>
              <a:rPr lang="en-US" sz="1400" dirty="0" err="1"/>
              <a:t>Kompleks</a:t>
            </a:r>
            <a:r>
              <a:rPr lang="en-US" sz="1400" dirty="0"/>
              <a:t> protein </a:t>
            </a:r>
            <a:r>
              <a:rPr lang="en-US" sz="1400" dirty="0" err="1"/>
              <a:t>tiga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sitokrom</a:t>
            </a:r>
            <a:r>
              <a:rPr lang="en-US" sz="1400" dirty="0"/>
              <a:t> C yang </a:t>
            </a:r>
            <a:r>
              <a:rPr lang="en-US" sz="1400" dirty="0" err="1"/>
              <a:t>mana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dibawa</a:t>
            </a:r>
            <a:r>
              <a:rPr lang="en-US" sz="1400" dirty="0"/>
              <a:t> </a:t>
            </a:r>
            <a:r>
              <a:rPr lang="en-US" sz="1400" dirty="0" err="1"/>
              <a:t>matriks</a:t>
            </a:r>
            <a:r>
              <a:rPr lang="en-US" sz="1400" dirty="0"/>
              <a:t> </a:t>
            </a:r>
            <a:r>
              <a:rPr lang="en-US" sz="1400" dirty="0" err="1"/>
              <a:t>mitokondria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kompleks</a:t>
            </a:r>
            <a:r>
              <a:rPr lang="en-US" sz="1400" dirty="0"/>
              <a:t> protein 4.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melewati</a:t>
            </a:r>
            <a:r>
              <a:rPr lang="en-US" sz="1400" dirty="0"/>
              <a:t> </a:t>
            </a:r>
            <a:r>
              <a:rPr lang="en-US" sz="1400" dirty="0" err="1"/>
              <a:t>kompleks</a:t>
            </a:r>
            <a:r>
              <a:rPr lang="en-US" sz="1400" dirty="0"/>
              <a:t> protein 4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dikeluarkan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atom hydrogen. </a:t>
            </a:r>
            <a:r>
              <a:rPr lang="en-US" sz="1400" dirty="0" err="1"/>
              <a:t>Selanjutnya</a:t>
            </a:r>
            <a:r>
              <a:rPr lang="en-US" sz="1400" dirty="0"/>
              <a:t> </a:t>
            </a:r>
            <a:r>
              <a:rPr lang="en-US" sz="1400" dirty="0" err="1"/>
              <a:t>elektron</a:t>
            </a:r>
            <a:r>
              <a:rPr lang="en-US" sz="1400" dirty="0"/>
              <a:t>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diterima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molekul</a:t>
            </a:r>
            <a:r>
              <a:rPr lang="en-US" sz="1400" dirty="0"/>
              <a:t> </a:t>
            </a:r>
            <a:r>
              <a:rPr lang="en-US" sz="1400" dirty="0" err="1"/>
              <a:t>oksigen</a:t>
            </a:r>
            <a:r>
              <a:rPr lang="en-US" sz="1400" dirty="0"/>
              <a:t> yang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berikatan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2 ion H+ yang </a:t>
            </a:r>
            <a:r>
              <a:rPr lang="en-US" sz="1400" dirty="0" err="1"/>
              <a:t>membentuk</a:t>
            </a:r>
            <a:r>
              <a:rPr lang="en-US" sz="1400" dirty="0"/>
              <a:t> H2O. </a:t>
            </a:r>
            <a:r>
              <a:rPr lang="en-US" sz="1400" dirty="0" err="1"/>
              <a:t>setiap</a:t>
            </a:r>
            <a:r>
              <a:rPr lang="en-US" sz="1400" dirty="0"/>
              <a:t> atom yang </a:t>
            </a:r>
            <a:r>
              <a:rPr lang="en-US" sz="1400" dirty="0" err="1"/>
              <a:t>terbentuk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ATP </a:t>
            </a:r>
            <a:r>
              <a:rPr lang="en-US" sz="1400" dirty="0" err="1"/>
              <a:t>Synthanse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ATP. </a:t>
            </a:r>
            <a:r>
              <a:rPr lang="en-US" sz="1400" dirty="0" err="1"/>
              <a:t>Jumlah</a:t>
            </a:r>
            <a:r>
              <a:rPr lang="en-US" sz="1400" dirty="0"/>
              <a:t> ion H yang </a:t>
            </a:r>
            <a:r>
              <a:rPr lang="en-US" sz="1400" dirty="0" err="1"/>
              <a:t>dikeluarkan</a:t>
            </a:r>
            <a:r>
              <a:rPr lang="en-US" sz="1400" dirty="0"/>
              <a:t> </a:t>
            </a:r>
            <a:r>
              <a:rPr lang="en-US" sz="1400" dirty="0" err="1"/>
              <a:t>berjumlah</a:t>
            </a:r>
            <a:r>
              <a:rPr lang="en-US" sz="1400" dirty="0"/>
              <a:t> 2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FADH2. </a:t>
            </a:r>
            <a:endParaRPr lang="en-US" sz="1400" dirty="0" smtClean="0"/>
          </a:p>
          <a:p>
            <a:endParaRPr lang="en-US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Jadi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1 FADH2 </a:t>
            </a:r>
            <a:r>
              <a:rPr lang="en-US" sz="1400" dirty="0" err="1"/>
              <a:t>menghasilkan</a:t>
            </a:r>
            <a:r>
              <a:rPr lang="en-US" sz="1400" dirty="0"/>
              <a:t> 2 ATP.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Proses transfer </a:t>
            </a:r>
            <a:r>
              <a:rPr lang="en-US" sz="1400" dirty="0" err="1"/>
              <a:t>elektron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tahap</a:t>
            </a:r>
            <a:r>
              <a:rPr lang="en-US" sz="1400" dirty="0"/>
              <a:t> </a:t>
            </a:r>
            <a:r>
              <a:rPr lang="en-US" sz="1400" dirty="0" err="1"/>
              <a:t>diterimanya</a:t>
            </a:r>
            <a:r>
              <a:rPr lang="en-US" sz="1400" dirty="0"/>
              <a:t> </a:t>
            </a:r>
            <a:r>
              <a:rPr lang="en-US" sz="1400" dirty="0" err="1"/>
              <a:t>elektron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oksigen</a:t>
            </a:r>
            <a:r>
              <a:rPr lang="en-US" sz="1400" dirty="0"/>
              <a:t> yang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aseptor</a:t>
            </a:r>
            <a:r>
              <a:rPr lang="en-US" sz="1400" dirty="0"/>
              <a:t> </a:t>
            </a:r>
            <a:r>
              <a:rPr lang="en-US" sz="1400" dirty="0" err="1"/>
              <a:t>terakhir</a:t>
            </a:r>
            <a:r>
              <a:rPr lang="en-US" sz="1400" dirty="0"/>
              <a:t>. </a:t>
            </a:r>
            <a:r>
              <a:rPr lang="en-US" sz="1400" dirty="0" err="1"/>
              <a:t>Sedangkan</a:t>
            </a:r>
            <a:r>
              <a:rPr lang="en-US" sz="1400" dirty="0"/>
              <a:t> proses </a:t>
            </a:r>
            <a:r>
              <a:rPr lang="en-US" sz="1400" dirty="0" err="1"/>
              <a:t>pembentukan</a:t>
            </a:r>
            <a:r>
              <a:rPr lang="en-US" sz="1400" dirty="0"/>
              <a:t> ATP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enzim</a:t>
            </a:r>
            <a:r>
              <a:rPr lang="en-US" sz="1400" dirty="0"/>
              <a:t> ATP </a:t>
            </a:r>
            <a:r>
              <a:rPr lang="en-US" sz="1400" dirty="0" err="1"/>
              <a:t>sintanse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dinamakan</a:t>
            </a:r>
            <a:r>
              <a:rPr lang="en-US" sz="1400" dirty="0"/>
              <a:t> KEMIOSMOSIS.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904" y="713120"/>
            <a:ext cx="4114192" cy="2032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351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23678"/>
            <a:ext cx="9144000" cy="5760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5400" b="1" dirty="0" err="1">
                <a:solidFill>
                  <a:schemeClr val="tx1"/>
                </a:solidFill>
              </a:rPr>
              <a:t>Siklus</a:t>
            </a:r>
            <a:r>
              <a:rPr lang="en-US" altLang="en-US" sz="5400" b="1" dirty="0">
                <a:solidFill>
                  <a:schemeClr val="tx1"/>
                </a:solidFill>
              </a:rPr>
              <a:t> Krebs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819151"/>
            <a:ext cx="4038600" cy="2743199"/>
          </a:xfrm>
        </p:spPr>
        <p:txBody>
          <a:bodyPr/>
          <a:lstStyle/>
          <a:p>
            <a:r>
              <a:rPr lang="en-US" altLang="ko-KR" dirty="0" smtClean="0"/>
              <a:t>subtitle </a:t>
            </a:r>
            <a:r>
              <a:rPr lang="en-US" altLang="ko-KR" dirty="0"/>
              <a:t>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19151"/>
            <a:ext cx="7127209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13335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Krebs</a:t>
            </a:r>
            <a:endParaRPr lang="ko-K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814</Words>
  <Application>Microsoft Office PowerPoint</Application>
  <PresentationFormat>On-screen Show (16:9)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Unicode MS</vt:lpstr>
      <vt:lpstr>맑은 고딕</vt:lpstr>
      <vt:lpstr>Arial</vt:lpstr>
      <vt:lpstr>Calibri</vt:lpstr>
      <vt:lpstr>Symbol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ASUS</cp:lastModifiedBy>
  <cp:revision>120</cp:revision>
  <dcterms:created xsi:type="dcterms:W3CDTF">2016-12-05T23:26:54Z</dcterms:created>
  <dcterms:modified xsi:type="dcterms:W3CDTF">2022-03-25T08:34:13Z</dcterms:modified>
</cp:coreProperties>
</file>